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7"/>
  </p:notesMasterIdLst>
  <p:handoutMasterIdLst>
    <p:handoutMasterId r:id="rId8"/>
  </p:handoutMasterIdLst>
  <p:sldIdLst>
    <p:sldId id="1404" r:id="rId2"/>
    <p:sldId id="1447" r:id="rId3"/>
    <p:sldId id="1448" r:id="rId4"/>
    <p:sldId id="1491" r:id="rId5"/>
    <p:sldId id="1490" r:id="rId6"/>
  </p:sldIdLst>
  <p:sldSz cx="9906000" cy="6858000" type="A4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CC"/>
    <a:srgbClr val="FF5050"/>
    <a:srgbClr val="FFFFCC"/>
    <a:srgbClr val="FFFFFF"/>
    <a:srgbClr val="DCDBDF"/>
    <a:srgbClr val="006600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32" autoAdjust="0"/>
  </p:normalViewPr>
  <p:slideViewPr>
    <p:cSldViewPr snapToGrid="0">
      <p:cViewPr varScale="1">
        <p:scale>
          <a:sx n="85" d="100"/>
          <a:sy n="85" d="100"/>
        </p:scale>
        <p:origin x="996" y="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408" y="-72"/>
      </p:cViewPr>
      <p:guideLst>
        <p:guide orient="horz" pos="3024"/>
        <p:guide pos="23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Enterprise Computing with Java (MCA-305)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6265863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9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© Bharati Vidyapeeth’s Institute of Computer Applications and Management, New Delhi-63, by Dr. Sunil Pratap Singh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276975" y="8832850"/>
            <a:ext cx="531813" cy="4810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U3.</a:t>
            </a:r>
            <a:fld id="{2F7D3798-44CD-48B4-93B3-2D50F5B68E8D}" type="slidenum">
              <a:rPr lang="en-US"/>
              <a:pPr>
                <a:defRPr/>
              </a:pPr>
              <a:t>‹#›</a:t>
            </a:fld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79686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cs typeface="Arial" pitchFamily="34" charset="0"/>
              </a:defRPr>
            </a:lvl1pPr>
          </a:lstStyle>
          <a:p>
            <a:pPr>
              <a:defRPr/>
            </a:pPr>
            <a:fld id="{2A5D3705-93C2-451E-94B3-E3E584A3890C}" type="datetime1">
              <a:rPr lang="en-US"/>
              <a:pPr>
                <a:defRPr/>
              </a:pPr>
              <a:t>1/27/2024</a:t>
            </a:fld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3625" y="720725"/>
            <a:ext cx="520065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59300"/>
            <a:ext cx="585470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fld id="{3D4A16B0-8EE9-4040-B6EB-5B3C3508B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162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cs typeface="Arial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 eaLnBrk="0" hangingPunct="0">
              <a:defRPr/>
            </a:pPr>
            <a:fld id="{FFCD9220-FC8E-4961-BB26-DC98008ECC32}" type="slidenum">
              <a:rPr lang="en-US" sz="1200" b="0">
                <a:cs typeface="+mn-cs"/>
              </a:rPr>
              <a:pPr algn="r" eaLnBrk="0" hangingPunct="0">
                <a:defRPr/>
              </a:pPr>
              <a:t>1</a:t>
            </a:fld>
            <a:endParaRPr lang="en-US" sz="1200" b="0" dirty="0">
              <a:cs typeface="+mn-cs"/>
            </a:endParaRPr>
          </a:p>
        </p:txBody>
      </p:sp>
      <p:sp>
        <p:nvSpPr>
          <p:cNvPr id="51205" name="Footer Placeholder 1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200" b="0"/>
              <a:t>© Bharati Vidyapeeth’s Institute of Computer Applications and Management, New Delhi-63, by Dr. Sunil Pratap Singh</a:t>
            </a:r>
          </a:p>
        </p:txBody>
      </p:sp>
      <p:sp>
        <p:nvSpPr>
          <p:cNvPr id="51206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endParaRPr lang="en-US" sz="1200" b="0"/>
          </a:p>
        </p:txBody>
      </p:sp>
      <p:sp>
        <p:nvSpPr>
          <p:cNvPr id="51207" name="Date Placeholder 9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200" b="0"/>
              <a:t>Enterprise Computing with Java (MCA-305)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E2096D-3182-47B1-BE0D-5E2A2C6E393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0" y="57150"/>
            <a:ext cx="2852738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3"/>
          <p:cNvSpPr>
            <a:spLocks noChangeArrowheads="1"/>
          </p:cNvSpPr>
          <p:nvPr userDrawn="1"/>
        </p:nvSpPr>
        <p:spPr bwMode="auto">
          <a:xfrm>
            <a:off x="0" y="6513513"/>
            <a:ext cx="9906000" cy="34448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25"/>
          <p:cNvSpPr txBox="1">
            <a:spLocks noChangeArrowheads="1"/>
          </p:cNvSpPr>
          <p:nvPr userDrawn="1"/>
        </p:nvSpPr>
        <p:spPr bwMode="auto">
          <a:xfrm>
            <a:off x="1" y="6557963"/>
            <a:ext cx="9906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  <a:latin typeface="Arial" charset="0"/>
              </a:rPr>
              <a:t>                         © </a:t>
            </a:r>
            <a:r>
              <a:rPr lang="en-US" sz="1100" dirty="0" err="1">
                <a:solidFill>
                  <a:schemeClr val="bg1"/>
                </a:solidFill>
                <a:latin typeface="Arial" charset="0"/>
              </a:rPr>
              <a:t>Bharati</a:t>
            </a:r>
            <a:r>
              <a:rPr lang="en-US" sz="11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rial" charset="0"/>
              </a:rPr>
              <a:t>Vidyapeeth’s</a:t>
            </a:r>
            <a:r>
              <a:rPr lang="en-US" sz="1100" dirty="0">
                <a:solidFill>
                  <a:schemeClr val="bg1"/>
                </a:solidFill>
                <a:latin typeface="Arial" charset="0"/>
              </a:rPr>
              <a:t> Institute of Computer Applications and Management, New Delhi-63, by Dr. </a:t>
            </a:r>
            <a:r>
              <a:rPr lang="en-US" sz="1100" dirty="0" err="1">
                <a:solidFill>
                  <a:schemeClr val="bg1"/>
                </a:solidFill>
                <a:latin typeface="Arial" charset="0"/>
              </a:rPr>
              <a:t>Jagriti</a:t>
            </a:r>
            <a:r>
              <a:rPr lang="en-US" sz="1100" baseline="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100" baseline="0" dirty="0" err="1">
                <a:solidFill>
                  <a:schemeClr val="bg1"/>
                </a:solidFill>
                <a:latin typeface="Arial" charset="0"/>
              </a:rPr>
              <a:t>Basera</a:t>
            </a:r>
            <a:endParaRPr lang="en-US" sz="1100" dirty="0">
              <a:solidFill>
                <a:schemeClr val="bg1"/>
              </a:solidFill>
              <a:latin typeface="Arial" charset="0"/>
            </a:endParaRPr>
          </a:p>
        </p:txBody>
      </p:sp>
      <p:grpSp>
        <p:nvGrpSpPr>
          <p:cNvPr id="6" name="Group 36"/>
          <p:cNvGrpSpPr>
            <a:grpSpLocks/>
          </p:cNvGrpSpPr>
          <p:nvPr userDrawn="1"/>
        </p:nvGrpSpPr>
        <p:grpSpPr bwMode="auto">
          <a:xfrm>
            <a:off x="0" y="1274763"/>
            <a:ext cx="9906000" cy="204787"/>
            <a:chOff x="0" y="803"/>
            <a:chExt cx="5760" cy="129"/>
          </a:xfrm>
        </p:grpSpPr>
        <p:sp>
          <p:nvSpPr>
            <p:cNvPr id="7" name="Rectangle 31"/>
            <p:cNvSpPr>
              <a:spLocks noChangeArrowheads="1"/>
            </p:cNvSpPr>
            <p:nvPr userDrawn="1"/>
          </p:nvSpPr>
          <p:spPr bwMode="auto">
            <a:xfrm>
              <a:off x="0" y="803"/>
              <a:ext cx="5760" cy="91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35"/>
            <p:cNvSpPr>
              <a:spLocks noChangeArrowheads="1"/>
            </p:cNvSpPr>
            <p:nvPr userDrawn="1"/>
          </p:nvSpPr>
          <p:spPr bwMode="auto">
            <a:xfrm>
              <a:off x="0" y="905"/>
              <a:ext cx="5760" cy="2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" name="Text Box 36"/>
          <p:cNvSpPr txBox="1">
            <a:spLocks noChangeArrowheads="1"/>
          </p:cNvSpPr>
          <p:nvPr userDrawn="1"/>
        </p:nvSpPr>
        <p:spPr bwMode="auto">
          <a:xfrm>
            <a:off x="8418513" y="6543675"/>
            <a:ext cx="1452562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endParaRPr lang="en-US" sz="11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4950" y="2676525"/>
            <a:ext cx="6934200" cy="2716213"/>
          </a:xfrm>
        </p:spPr>
        <p:txBody>
          <a:bodyPr/>
          <a:lstStyle>
            <a:lvl1pPr marL="0" indent="0" algn="ctr">
              <a:defRPr>
                <a:latin typeface="+mn-lt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71282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439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40600" y="274638"/>
            <a:ext cx="2357438" cy="596423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3525" y="274638"/>
            <a:ext cx="6924675" cy="5964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3107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63525" y="1014413"/>
            <a:ext cx="4640263" cy="5224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056188" y="1014413"/>
            <a:ext cx="4641850" cy="5224462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58733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63525" y="1014413"/>
            <a:ext cx="4640263" cy="5224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6188" y="1014413"/>
            <a:ext cx="4641850" cy="5224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182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63525" y="1014413"/>
            <a:ext cx="4640263" cy="5224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56188" y="1014413"/>
            <a:ext cx="4641850" cy="2535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56188" y="3702050"/>
            <a:ext cx="4641850" cy="253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2374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111779"/>
            <a:ext cx="8280400" cy="6651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FFFF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4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00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5933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014413"/>
            <a:ext cx="4640263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6188" y="1014413"/>
            <a:ext cx="464185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187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526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006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842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602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834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014413"/>
            <a:ext cx="9434513" cy="522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7" name="Picture 32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875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34"/>
          <p:cNvSpPr>
            <a:spLocks noChangeArrowheads="1"/>
          </p:cNvSpPr>
          <p:nvPr userDrawn="1"/>
        </p:nvSpPr>
        <p:spPr bwMode="auto">
          <a:xfrm>
            <a:off x="0" y="6513513"/>
            <a:ext cx="9906000" cy="344487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Text Box 35"/>
          <p:cNvSpPr txBox="1">
            <a:spLocks noChangeArrowheads="1"/>
          </p:cNvSpPr>
          <p:nvPr userDrawn="1"/>
        </p:nvSpPr>
        <p:spPr bwMode="auto">
          <a:xfrm>
            <a:off x="85725" y="6559550"/>
            <a:ext cx="90979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100" dirty="0">
                <a:solidFill>
                  <a:schemeClr val="bg1"/>
                </a:solidFill>
                <a:latin typeface="Arial" charset="0"/>
              </a:rPr>
              <a:t>                             © Bharati Vidyapeeth’s Institute of Computer Applications and Management, New Delhi-63, by Dr.</a:t>
            </a:r>
            <a:r>
              <a:rPr lang="en-US" sz="1100" baseline="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100" baseline="0" dirty="0" err="1">
                <a:solidFill>
                  <a:schemeClr val="bg1"/>
                </a:solidFill>
                <a:latin typeface="Arial" charset="0"/>
              </a:rPr>
              <a:t>Jagriti</a:t>
            </a:r>
            <a:r>
              <a:rPr lang="en-US" sz="1100" baseline="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100" baseline="0" dirty="0" err="1">
                <a:solidFill>
                  <a:schemeClr val="bg1"/>
                </a:solidFill>
                <a:latin typeface="Arial" charset="0"/>
              </a:rPr>
              <a:t>Basera</a:t>
            </a:r>
            <a:endParaRPr lang="en-US" sz="11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30" name="Text Box 36"/>
          <p:cNvSpPr txBox="1">
            <a:spLocks noChangeArrowheads="1"/>
          </p:cNvSpPr>
          <p:nvPr userDrawn="1"/>
        </p:nvSpPr>
        <p:spPr bwMode="auto">
          <a:xfrm>
            <a:off x="8418513" y="6543675"/>
            <a:ext cx="1452562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endParaRPr lang="en-US" sz="11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31" name="Text Box 37"/>
          <p:cNvSpPr txBox="1">
            <a:spLocks noChangeArrowheads="1"/>
          </p:cNvSpPr>
          <p:nvPr userDrawn="1"/>
        </p:nvSpPr>
        <p:spPr bwMode="auto">
          <a:xfrm>
            <a:off x="1631950" y="142875"/>
            <a:ext cx="8031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IN" b="0"/>
          </a:p>
        </p:txBody>
      </p:sp>
      <p:sp>
        <p:nvSpPr>
          <p:cNvPr id="1032" name="Rectangle 40"/>
          <p:cNvSpPr>
            <a:spLocks noChangeArrowheads="1"/>
          </p:cNvSpPr>
          <p:nvPr userDrawn="1"/>
        </p:nvSpPr>
        <p:spPr bwMode="auto">
          <a:xfrm>
            <a:off x="0" y="693738"/>
            <a:ext cx="9906000" cy="144462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41"/>
          <p:cNvSpPr>
            <a:spLocks noChangeArrowheads="1"/>
          </p:cNvSpPr>
          <p:nvPr userDrawn="1"/>
        </p:nvSpPr>
        <p:spPr bwMode="auto">
          <a:xfrm>
            <a:off x="0" y="841375"/>
            <a:ext cx="9906000" cy="4286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Rectangle 43"/>
          <p:cNvSpPr>
            <a:spLocks noChangeArrowheads="1"/>
          </p:cNvSpPr>
          <p:nvPr userDrawn="1"/>
        </p:nvSpPr>
        <p:spPr bwMode="auto">
          <a:xfrm>
            <a:off x="1620838" y="0"/>
            <a:ext cx="8285162" cy="696913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IN" b="0">
              <a:solidFill>
                <a:srgbClr val="FEF800"/>
              </a:solidFill>
            </a:endParaRPr>
          </a:p>
        </p:txBody>
      </p:sp>
      <p:pic>
        <p:nvPicPr>
          <p:cNvPr id="1035" name="Picture 44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875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Rectangle 45"/>
          <p:cNvSpPr>
            <a:spLocks noChangeArrowheads="1"/>
          </p:cNvSpPr>
          <p:nvPr userDrawn="1"/>
        </p:nvSpPr>
        <p:spPr bwMode="auto">
          <a:xfrm>
            <a:off x="1620838" y="0"/>
            <a:ext cx="8285162" cy="696913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IN" b="0">
              <a:solidFill>
                <a:srgbClr val="FEF800"/>
              </a:solidFill>
            </a:endParaRPr>
          </a:p>
        </p:txBody>
      </p:sp>
      <p:sp>
        <p:nvSpPr>
          <p:cNvPr id="1037" name="Rectangle 46"/>
          <p:cNvSpPr>
            <a:spLocks noChangeArrowheads="1"/>
          </p:cNvSpPr>
          <p:nvPr userDrawn="1"/>
        </p:nvSpPr>
        <p:spPr bwMode="auto">
          <a:xfrm>
            <a:off x="0" y="693738"/>
            <a:ext cx="9906000" cy="144462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8" name="Picture 47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875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48"/>
          <p:cNvSpPr>
            <a:spLocks noChangeArrowheads="1"/>
          </p:cNvSpPr>
          <p:nvPr userDrawn="1"/>
        </p:nvSpPr>
        <p:spPr bwMode="auto">
          <a:xfrm>
            <a:off x="0" y="693738"/>
            <a:ext cx="9906000" cy="144462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40" name="Picture 49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875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1" name="Rectangle 50"/>
          <p:cNvSpPr>
            <a:spLocks noChangeArrowheads="1"/>
          </p:cNvSpPr>
          <p:nvPr userDrawn="1"/>
        </p:nvSpPr>
        <p:spPr bwMode="auto">
          <a:xfrm>
            <a:off x="0" y="693738"/>
            <a:ext cx="9906000" cy="144462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42" name="Picture 51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875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58" r:id="rId1"/>
    <p:sldLayoutId id="2147485345" r:id="rId2"/>
    <p:sldLayoutId id="2147485346" r:id="rId3"/>
    <p:sldLayoutId id="2147485347" r:id="rId4"/>
    <p:sldLayoutId id="2147485348" r:id="rId5"/>
    <p:sldLayoutId id="2147485349" r:id="rId6"/>
    <p:sldLayoutId id="2147485350" r:id="rId7"/>
    <p:sldLayoutId id="2147485351" r:id="rId8"/>
    <p:sldLayoutId id="2147485352" r:id="rId9"/>
    <p:sldLayoutId id="2147485353" r:id="rId10"/>
    <p:sldLayoutId id="2147485354" r:id="rId11"/>
    <p:sldLayoutId id="2147485355" r:id="rId12"/>
    <p:sldLayoutId id="2147485356" r:id="rId13"/>
    <p:sldLayoutId id="2147485357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ü"/>
        <a:defRPr sz="2200">
          <a:solidFill>
            <a:srgbClr val="9933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100">
          <a:solidFill>
            <a:srgbClr val="000099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412750" y="1651000"/>
            <a:ext cx="9017000" cy="29352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130000"/>
              </a:lnSpc>
              <a:defRPr/>
            </a:pPr>
            <a:r>
              <a:rPr lang="en-US" sz="3600" b="1" dirty="0">
                <a:solidFill>
                  <a:srgbClr val="000099"/>
                </a:solidFill>
                <a:latin typeface="+mn-lt"/>
                <a:cs typeface="Arial" charset="0"/>
              </a:rPr>
              <a:t>Pre-requisite based Study Material </a:t>
            </a:r>
            <a:br>
              <a:rPr lang="en-US" sz="3600" b="1" dirty="0">
                <a:solidFill>
                  <a:srgbClr val="000099"/>
                </a:solidFill>
                <a:latin typeface="+mn-lt"/>
                <a:cs typeface="Arial" charset="0"/>
              </a:rPr>
            </a:br>
            <a:r>
              <a:rPr lang="en-US" sz="3600" b="1" dirty="0">
                <a:solidFill>
                  <a:srgbClr val="000099"/>
                </a:solidFill>
                <a:latin typeface="+mn-lt"/>
                <a:cs typeface="Arial" charset="0"/>
              </a:rPr>
              <a:t>For</a:t>
            </a:r>
            <a:br>
              <a:rPr lang="en-US" sz="5000" b="1" dirty="0">
                <a:solidFill>
                  <a:srgbClr val="000099"/>
                </a:solidFill>
                <a:latin typeface="+mn-lt"/>
                <a:cs typeface="Arial" charset="0"/>
              </a:rPr>
            </a:br>
            <a:r>
              <a:rPr lang="en-US" sz="3200" b="1" dirty="0">
                <a:solidFill>
                  <a:srgbClr val="000099"/>
                </a:solidFill>
                <a:latin typeface="+mn-lt"/>
              </a:rPr>
              <a:t>Media Management And Entrepreneurship</a:t>
            </a:r>
            <a:br>
              <a:rPr lang="en-US" sz="3600" b="1" dirty="0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en-US" sz="3000" b="1" dirty="0">
                <a:solidFill>
                  <a:schemeClr val="tx1"/>
                </a:solidFill>
                <a:latin typeface="+mn-lt"/>
                <a:cs typeface="Arial" charset="0"/>
              </a:rPr>
              <a:t>(BA(JMC)-302)</a:t>
            </a:r>
            <a:br>
              <a:rPr lang="en-US" sz="3600" b="1" dirty="0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charset="0"/>
              </a:rPr>
              <a:t>by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1727200" y="5097463"/>
            <a:ext cx="6516688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charset="0"/>
              </a:rPr>
              <a:t>Dr. Jagriti </a:t>
            </a:r>
            <a:r>
              <a:rPr lang="en-US" sz="2800" dirty="0" err="1">
                <a:solidFill>
                  <a:srgbClr val="C00000"/>
                </a:solidFill>
                <a:latin typeface="Arial" charset="0"/>
              </a:rPr>
              <a:t>Basera</a:t>
            </a:r>
            <a:br>
              <a:rPr lang="en-US" sz="2800" dirty="0">
                <a:solidFill>
                  <a:srgbClr val="000099"/>
                </a:solidFill>
                <a:latin typeface="Arial" charset="0"/>
              </a:rPr>
            </a:br>
            <a:r>
              <a:rPr lang="en-US" dirty="0">
                <a:solidFill>
                  <a:srgbClr val="000099"/>
                </a:solidFill>
                <a:latin typeface="Arial" charset="0"/>
              </a:rPr>
              <a:t>(Assistant Professor, BVICAM, New Delhi)</a:t>
            </a:r>
            <a:br>
              <a:rPr lang="en-US" dirty="0">
                <a:solidFill>
                  <a:srgbClr val="000099"/>
                </a:solidFill>
                <a:latin typeface="Arial" charset="0"/>
              </a:rPr>
            </a:br>
            <a:r>
              <a:rPr lang="en-US" sz="1000" dirty="0">
                <a:solidFill>
                  <a:srgbClr val="000099"/>
                </a:solidFill>
                <a:latin typeface="Arial" charset="0"/>
              </a:rPr>
              <a:t> </a:t>
            </a:r>
            <a:br>
              <a:rPr lang="en-US" dirty="0">
                <a:solidFill>
                  <a:srgbClr val="000099"/>
                </a:solidFill>
                <a:latin typeface="Arial" charset="0"/>
              </a:rPr>
            </a:br>
            <a:r>
              <a:rPr lang="en-US" dirty="0">
                <a:solidFill>
                  <a:srgbClr val="006600"/>
                </a:solidFill>
                <a:latin typeface="Arial" charset="0"/>
              </a:rPr>
              <a:t>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-90311"/>
            <a:ext cx="8280400" cy="8666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Pre-requisite of </a:t>
            </a:r>
            <a:r>
              <a:rPr lang="en-US" sz="2800" dirty="0">
                <a:latin typeface="+mn-lt"/>
              </a:rPr>
              <a:t>Media Management And Entrepreneurship</a:t>
            </a:r>
            <a:endParaRPr lang="en-US" sz="2800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63525" y="1014413"/>
            <a:ext cx="9285917" cy="5420893"/>
          </a:xfrm>
        </p:spPr>
        <p:txBody>
          <a:bodyPr/>
          <a:lstStyle/>
          <a:p>
            <a:pPr marL="457200" lvl="1" indent="0" algn="just">
              <a:lnSpc>
                <a:spcPct val="120000"/>
              </a:lnSpc>
              <a:spcBef>
                <a:spcPts val="900"/>
              </a:spcBef>
              <a:buNone/>
            </a:pPr>
            <a:r>
              <a:rPr lang="en-US" b="0" i="0" dirty="0">
                <a:effectLst/>
                <a:latin typeface="+mn-lt"/>
              </a:rPr>
              <a:t>Media management and entrepreneurship are dynamic fields that require a combination of skills, knowledge, and traits. While there may not be strict prerequisites, individuals entering these areas can benefit from a certain set of qualities and qualifications. </a:t>
            </a:r>
          </a:p>
          <a:p>
            <a:pPr marL="457200" lvl="1" indent="0" algn="just">
              <a:lnSpc>
                <a:spcPct val="120000"/>
              </a:lnSpc>
              <a:spcBef>
                <a:spcPts val="900"/>
              </a:spcBef>
              <a:buNone/>
            </a:pPr>
            <a:r>
              <a:rPr lang="en-US" b="0" i="0" dirty="0">
                <a:effectLst/>
                <a:latin typeface="+mn-lt"/>
              </a:rPr>
              <a:t>Here are some key prerequisites for media management and entrepreneurship:</a:t>
            </a:r>
            <a:endParaRPr lang="en-US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-124179"/>
            <a:ext cx="8280400" cy="900467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Pre-requisite of </a:t>
            </a:r>
            <a:r>
              <a:rPr lang="en-US" sz="3200" dirty="0">
                <a:latin typeface="+mn-lt"/>
              </a:rPr>
              <a:t>Media Management And Entrepreneurship</a:t>
            </a:r>
            <a:endParaRPr lang="en-US" sz="3200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63525" y="1014413"/>
            <a:ext cx="9434513" cy="5411787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b="0" i="0" dirty="0">
                <a:effectLst/>
                <a:latin typeface="+mn-lt"/>
              </a:rPr>
              <a:t>A relevant educational background, such as a degree in media studies, communication, business administration, or entrepreneurship, can provide a solid foundation.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0" i="0" dirty="0">
                <a:effectLst/>
                <a:latin typeface="+mn-lt"/>
              </a:rPr>
              <a:t>Understanding the media industry, including current trends, technologies, and market dynamics, is crucial. Stay updated on changes and innovations within the media landscape.</a:t>
            </a:r>
            <a:endParaRPr lang="en-US" dirty="0">
              <a:latin typeface="+mn-lt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b="0" i="0" dirty="0">
                <a:effectLst/>
                <a:latin typeface="+mn-lt"/>
              </a:rPr>
              <a:t>Strong communication skills, both written and verbal, are essential. Media managers and entrepreneurs need to convey ideas clearly, negotiate deals, and build relationships.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0" i="0" dirty="0">
                <a:effectLst/>
                <a:latin typeface="+mn-lt"/>
              </a:rPr>
              <a:t>Creativity is vital for generating innovative ideas and solutions, especially in the ever-evolving media industry. Entrepreneurs often need to think outside the box to succeed.</a:t>
            </a:r>
            <a:endParaRPr lang="en-US" dirty="0">
              <a:latin typeface="+mn-lt"/>
            </a:endParaRP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-101600"/>
            <a:ext cx="8280400" cy="878541"/>
          </a:xfrm>
        </p:spPr>
        <p:txBody>
          <a:bodyPr/>
          <a:lstStyle/>
          <a:p>
            <a:r>
              <a:rPr lang="en-US" sz="3200" dirty="0"/>
              <a:t>Pre-requisite of </a:t>
            </a:r>
            <a:r>
              <a:rPr lang="en-US" sz="3200" dirty="0">
                <a:latin typeface="+mn-lt"/>
              </a:rPr>
              <a:t>Media Management And Entrepreneurship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0" i="0" dirty="0">
                <a:effectLst/>
                <a:latin typeface="+mn-lt"/>
              </a:rPr>
              <a:t>5. Depending on the specific area within media, technical skills may be necessary. For example, knowledge of digital media tools, social media platforms, or production technologies can be beneficial.</a:t>
            </a:r>
          </a:p>
          <a:p>
            <a:pPr algn="just">
              <a:buNone/>
            </a:pPr>
            <a:r>
              <a:rPr lang="en-US" b="0" i="0" dirty="0">
                <a:effectLst/>
                <a:latin typeface="+mn-lt"/>
              </a:rPr>
              <a:t>6. Understanding financial concepts, budgeting, and basic accounting principles is important for entrepreneurs who need to manage the finances of their media ventures.</a:t>
            </a:r>
          </a:p>
          <a:p>
            <a:pPr algn="just">
              <a:buNone/>
            </a:pPr>
            <a:r>
              <a:rPr lang="en-US" b="0" i="0" dirty="0">
                <a:effectLst/>
                <a:latin typeface="+mn-lt"/>
              </a:rPr>
              <a:t>7. The media industry is highly dynamic, with constant technological advancements and changes in consumer behavior. Being adaptable and open to learning is crucial for success.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111125"/>
            <a:ext cx="8280400" cy="665163"/>
          </a:xfrm>
        </p:spPr>
        <p:txBody>
          <a:bodyPr/>
          <a:lstStyle/>
          <a:p>
            <a:pPr>
              <a:defRPr/>
            </a:pPr>
            <a:r>
              <a:rPr lang="en-US" dirty="0"/>
              <a:t>Other Readings / Suggestions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AutoNum type="arabicPeriod"/>
            </a:pPr>
            <a:r>
              <a:rPr lang="en-US" dirty="0" err="1">
                <a:latin typeface="+mn-lt"/>
              </a:rPr>
              <a:t>Albarran</a:t>
            </a:r>
            <a:r>
              <a:rPr lang="en-US" dirty="0">
                <a:latin typeface="+mn-lt"/>
              </a:rPr>
              <a:t>, A. B., Chan-Olmsted, S. M., &amp; Wirth, M. O. (2006). Handbook of Media Management and Economics. Mahwah, NJ: L. Erlbaum Associates. </a:t>
            </a:r>
          </a:p>
          <a:p>
            <a:pPr algn="just">
              <a:buAutoNum type="arabicPeriod"/>
            </a:pPr>
            <a:r>
              <a:rPr lang="en-US" dirty="0">
                <a:latin typeface="+mn-lt"/>
              </a:rPr>
              <a:t>Alexander, A. (2004). Media Economics: Theory and Practice. Mahwah, NJ: Lawrence Erlbaum. </a:t>
            </a:r>
          </a:p>
          <a:p>
            <a:pPr algn="just">
              <a:buAutoNum type="arabicPeriod"/>
            </a:pPr>
            <a:r>
              <a:rPr lang="en-US" dirty="0">
                <a:latin typeface="+mn-lt"/>
              </a:rPr>
              <a:t> Doyle, G. (2011). Understanding Media Economics. London: Sage Publication </a:t>
            </a:r>
          </a:p>
          <a:p>
            <a:pPr algn="just">
              <a:lnSpc>
                <a:spcPct val="120000"/>
              </a:lnSpc>
              <a:spcBef>
                <a:spcPts val="1200"/>
              </a:spcBef>
              <a:buNone/>
            </a:pPr>
            <a:endParaRPr lang="en-US" sz="20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_MC_HR_141004">
  <a:themeElements>
    <a:clrScheme name="Presentation_MC_HR_141004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_MC_HR_141004">
      <a:majorFont>
        <a:latin typeface="Times New Roman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tion_MC_HR_141004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MC_HR_141004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MC_HR_141004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MC_HR_141004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MC_HR_14100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MC_HR_14100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MC_HR_14100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Presentation_MC_HR_141004</Template>
  <TotalTime>12691</TotalTime>
  <Words>423</Words>
  <Application>Microsoft Office PowerPoint</Application>
  <PresentationFormat>A4 Paper (210x297 mm)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Presentation_MC_HR_141004</vt:lpstr>
      <vt:lpstr>Pre-requisite based Study Material  For Media Management And Entrepreneurship (BA(JMC)-302) by</vt:lpstr>
      <vt:lpstr>Pre-requisite of Media Management And Entrepreneurship</vt:lpstr>
      <vt:lpstr>Pre-requisite of Media Management And Entrepreneurship</vt:lpstr>
      <vt:lpstr>Pre-requisite of Media Management And Entrepreneurship</vt:lpstr>
      <vt:lpstr>Other Readings / Suggestions</vt:lpstr>
    </vt:vector>
  </TitlesOfParts>
  <Company>Capital 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Extreme Programming</dc:title>
  <dc:creator>Sunil Pratap Singh</dc:creator>
  <cp:lastModifiedBy>jagriti</cp:lastModifiedBy>
  <cp:revision>2001</cp:revision>
  <cp:lastPrinted>2024-01-27T07:41:45Z</cp:lastPrinted>
  <dcterms:created xsi:type="dcterms:W3CDTF">2000-01-06T15:07:49Z</dcterms:created>
  <dcterms:modified xsi:type="dcterms:W3CDTF">2024-01-27T07:41:56Z</dcterms:modified>
</cp:coreProperties>
</file>