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slides/slide321.xml" ContentType="application/vnd.openxmlformats-officedocument.presentationml.slide+xml"/>
  <Override PartName="/ppt/slides/slide322.xml" ContentType="application/vnd.openxmlformats-officedocument.presentationml.slide+xml"/>
  <Override PartName="/ppt/slides/slide323.xml" ContentType="application/vnd.openxmlformats-officedocument.presentationml.slide+xml"/>
  <Override PartName="/ppt/slides/slide324.xml" ContentType="application/vnd.openxmlformats-officedocument.presentationml.slide+xml"/>
  <Override PartName="/ppt/slides/slide325.xml" ContentType="application/vnd.openxmlformats-officedocument.presentationml.slide+xml"/>
  <Override PartName="/ppt/slides/slide326.xml" ContentType="application/vnd.openxmlformats-officedocument.presentationml.slide+xml"/>
  <Override PartName="/ppt/slides/slide327.xml" ContentType="application/vnd.openxmlformats-officedocument.presentationml.slide+xml"/>
  <Override PartName="/ppt/slides/slide328.xml" ContentType="application/vnd.openxmlformats-officedocument.presentationml.slide+xml"/>
  <Override PartName="/ppt/slides/slide329.xml" ContentType="application/vnd.openxmlformats-officedocument.presentationml.slide+xml"/>
  <Override PartName="/ppt/slides/slide330.xml" ContentType="application/vnd.openxmlformats-officedocument.presentationml.slide+xml"/>
  <Override PartName="/ppt/slides/slide331.xml" ContentType="application/vnd.openxmlformats-officedocument.presentationml.slide+xml"/>
  <Override PartName="/ppt/slides/slide332.xml" ContentType="application/vnd.openxmlformats-officedocument.presentationml.slide+xml"/>
  <Override PartName="/ppt/slides/slide333.xml" ContentType="application/vnd.openxmlformats-officedocument.presentationml.slide+xml"/>
  <Override PartName="/ppt/slides/slide3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6"/>
  </p:notesMasterIdLst>
  <p:handoutMasterIdLst>
    <p:handoutMasterId r:id="rId337"/>
  </p:handoutMasterIdLst>
  <p:sldIdLst>
    <p:sldId id="256" r:id="rId2"/>
    <p:sldId id="653" r:id="rId3"/>
    <p:sldId id="654" r:id="rId4"/>
    <p:sldId id="287" r:id="rId5"/>
    <p:sldId id="285" r:id="rId6"/>
    <p:sldId id="655" r:id="rId7"/>
    <p:sldId id="257" r:id="rId8"/>
    <p:sldId id="258" r:id="rId9"/>
    <p:sldId id="259" r:id="rId10"/>
    <p:sldId id="260" r:id="rId11"/>
    <p:sldId id="261" r:id="rId12"/>
    <p:sldId id="262" r:id="rId13"/>
    <p:sldId id="263" r:id="rId14"/>
    <p:sldId id="390" r:id="rId15"/>
    <p:sldId id="264" r:id="rId16"/>
    <p:sldId id="265" r:id="rId17"/>
    <p:sldId id="288" r:id="rId18"/>
    <p:sldId id="373" r:id="rId19"/>
    <p:sldId id="375" r:id="rId20"/>
    <p:sldId id="376" r:id="rId21"/>
    <p:sldId id="377" r:id="rId22"/>
    <p:sldId id="378" r:id="rId23"/>
    <p:sldId id="380" r:id="rId24"/>
    <p:sldId id="387" r:id="rId25"/>
    <p:sldId id="389" r:id="rId26"/>
    <p:sldId id="381" r:id="rId27"/>
    <p:sldId id="382" r:id="rId28"/>
    <p:sldId id="290" r:id="rId29"/>
    <p:sldId id="275" r:id="rId30"/>
    <p:sldId id="293" r:id="rId31"/>
    <p:sldId id="294" r:id="rId32"/>
    <p:sldId id="295" r:id="rId33"/>
    <p:sldId id="298" r:id="rId34"/>
    <p:sldId id="302" r:id="rId35"/>
    <p:sldId id="303" r:id="rId36"/>
    <p:sldId id="304" r:id="rId37"/>
    <p:sldId id="327" r:id="rId38"/>
    <p:sldId id="328" r:id="rId39"/>
    <p:sldId id="358" r:id="rId40"/>
    <p:sldId id="347" r:id="rId41"/>
    <p:sldId id="348" r:id="rId42"/>
    <p:sldId id="369" r:id="rId43"/>
    <p:sldId id="349" r:id="rId44"/>
    <p:sldId id="352" r:id="rId45"/>
    <p:sldId id="354" r:id="rId46"/>
    <p:sldId id="331" r:id="rId47"/>
    <p:sldId id="332" r:id="rId48"/>
    <p:sldId id="333" r:id="rId49"/>
    <p:sldId id="334" r:id="rId50"/>
    <p:sldId id="335" r:id="rId51"/>
    <p:sldId id="336" r:id="rId52"/>
    <p:sldId id="305" r:id="rId53"/>
    <p:sldId id="306" r:id="rId54"/>
    <p:sldId id="307" r:id="rId55"/>
    <p:sldId id="308" r:id="rId56"/>
    <p:sldId id="309" r:id="rId57"/>
    <p:sldId id="310" r:id="rId58"/>
    <p:sldId id="371" r:id="rId59"/>
    <p:sldId id="312" r:id="rId60"/>
    <p:sldId id="313" r:id="rId61"/>
    <p:sldId id="340" r:id="rId62"/>
    <p:sldId id="314" r:id="rId63"/>
    <p:sldId id="363" r:id="rId64"/>
    <p:sldId id="315" r:id="rId65"/>
    <p:sldId id="364" r:id="rId66"/>
    <p:sldId id="365" r:id="rId67"/>
    <p:sldId id="366" r:id="rId68"/>
    <p:sldId id="385" r:id="rId69"/>
    <p:sldId id="386" r:id="rId70"/>
    <p:sldId id="322" r:id="rId71"/>
    <p:sldId id="323" r:id="rId72"/>
    <p:sldId id="383" r:id="rId73"/>
    <p:sldId id="391" r:id="rId74"/>
    <p:sldId id="392" r:id="rId75"/>
    <p:sldId id="393" r:id="rId76"/>
    <p:sldId id="394" r:id="rId77"/>
    <p:sldId id="395" r:id="rId78"/>
    <p:sldId id="396" r:id="rId79"/>
    <p:sldId id="397" r:id="rId80"/>
    <p:sldId id="398" r:id="rId81"/>
    <p:sldId id="399" r:id="rId82"/>
    <p:sldId id="400" r:id="rId83"/>
    <p:sldId id="401" r:id="rId84"/>
    <p:sldId id="402" r:id="rId85"/>
    <p:sldId id="403" r:id="rId86"/>
    <p:sldId id="404" r:id="rId87"/>
    <p:sldId id="405" r:id="rId88"/>
    <p:sldId id="406" r:id="rId89"/>
    <p:sldId id="407" r:id="rId90"/>
    <p:sldId id="408" r:id="rId91"/>
    <p:sldId id="409" r:id="rId92"/>
    <p:sldId id="410" r:id="rId93"/>
    <p:sldId id="411" r:id="rId94"/>
    <p:sldId id="412" r:id="rId95"/>
    <p:sldId id="413" r:id="rId96"/>
    <p:sldId id="414" r:id="rId97"/>
    <p:sldId id="415" r:id="rId98"/>
    <p:sldId id="416" r:id="rId99"/>
    <p:sldId id="417" r:id="rId100"/>
    <p:sldId id="418" r:id="rId101"/>
    <p:sldId id="419" r:id="rId102"/>
    <p:sldId id="420" r:id="rId103"/>
    <p:sldId id="421" r:id="rId104"/>
    <p:sldId id="422" r:id="rId105"/>
    <p:sldId id="423" r:id="rId106"/>
    <p:sldId id="424" r:id="rId107"/>
    <p:sldId id="425" r:id="rId108"/>
    <p:sldId id="426" r:id="rId109"/>
    <p:sldId id="427" r:id="rId110"/>
    <p:sldId id="428" r:id="rId111"/>
    <p:sldId id="429" r:id="rId112"/>
    <p:sldId id="430" r:id="rId113"/>
    <p:sldId id="431" r:id="rId114"/>
    <p:sldId id="432" r:id="rId115"/>
    <p:sldId id="433" r:id="rId116"/>
    <p:sldId id="434" r:id="rId117"/>
    <p:sldId id="435" r:id="rId118"/>
    <p:sldId id="436" r:id="rId119"/>
    <p:sldId id="437" r:id="rId120"/>
    <p:sldId id="438" r:id="rId121"/>
    <p:sldId id="439" r:id="rId122"/>
    <p:sldId id="440" r:id="rId123"/>
    <p:sldId id="441" r:id="rId124"/>
    <p:sldId id="442" r:id="rId125"/>
    <p:sldId id="443" r:id="rId126"/>
    <p:sldId id="444" r:id="rId127"/>
    <p:sldId id="445" r:id="rId128"/>
    <p:sldId id="446" r:id="rId129"/>
    <p:sldId id="447" r:id="rId130"/>
    <p:sldId id="448" r:id="rId131"/>
    <p:sldId id="449" r:id="rId132"/>
    <p:sldId id="450" r:id="rId133"/>
    <p:sldId id="451" r:id="rId134"/>
    <p:sldId id="452" r:id="rId135"/>
    <p:sldId id="453" r:id="rId136"/>
    <p:sldId id="454" r:id="rId137"/>
    <p:sldId id="455" r:id="rId138"/>
    <p:sldId id="456" r:id="rId139"/>
    <p:sldId id="457" r:id="rId140"/>
    <p:sldId id="458" r:id="rId141"/>
    <p:sldId id="459" r:id="rId142"/>
    <p:sldId id="460" r:id="rId143"/>
    <p:sldId id="461" r:id="rId144"/>
    <p:sldId id="462" r:id="rId145"/>
    <p:sldId id="463" r:id="rId146"/>
    <p:sldId id="464" r:id="rId147"/>
    <p:sldId id="465" r:id="rId148"/>
    <p:sldId id="466" r:id="rId149"/>
    <p:sldId id="467" r:id="rId150"/>
    <p:sldId id="468" r:id="rId151"/>
    <p:sldId id="469" r:id="rId152"/>
    <p:sldId id="470" r:id="rId153"/>
    <p:sldId id="471" r:id="rId154"/>
    <p:sldId id="472" r:id="rId155"/>
    <p:sldId id="473" r:id="rId156"/>
    <p:sldId id="474" r:id="rId157"/>
    <p:sldId id="475" r:id="rId158"/>
    <p:sldId id="476" r:id="rId159"/>
    <p:sldId id="477" r:id="rId160"/>
    <p:sldId id="478" r:id="rId161"/>
    <p:sldId id="479" r:id="rId162"/>
    <p:sldId id="480" r:id="rId163"/>
    <p:sldId id="481" r:id="rId164"/>
    <p:sldId id="482" r:id="rId165"/>
    <p:sldId id="483" r:id="rId166"/>
    <p:sldId id="484" r:id="rId167"/>
    <p:sldId id="485" r:id="rId168"/>
    <p:sldId id="486" r:id="rId169"/>
    <p:sldId id="487" r:id="rId170"/>
    <p:sldId id="488" r:id="rId171"/>
    <p:sldId id="489" r:id="rId172"/>
    <p:sldId id="490" r:id="rId173"/>
    <p:sldId id="491" r:id="rId174"/>
    <p:sldId id="492" r:id="rId175"/>
    <p:sldId id="493" r:id="rId176"/>
    <p:sldId id="494" r:id="rId177"/>
    <p:sldId id="495" r:id="rId178"/>
    <p:sldId id="496" r:id="rId179"/>
    <p:sldId id="497" r:id="rId180"/>
    <p:sldId id="498" r:id="rId181"/>
    <p:sldId id="499" r:id="rId182"/>
    <p:sldId id="500" r:id="rId183"/>
    <p:sldId id="501" r:id="rId184"/>
    <p:sldId id="502" r:id="rId185"/>
    <p:sldId id="503" r:id="rId186"/>
    <p:sldId id="504" r:id="rId187"/>
    <p:sldId id="505" r:id="rId188"/>
    <p:sldId id="506" r:id="rId189"/>
    <p:sldId id="507" r:id="rId190"/>
    <p:sldId id="508" r:id="rId191"/>
    <p:sldId id="509" r:id="rId192"/>
    <p:sldId id="510" r:id="rId193"/>
    <p:sldId id="511" r:id="rId194"/>
    <p:sldId id="512" r:id="rId195"/>
    <p:sldId id="513" r:id="rId196"/>
    <p:sldId id="514" r:id="rId197"/>
    <p:sldId id="515" r:id="rId198"/>
    <p:sldId id="516" r:id="rId199"/>
    <p:sldId id="517" r:id="rId200"/>
    <p:sldId id="518" r:id="rId201"/>
    <p:sldId id="519" r:id="rId202"/>
    <p:sldId id="520" r:id="rId203"/>
    <p:sldId id="521" r:id="rId204"/>
    <p:sldId id="522" r:id="rId205"/>
    <p:sldId id="523" r:id="rId206"/>
    <p:sldId id="524" r:id="rId207"/>
    <p:sldId id="525" r:id="rId208"/>
    <p:sldId id="526" r:id="rId209"/>
    <p:sldId id="527" r:id="rId210"/>
    <p:sldId id="528" r:id="rId211"/>
    <p:sldId id="529" r:id="rId212"/>
    <p:sldId id="530" r:id="rId213"/>
    <p:sldId id="531" r:id="rId214"/>
    <p:sldId id="532" r:id="rId215"/>
    <p:sldId id="533" r:id="rId216"/>
    <p:sldId id="534" r:id="rId217"/>
    <p:sldId id="535" r:id="rId218"/>
    <p:sldId id="536" r:id="rId219"/>
    <p:sldId id="537" r:id="rId220"/>
    <p:sldId id="538" r:id="rId221"/>
    <p:sldId id="539" r:id="rId222"/>
    <p:sldId id="540" r:id="rId223"/>
    <p:sldId id="541" r:id="rId224"/>
    <p:sldId id="542" r:id="rId225"/>
    <p:sldId id="543" r:id="rId226"/>
    <p:sldId id="544" r:id="rId227"/>
    <p:sldId id="545" r:id="rId228"/>
    <p:sldId id="546" r:id="rId229"/>
    <p:sldId id="547" r:id="rId230"/>
    <p:sldId id="548" r:id="rId231"/>
    <p:sldId id="549" r:id="rId232"/>
    <p:sldId id="550" r:id="rId233"/>
    <p:sldId id="551" r:id="rId234"/>
    <p:sldId id="552" r:id="rId235"/>
    <p:sldId id="553" r:id="rId236"/>
    <p:sldId id="554" r:id="rId237"/>
    <p:sldId id="555" r:id="rId238"/>
    <p:sldId id="556" r:id="rId239"/>
    <p:sldId id="557" r:id="rId240"/>
    <p:sldId id="558" r:id="rId241"/>
    <p:sldId id="559" r:id="rId242"/>
    <p:sldId id="560" r:id="rId243"/>
    <p:sldId id="561" r:id="rId244"/>
    <p:sldId id="562" r:id="rId245"/>
    <p:sldId id="563" r:id="rId246"/>
    <p:sldId id="564" r:id="rId247"/>
    <p:sldId id="565" r:id="rId248"/>
    <p:sldId id="566" r:id="rId249"/>
    <p:sldId id="567" r:id="rId250"/>
    <p:sldId id="568" r:id="rId251"/>
    <p:sldId id="569" r:id="rId252"/>
    <p:sldId id="570" r:id="rId253"/>
    <p:sldId id="571" r:id="rId254"/>
    <p:sldId id="572" r:id="rId255"/>
    <p:sldId id="573" r:id="rId256"/>
    <p:sldId id="574" r:id="rId257"/>
    <p:sldId id="575" r:id="rId258"/>
    <p:sldId id="576" r:id="rId259"/>
    <p:sldId id="577" r:id="rId260"/>
    <p:sldId id="578" r:id="rId261"/>
    <p:sldId id="579" r:id="rId262"/>
    <p:sldId id="580" r:id="rId263"/>
    <p:sldId id="581" r:id="rId264"/>
    <p:sldId id="582" r:id="rId265"/>
    <p:sldId id="583" r:id="rId266"/>
    <p:sldId id="584" r:id="rId267"/>
    <p:sldId id="585" r:id="rId268"/>
    <p:sldId id="586" r:id="rId269"/>
    <p:sldId id="587" r:id="rId270"/>
    <p:sldId id="588" r:id="rId271"/>
    <p:sldId id="589" r:id="rId272"/>
    <p:sldId id="590" r:id="rId273"/>
    <p:sldId id="591" r:id="rId274"/>
    <p:sldId id="592" r:id="rId275"/>
    <p:sldId id="593" r:id="rId276"/>
    <p:sldId id="594" r:id="rId277"/>
    <p:sldId id="595" r:id="rId278"/>
    <p:sldId id="596" r:id="rId279"/>
    <p:sldId id="597" r:id="rId280"/>
    <p:sldId id="598" r:id="rId281"/>
    <p:sldId id="599" r:id="rId282"/>
    <p:sldId id="600" r:id="rId283"/>
    <p:sldId id="601" r:id="rId284"/>
    <p:sldId id="602" r:id="rId285"/>
    <p:sldId id="603" r:id="rId286"/>
    <p:sldId id="604" r:id="rId287"/>
    <p:sldId id="605" r:id="rId288"/>
    <p:sldId id="606" r:id="rId289"/>
    <p:sldId id="607" r:id="rId290"/>
    <p:sldId id="608" r:id="rId291"/>
    <p:sldId id="609" r:id="rId292"/>
    <p:sldId id="610" r:id="rId293"/>
    <p:sldId id="611" r:id="rId294"/>
    <p:sldId id="612" r:id="rId295"/>
    <p:sldId id="613" r:id="rId296"/>
    <p:sldId id="614" r:id="rId297"/>
    <p:sldId id="615" r:id="rId298"/>
    <p:sldId id="616" r:id="rId299"/>
    <p:sldId id="617" r:id="rId300"/>
    <p:sldId id="618" r:id="rId301"/>
    <p:sldId id="619" r:id="rId302"/>
    <p:sldId id="620" r:id="rId303"/>
    <p:sldId id="621" r:id="rId304"/>
    <p:sldId id="622" r:id="rId305"/>
    <p:sldId id="623" r:id="rId306"/>
    <p:sldId id="624" r:id="rId307"/>
    <p:sldId id="625" r:id="rId308"/>
    <p:sldId id="626" r:id="rId309"/>
    <p:sldId id="627" r:id="rId310"/>
    <p:sldId id="628" r:id="rId311"/>
    <p:sldId id="629" r:id="rId312"/>
    <p:sldId id="630" r:id="rId313"/>
    <p:sldId id="631" r:id="rId314"/>
    <p:sldId id="632" r:id="rId315"/>
    <p:sldId id="633" r:id="rId316"/>
    <p:sldId id="634" r:id="rId317"/>
    <p:sldId id="635" r:id="rId318"/>
    <p:sldId id="636" r:id="rId319"/>
    <p:sldId id="637" r:id="rId320"/>
    <p:sldId id="638" r:id="rId321"/>
    <p:sldId id="639" r:id="rId322"/>
    <p:sldId id="640" r:id="rId323"/>
    <p:sldId id="641" r:id="rId324"/>
    <p:sldId id="642" r:id="rId325"/>
    <p:sldId id="643" r:id="rId326"/>
    <p:sldId id="644" r:id="rId327"/>
    <p:sldId id="645" r:id="rId328"/>
    <p:sldId id="646" r:id="rId329"/>
    <p:sldId id="647" r:id="rId330"/>
    <p:sldId id="648" r:id="rId331"/>
    <p:sldId id="649" r:id="rId332"/>
    <p:sldId id="650" r:id="rId333"/>
    <p:sldId id="651" r:id="rId334"/>
    <p:sldId id="652" r:id="rId335"/>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6666"/>
    <a:srgbClr val="0000FF"/>
    <a:srgbClr val="EAEAEA"/>
    <a:srgbClr val="E0F4E7"/>
    <a:srgbClr val="000099"/>
    <a:srgbClr val="993300"/>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17" autoAdjust="0"/>
  </p:normalViewPr>
  <p:slideViewPr>
    <p:cSldViewPr>
      <p:cViewPr varScale="1">
        <p:scale>
          <a:sx n="67" d="100"/>
          <a:sy n="67" d="100"/>
        </p:scale>
        <p:origin x="139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20"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slide" Target="slides/slide323.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335" Type="http://schemas.openxmlformats.org/officeDocument/2006/relationships/slide" Target="slides/slide334.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slide" Target="slides/slide325.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37" Type="http://schemas.openxmlformats.org/officeDocument/2006/relationships/handoutMaster" Target="handoutMasters/handoutMaster1.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7" Type="http://schemas.openxmlformats.org/officeDocument/2006/relationships/slide" Target="slides/slide6.xml"/><Relationship Id="rId183" Type="http://schemas.openxmlformats.org/officeDocument/2006/relationships/slide" Target="slides/slide182.xml"/><Relationship Id="rId239" Type="http://schemas.openxmlformats.org/officeDocument/2006/relationships/slide" Target="slides/slide238.xml"/><Relationship Id="rId250" Type="http://schemas.openxmlformats.org/officeDocument/2006/relationships/slide" Target="slides/slide249.xml"/><Relationship Id="rId292" Type="http://schemas.openxmlformats.org/officeDocument/2006/relationships/slide" Target="slides/slide291.xml"/><Relationship Id="rId306" Type="http://schemas.openxmlformats.org/officeDocument/2006/relationships/slide" Target="slides/slide305.xml"/><Relationship Id="rId45" Type="http://schemas.openxmlformats.org/officeDocument/2006/relationships/slide" Target="slides/slide44.xml"/><Relationship Id="rId87" Type="http://schemas.openxmlformats.org/officeDocument/2006/relationships/slide" Target="slides/slide86.xml"/><Relationship Id="rId110" Type="http://schemas.openxmlformats.org/officeDocument/2006/relationships/slide" Target="slides/slide109.xml"/><Relationship Id="rId152" Type="http://schemas.openxmlformats.org/officeDocument/2006/relationships/slide" Target="slides/slide151.xml"/><Relationship Id="rId194" Type="http://schemas.openxmlformats.org/officeDocument/2006/relationships/slide" Target="slides/slide193.xml"/><Relationship Id="rId208" Type="http://schemas.openxmlformats.org/officeDocument/2006/relationships/slide" Target="slides/slide207.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presProps" Target="presProps.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openxmlformats.org/officeDocument/2006/relationships/slide" Target="slides/slide327.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339" Type="http://schemas.openxmlformats.org/officeDocument/2006/relationships/viewProps" Target="viewProps.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theme" Target="theme/theme1.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tableStyles" Target="tableStyles.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slide" Target="slides/slide322.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334" Type="http://schemas.openxmlformats.org/officeDocument/2006/relationships/slide" Target="slides/slide333.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slide" Target="slides/slide324.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336" Type="http://schemas.openxmlformats.org/officeDocument/2006/relationships/notesMaster" Target="notesMasters/notesMaster1.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 Id="rId162" Type="http://schemas.openxmlformats.org/officeDocument/2006/relationships/slide" Target="slides/slide161.xml"/><Relationship Id="rId218" Type="http://schemas.openxmlformats.org/officeDocument/2006/relationships/slide" Target="slides/slide217.xml"/><Relationship Id="rId271" Type="http://schemas.openxmlformats.org/officeDocument/2006/relationships/slide" Target="slides/slide270.xml"/><Relationship Id="rId24" Type="http://schemas.openxmlformats.org/officeDocument/2006/relationships/slide" Target="slides/slide23.xml"/><Relationship Id="rId66" Type="http://schemas.openxmlformats.org/officeDocument/2006/relationships/slide" Target="slides/slide65.xml"/><Relationship Id="rId131" Type="http://schemas.openxmlformats.org/officeDocument/2006/relationships/slide" Target="slides/slide130.xml"/><Relationship Id="rId327" Type="http://schemas.openxmlformats.org/officeDocument/2006/relationships/slide" Target="slides/slide326.xml"/><Relationship Id="rId173" Type="http://schemas.openxmlformats.org/officeDocument/2006/relationships/slide" Target="slides/slide172.xml"/><Relationship Id="rId229" Type="http://schemas.openxmlformats.org/officeDocument/2006/relationships/slide" Target="slides/slide2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6660" tIns="48329" rIns="96660" bIns="48329" numCol="1" anchor="t" anchorCtr="0" compatLnSpc="1">
            <a:prstTxWarp prst="textNoShape">
              <a:avLst/>
            </a:prstTxWarp>
          </a:bodyPr>
          <a:lstStyle>
            <a:lvl1pPr defTabSz="966788">
              <a:defRPr sz="1300">
                <a:cs typeface="+mn-cs"/>
              </a:defRPr>
            </a:lvl1pPr>
          </a:lstStyle>
          <a:p>
            <a:pPr>
              <a:defRPr/>
            </a:pPr>
            <a:endParaRPr lang="en-US"/>
          </a:p>
        </p:txBody>
      </p:sp>
      <p:sp>
        <p:nvSpPr>
          <p:cNvPr id="234499" name="Rectangle 3"/>
          <p:cNvSpPr>
            <a:spLocks noGrp="1" noChangeArrowheads="1"/>
          </p:cNvSpPr>
          <p:nvPr>
            <p:ph type="dt" sz="quarter" idx="1"/>
          </p:nvPr>
        </p:nvSpPr>
        <p:spPr bwMode="auto">
          <a:xfrm>
            <a:off x="4146550" y="0"/>
            <a:ext cx="3168650" cy="479425"/>
          </a:xfrm>
          <a:prstGeom prst="rect">
            <a:avLst/>
          </a:prstGeom>
          <a:noFill/>
          <a:ln w="9525">
            <a:noFill/>
            <a:miter lim="800000"/>
            <a:headEnd/>
            <a:tailEnd/>
          </a:ln>
          <a:effectLst/>
        </p:spPr>
        <p:txBody>
          <a:bodyPr vert="horz" wrap="square" lIns="96660" tIns="48329" rIns="96660" bIns="48329" numCol="1" anchor="t" anchorCtr="0" compatLnSpc="1">
            <a:prstTxWarp prst="textNoShape">
              <a:avLst/>
            </a:prstTxWarp>
          </a:bodyPr>
          <a:lstStyle>
            <a:lvl1pPr algn="r" defTabSz="966788">
              <a:defRPr sz="900">
                <a:latin typeface="Arial" charset="0"/>
                <a:cs typeface="+mn-cs"/>
              </a:defRPr>
            </a:lvl1pPr>
          </a:lstStyle>
          <a:p>
            <a:pPr>
              <a:defRPr/>
            </a:pPr>
            <a:r>
              <a:rPr lang="en-US"/>
              <a:t>MCA-103, Programming in C</a:t>
            </a:r>
          </a:p>
        </p:txBody>
      </p:sp>
      <p:sp>
        <p:nvSpPr>
          <p:cNvPr id="234500" name="Rectangle 4"/>
          <p:cNvSpPr>
            <a:spLocks noGrp="1" noChangeArrowheads="1"/>
          </p:cNvSpPr>
          <p:nvPr>
            <p:ph type="ftr" sz="quarter" idx="2"/>
          </p:nvPr>
        </p:nvSpPr>
        <p:spPr bwMode="auto">
          <a:xfrm>
            <a:off x="0" y="9121775"/>
            <a:ext cx="6248400" cy="479425"/>
          </a:xfrm>
          <a:prstGeom prst="rect">
            <a:avLst/>
          </a:prstGeom>
          <a:noFill/>
          <a:ln w="9525">
            <a:noFill/>
            <a:miter lim="800000"/>
            <a:headEnd/>
            <a:tailEnd/>
          </a:ln>
          <a:effectLst/>
        </p:spPr>
        <p:txBody>
          <a:bodyPr vert="horz" wrap="square" lIns="96660" tIns="48329" rIns="96660" bIns="48329" numCol="1" anchor="b" anchorCtr="0" compatLnSpc="1">
            <a:prstTxWarp prst="textNoShape">
              <a:avLst/>
            </a:prstTxWarp>
          </a:bodyPr>
          <a:lstStyle>
            <a:lvl1pPr defTabSz="966788" eaLnBrk="0" hangingPunct="0">
              <a:defRPr sz="900">
                <a:latin typeface="Arial" charset="0"/>
                <a:cs typeface="Arial" charset="0"/>
              </a:defRPr>
            </a:lvl1pPr>
          </a:lstStyle>
          <a:p>
            <a:pPr>
              <a:defRPr/>
            </a:pPr>
            <a:r>
              <a:rPr lang="en-US"/>
              <a:t>© </a:t>
            </a:r>
            <a:r>
              <a:rPr lang="en-US" err="1"/>
              <a:t>Bharati</a:t>
            </a:r>
            <a:r>
              <a:rPr lang="en-US"/>
              <a:t> </a:t>
            </a:r>
            <a:r>
              <a:rPr lang="en-US" err="1"/>
              <a:t>Vidyapeeth’s</a:t>
            </a:r>
            <a:r>
              <a:rPr lang="en-US"/>
              <a:t> Institute of Computer Applications and Management, New Delhi-63, by </a:t>
            </a:r>
            <a:r>
              <a:rPr lang="en-US" err="1"/>
              <a:t>Ritika</a:t>
            </a:r>
            <a:r>
              <a:rPr lang="en-US"/>
              <a:t> </a:t>
            </a:r>
            <a:r>
              <a:rPr lang="en-US" err="1"/>
              <a:t>Wason</a:t>
            </a:r>
            <a:endParaRPr lang="en-US"/>
          </a:p>
          <a:p>
            <a:pPr>
              <a:defRPr/>
            </a:pPr>
            <a:endParaRPr lang="en-US"/>
          </a:p>
        </p:txBody>
      </p:sp>
      <p:sp>
        <p:nvSpPr>
          <p:cNvPr id="234501" name="Rectangle 5"/>
          <p:cNvSpPr>
            <a:spLocks noGrp="1" noChangeArrowheads="1"/>
          </p:cNvSpPr>
          <p:nvPr>
            <p:ph type="sldNum" sz="quarter" idx="3"/>
          </p:nvPr>
        </p:nvSpPr>
        <p:spPr bwMode="auto">
          <a:xfrm>
            <a:off x="6400800" y="9121775"/>
            <a:ext cx="914400" cy="479425"/>
          </a:xfrm>
          <a:prstGeom prst="rect">
            <a:avLst/>
          </a:prstGeom>
          <a:noFill/>
          <a:ln w="9525">
            <a:noFill/>
            <a:miter lim="800000"/>
            <a:headEnd/>
            <a:tailEnd/>
          </a:ln>
          <a:effectLst/>
        </p:spPr>
        <p:txBody>
          <a:bodyPr vert="horz" wrap="square" lIns="96660" tIns="48329" rIns="96660" bIns="48329" numCol="1" anchor="b" anchorCtr="0" compatLnSpc="1">
            <a:prstTxWarp prst="textNoShape">
              <a:avLst/>
            </a:prstTxWarp>
          </a:bodyPr>
          <a:lstStyle>
            <a:lvl1pPr algn="r" defTabSz="966788" eaLnBrk="0" hangingPunct="0">
              <a:defRPr sz="900">
                <a:latin typeface="Arial" panose="020B0604020202020204" pitchFamily="34" charset="0"/>
              </a:defRPr>
            </a:lvl1pPr>
          </a:lstStyle>
          <a:p>
            <a:r>
              <a:rPr lang="en-US"/>
              <a:t>U1 </a:t>
            </a:r>
            <a:fld id="{A8F59D62-670C-4B27-9FDB-586888D0904F}" type="slidenum">
              <a:rPr lang="en-US" b="1"/>
              <a:pPr/>
              <a:t>‹#›</a:t>
            </a:fld>
            <a:endParaRPr lang="en-US" b="1"/>
          </a:p>
          <a:p>
            <a:endParaRPr lang="en-US"/>
          </a:p>
        </p:txBody>
      </p:sp>
    </p:spTree>
    <p:extLst>
      <p:ext uri="{BB962C8B-B14F-4D97-AF65-F5344CB8AC3E}">
        <p14:creationId xmlns:p14="http://schemas.microsoft.com/office/powerpoint/2010/main" val="3844802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7634" name="Rectangle 2"/>
          <p:cNvSpPr>
            <a:spLocks noGrp="1" noChangeArrowheads="1"/>
          </p:cNvSpPr>
          <p:nvPr>
            <p:ph type="hdr" sz="quarter"/>
          </p:nvPr>
        </p:nvSpPr>
        <p:spPr bwMode="auto">
          <a:xfrm>
            <a:off x="0" y="0"/>
            <a:ext cx="3168650" cy="479425"/>
          </a:xfrm>
          <a:prstGeom prst="rect">
            <a:avLst/>
          </a:prstGeom>
          <a:noFill/>
          <a:ln w="9525">
            <a:noFill/>
            <a:miter lim="800000"/>
            <a:headEnd/>
            <a:tailEnd/>
          </a:ln>
          <a:effectLst/>
        </p:spPr>
        <p:txBody>
          <a:bodyPr vert="horz" wrap="square" lIns="96660" tIns="48329" rIns="96660" bIns="48329" numCol="1" anchor="t" anchorCtr="0" compatLnSpc="1">
            <a:prstTxWarp prst="textNoShape">
              <a:avLst/>
            </a:prstTxWarp>
          </a:bodyPr>
          <a:lstStyle>
            <a:lvl1pPr defTabSz="966788">
              <a:defRPr sz="1300">
                <a:cs typeface="+mn-cs"/>
              </a:defRPr>
            </a:lvl1pPr>
          </a:lstStyle>
          <a:p>
            <a:pPr>
              <a:defRPr/>
            </a:pPr>
            <a:endParaRPr lang="en-US"/>
          </a:p>
        </p:txBody>
      </p:sp>
      <p:sp>
        <p:nvSpPr>
          <p:cNvPr id="197635" name="Rectangle 3"/>
          <p:cNvSpPr>
            <a:spLocks noGrp="1" noChangeArrowheads="1"/>
          </p:cNvSpPr>
          <p:nvPr>
            <p:ph type="dt" idx="1"/>
          </p:nvPr>
        </p:nvSpPr>
        <p:spPr bwMode="auto">
          <a:xfrm>
            <a:off x="4146550" y="0"/>
            <a:ext cx="3168650" cy="479425"/>
          </a:xfrm>
          <a:prstGeom prst="rect">
            <a:avLst/>
          </a:prstGeom>
          <a:noFill/>
          <a:ln w="9525">
            <a:noFill/>
            <a:miter lim="800000"/>
            <a:headEnd/>
            <a:tailEnd/>
          </a:ln>
          <a:effectLst/>
        </p:spPr>
        <p:txBody>
          <a:bodyPr vert="horz" wrap="square" lIns="96660" tIns="48329" rIns="96660" bIns="48329" numCol="1" anchor="t" anchorCtr="0" compatLnSpc="1">
            <a:prstTxWarp prst="textNoShape">
              <a:avLst/>
            </a:prstTxWarp>
          </a:bodyPr>
          <a:lstStyle>
            <a:lvl1pPr algn="r" defTabSz="966788">
              <a:defRPr sz="1300">
                <a:cs typeface="+mn-cs"/>
              </a:defRPr>
            </a:lvl1pPr>
          </a:lstStyle>
          <a:p>
            <a:pPr>
              <a:defRPr/>
            </a:pPr>
            <a:endParaRPr lang="en-US"/>
          </a:p>
        </p:txBody>
      </p:sp>
      <p:sp>
        <p:nvSpPr>
          <p:cNvPr id="345092" name="Rectangle 4"/>
          <p:cNvSpPr>
            <a:spLocks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763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0" tIns="48329" rIns="96660" bIns="4832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7638" name="Rectangle 6"/>
          <p:cNvSpPr>
            <a:spLocks noGrp="1" noChangeArrowheads="1"/>
          </p:cNvSpPr>
          <p:nvPr>
            <p:ph type="ftr" sz="quarter" idx="4"/>
          </p:nvPr>
        </p:nvSpPr>
        <p:spPr bwMode="auto">
          <a:xfrm>
            <a:off x="0" y="9121775"/>
            <a:ext cx="3168650" cy="479425"/>
          </a:xfrm>
          <a:prstGeom prst="rect">
            <a:avLst/>
          </a:prstGeom>
          <a:noFill/>
          <a:ln w="9525">
            <a:noFill/>
            <a:miter lim="800000"/>
            <a:headEnd/>
            <a:tailEnd/>
          </a:ln>
          <a:effectLst/>
        </p:spPr>
        <p:txBody>
          <a:bodyPr vert="horz" wrap="square" lIns="96660" tIns="48329" rIns="96660" bIns="48329" numCol="1" anchor="b" anchorCtr="0" compatLnSpc="1">
            <a:prstTxWarp prst="textNoShape">
              <a:avLst/>
            </a:prstTxWarp>
          </a:bodyPr>
          <a:lstStyle>
            <a:lvl1pPr defTabSz="966788">
              <a:defRPr sz="1300">
                <a:cs typeface="+mn-cs"/>
              </a:defRPr>
            </a:lvl1pPr>
          </a:lstStyle>
          <a:p>
            <a:pPr>
              <a:defRPr/>
            </a:pPr>
            <a:endParaRPr lang="en-US"/>
          </a:p>
        </p:txBody>
      </p:sp>
      <p:sp>
        <p:nvSpPr>
          <p:cNvPr id="197639" name="Rectangle 7"/>
          <p:cNvSpPr>
            <a:spLocks noGrp="1" noChangeArrowheads="1"/>
          </p:cNvSpPr>
          <p:nvPr>
            <p:ph type="sldNum" sz="quarter" idx="5"/>
          </p:nvPr>
        </p:nvSpPr>
        <p:spPr bwMode="auto">
          <a:xfrm>
            <a:off x="4146550" y="9121775"/>
            <a:ext cx="3168650" cy="479425"/>
          </a:xfrm>
          <a:prstGeom prst="rect">
            <a:avLst/>
          </a:prstGeom>
          <a:noFill/>
          <a:ln w="9525">
            <a:noFill/>
            <a:miter lim="800000"/>
            <a:headEnd/>
            <a:tailEnd/>
          </a:ln>
          <a:effectLst/>
        </p:spPr>
        <p:txBody>
          <a:bodyPr vert="horz" wrap="square" lIns="96660" tIns="48329" rIns="96660" bIns="48329" numCol="1" anchor="b" anchorCtr="0" compatLnSpc="1">
            <a:prstTxWarp prst="textNoShape">
              <a:avLst/>
            </a:prstTxWarp>
          </a:bodyPr>
          <a:lstStyle>
            <a:lvl1pPr algn="r" defTabSz="966788">
              <a:defRPr sz="1300"/>
            </a:lvl1pPr>
          </a:lstStyle>
          <a:p>
            <a:fld id="{B1FAC40C-97E4-40EC-8AF8-40196EF90A8F}" type="slidenum">
              <a:rPr lang="en-US"/>
              <a:pPr/>
              <a:t>‹#›</a:t>
            </a:fld>
            <a:endParaRPr lang="en-US"/>
          </a:p>
        </p:txBody>
      </p:sp>
    </p:spTree>
    <p:extLst>
      <p:ext uri="{BB962C8B-B14F-4D97-AF65-F5344CB8AC3E}">
        <p14:creationId xmlns:p14="http://schemas.microsoft.com/office/powerpoint/2010/main" val="7167040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8F0DC06F-E66C-42FA-9720-EADCF59A1788}" type="slidenum">
              <a:rPr lang="en-US" sz="1300"/>
              <a:pPr eaLnBrk="1" hangingPunct="1"/>
              <a:t>63</a:t>
            </a:fld>
            <a:endParaRPr lang="en-US" sz="1300"/>
          </a:p>
        </p:txBody>
      </p:sp>
      <p:sp>
        <p:nvSpPr>
          <p:cNvPr id="346115" name="Rectangle 2"/>
          <p:cNvSpPr>
            <a:spLocks noChangeArrowheads="1" noTextEdit="1"/>
          </p:cNvSpPr>
          <p:nvPr>
            <p:ph type="sldImg"/>
          </p:nvPr>
        </p:nvSpPr>
        <p:spPr>
          <a:solidFill>
            <a:srgbClr val="FFFFFF"/>
          </a:solidFill>
          <a:ln/>
        </p:spPr>
      </p:sp>
      <p:sp>
        <p:nvSpPr>
          <p:cNvPr id="346116" name="Rectangle 3"/>
          <p:cNvSpPr>
            <a:spLocks noChangeArrowheads="1"/>
          </p:cNvSpPr>
          <p:nvPr>
            <p:ph type="body" idx="1"/>
          </p:nvPr>
        </p:nvSpPr>
        <p:spPr>
          <a:xfrm>
            <a:off x="731838" y="4560888"/>
            <a:ext cx="5851525" cy="4319587"/>
          </a:xfrm>
          <a:solidFill>
            <a:srgbClr val="FFFFFF"/>
          </a:solidFill>
          <a:ln>
            <a:solidFill>
              <a:srgbClr val="000000"/>
            </a:solidFill>
          </a:ln>
        </p:spPr>
        <p:txBody>
          <a:bodyPr lIns="95297" tIns="47648" rIns="95297" bIns="47648"/>
          <a:lstStyle/>
          <a:p>
            <a:pPr eaLnBrk="1" hangingPunct="1"/>
            <a:endParaRPr lang="en-US" altLang="ja-JP" smtClean="0"/>
          </a:p>
        </p:txBody>
      </p:sp>
    </p:spTree>
    <p:extLst>
      <p:ext uri="{BB962C8B-B14F-4D97-AF65-F5344CB8AC3E}">
        <p14:creationId xmlns:p14="http://schemas.microsoft.com/office/powerpoint/2010/main" val="3365476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C590ACD9-7AAF-4929-A908-727C7E386547}" type="slidenum">
              <a:rPr lang="en-US" sz="1300"/>
              <a:pPr eaLnBrk="1" hangingPunct="1"/>
              <a:t>65</a:t>
            </a:fld>
            <a:endParaRPr lang="en-US" sz="1300"/>
          </a:p>
        </p:txBody>
      </p:sp>
      <p:sp>
        <p:nvSpPr>
          <p:cNvPr id="347139" name="Rectangle 2"/>
          <p:cNvSpPr>
            <a:spLocks noChangeArrowheads="1" noTextEdit="1"/>
          </p:cNvSpPr>
          <p:nvPr>
            <p:ph type="sldImg"/>
          </p:nvPr>
        </p:nvSpPr>
        <p:spPr>
          <a:solidFill>
            <a:srgbClr val="FFFFFF"/>
          </a:solidFill>
          <a:ln/>
        </p:spPr>
      </p:sp>
      <p:sp>
        <p:nvSpPr>
          <p:cNvPr id="347140" name="Rectangle 3"/>
          <p:cNvSpPr>
            <a:spLocks noChangeArrowheads="1"/>
          </p:cNvSpPr>
          <p:nvPr>
            <p:ph type="body" idx="1"/>
          </p:nvPr>
        </p:nvSpPr>
        <p:spPr>
          <a:xfrm>
            <a:off x="731838" y="4560888"/>
            <a:ext cx="5851525" cy="4319587"/>
          </a:xfrm>
          <a:solidFill>
            <a:srgbClr val="FFFFFF"/>
          </a:solidFill>
          <a:ln>
            <a:solidFill>
              <a:srgbClr val="000000"/>
            </a:solidFill>
          </a:ln>
        </p:spPr>
        <p:txBody>
          <a:bodyPr lIns="95297" tIns="47648" rIns="95297" bIns="47648"/>
          <a:lstStyle/>
          <a:p>
            <a:pPr eaLnBrk="1" hangingPunct="1"/>
            <a:r>
              <a:rPr lang="en-US" altLang="ja-JP" smtClean="0"/>
              <a:t>Answers:</a:t>
            </a:r>
          </a:p>
          <a:p>
            <a:pPr eaLnBrk="1" hangingPunct="1"/>
            <a:r>
              <a:rPr lang="en-US" altLang="ja-JP" smtClean="0"/>
              <a:t>	2.325 rounded to 2 decimals is 2.33</a:t>
            </a:r>
          </a:p>
          <a:p>
            <a:pPr eaLnBrk="1" hangingPunct="1"/>
            <a:r>
              <a:rPr lang="en-US" altLang="ja-JP" smtClean="0"/>
              <a:t>	24 in hex is 0018</a:t>
            </a:r>
          </a:p>
          <a:p>
            <a:pPr eaLnBrk="1" hangingPunct="1"/>
            <a:endParaRPr lang="en-US" altLang="ja-JP" smtClean="0"/>
          </a:p>
          <a:p>
            <a:pPr eaLnBrk="1" hangingPunct="1"/>
            <a:endParaRPr lang="en-US" altLang="ja-JP" smtClean="0"/>
          </a:p>
        </p:txBody>
      </p:sp>
    </p:spTree>
    <p:extLst>
      <p:ext uri="{BB962C8B-B14F-4D97-AF65-F5344CB8AC3E}">
        <p14:creationId xmlns:p14="http://schemas.microsoft.com/office/powerpoint/2010/main" val="1241723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221DE288-0B25-4A91-9D26-4D92C153A483}" type="slidenum">
              <a:rPr lang="en-US" sz="1300"/>
              <a:pPr eaLnBrk="1" hangingPunct="1"/>
              <a:t>66</a:t>
            </a:fld>
            <a:endParaRPr lang="en-US" sz="1300"/>
          </a:p>
        </p:txBody>
      </p:sp>
      <p:sp>
        <p:nvSpPr>
          <p:cNvPr id="348163" name="Rectangle 2"/>
          <p:cNvSpPr>
            <a:spLocks noChangeArrowheads="1" noTextEdit="1"/>
          </p:cNvSpPr>
          <p:nvPr>
            <p:ph type="sldImg"/>
          </p:nvPr>
        </p:nvSpPr>
        <p:spPr>
          <a:solidFill>
            <a:srgbClr val="FFFFFF"/>
          </a:solidFill>
          <a:ln/>
        </p:spPr>
      </p:sp>
      <p:sp>
        <p:nvSpPr>
          <p:cNvPr id="348164" name="Rectangle 3"/>
          <p:cNvSpPr>
            <a:spLocks noChangeArrowheads="1"/>
          </p:cNvSpPr>
          <p:nvPr>
            <p:ph type="body" idx="1"/>
          </p:nvPr>
        </p:nvSpPr>
        <p:spPr>
          <a:xfrm>
            <a:off x="731838" y="4560888"/>
            <a:ext cx="5851525" cy="4319587"/>
          </a:xfrm>
          <a:solidFill>
            <a:srgbClr val="FFFFFF"/>
          </a:solidFill>
          <a:ln>
            <a:solidFill>
              <a:srgbClr val="000000"/>
            </a:solidFill>
          </a:ln>
        </p:spPr>
        <p:txBody>
          <a:bodyPr lIns="95297" tIns="47648" rIns="95297" bIns="47648"/>
          <a:lstStyle/>
          <a:p>
            <a:pPr eaLnBrk="1" hangingPunct="1"/>
            <a:endParaRPr lang="en-US" altLang="ja-JP" smtClean="0"/>
          </a:p>
        </p:txBody>
      </p:sp>
    </p:spTree>
    <p:extLst>
      <p:ext uri="{BB962C8B-B14F-4D97-AF65-F5344CB8AC3E}">
        <p14:creationId xmlns:p14="http://schemas.microsoft.com/office/powerpoint/2010/main" val="3928616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4BEC1E9D-D4B5-4359-A941-59714D72BC4E}" type="slidenum">
              <a:rPr lang="en-US" sz="1300"/>
              <a:pPr eaLnBrk="1" hangingPunct="1"/>
              <a:t>257</a:t>
            </a:fld>
            <a:endParaRPr lang="en-US" sz="1300"/>
          </a:p>
        </p:txBody>
      </p:sp>
      <p:sp>
        <p:nvSpPr>
          <p:cNvPr id="349187" name="Rectangle 2"/>
          <p:cNvSpPr>
            <a:spLocks noChangeArrowheads="1" noTextEdit="1"/>
          </p:cNvSpPr>
          <p:nvPr>
            <p:ph type="sldImg"/>
          </p:nvPr>
        </p:nvSpPr>
        <p:spPr>
          <a:ln/>
        </p:spPr>
      </p:sp>
      <p:sp>
        <p:nvSpPr>
          <p:cNvPr id="349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__cdecl varargs calling function removes params</a:t>
            </a:r>
          </a:p>
          <a:p>
            <a:pPr eaLnBrk="1" hangingPunct="1"/>
            <a:r>
              <a:rPr lang="en-US" smtClean="0"/>
              <a:t>__stdcall WinAPI fixed args, called function removes parameters</a:t>
            </a:r>
          </a:p>
        </p:txBody>
      </p:sp>
    </p:spTree>
    <p:extLst>
      <p:ext uri="{BB962C8B-B14F-4D97-AF65-F5344CB8AC3E}">
        <p14:creationId xmlns:p14="http://schemas.microsoft.com/office/powerpoint/2010/main" val="1710447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FA5798B9-764E-47EA-A749-0474CF8E3E56}" type="slidenum">
              <a:rPr lang="en-US" sz="1300"/>
              <a:pPr eaLnBrk="1" hangingPunct="1"/>
              <a:t>299</a:t>
            </a:fld>
            <a:endParaRPr lang="en-US" sz="1300"/>
          </a:p>
        </p:txBody>
      </p:sp>
      <p:sp>
        <p:nvSpPr>
          <p:cNvPr id="350211" name="Rectangle 2"/>
          <p:cNvSpPr>
            <a:spLocks noChangeArrowheads="1" noTextEdit="1"/>
          </p:cNvSpPr>
          <p:nvPr>
            <p:ph type="sldImg"/>
          </p:nvPr>
        </p:nvSpPr>
        <p:spPr>
          <a:xfrm>
            <a:off x="1289050" y="755650"/>
            <a:ext cx="4737100" cy="3552825"/>
          </a:xfrm>
          <a:ln w="12700" cap="flat">
            <a:solidFill>
              <a:schemeClr val="tx1"/>
            </a:solidFill>
          </a:ln>
        </p:spPr>
      </p:sp>
      <p:sp>
        <p:nvSpPr>
          <p:cNvPr id="350212" name="Rectangle 3"/>
          <p:cNvSpPr>
            <a:spLocks noGrp="1" noChangeArrowheads="1"/>
          </p:cNvSpPr>
          <p:nvPr>
            <p:ph type="body" idx="1"/>
          </p:nvPr>
        </p:nvSpPr>
        <p:spPr>
          <a:xfrm>
            <a:off x="974725" y="4557713"/>
            <a:ext cx="5365750" cy="429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21" tIns="48661" rIns="97321" bIns="48661"/>
          <a:lstStyle/>
          <a:p>
            <a:pPr eaLnBrk="1" hangingPunct="1"/>
            <a:endParaRPr lang="en-US" smtClean="0"/>
          </a:p>
        </p:txBody>
      </p:sp>
    </p:spTree>
    <p:extLst>
      <p:ext uri="{BB962C8B-B14F-4D97-AF65-F5344CB8AC3E}">
        <p14:creationId xmlns:p14="http://schemas.microsoft.com/office/powerpoint/2010/main" val="2445739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0FF39B15-DA9F-45AA-B459-EA3804D379F2}" type="slidenum">
              <a:rPr lang="en-US" sz="1300"/>
              <a:pPr eaLnBrk="1" hangingPunct="1"/>
              <a:t>300</a:t>
            </a:fld>
            <a:endParaRPr lang="en-US" sz="1300"/>
          </a:p>
        </p:txBody>
      </p:sp>
      <p:sp>
        <p:nvSpPr>
          <p:cNvPr id="351235" name="Rectangle 2"/>
          <p:cNvSpPr>
            <a:spLocks noChangeArrowheads="1" noTextEdit="1"/>
          </p:cNvSpPr>
          <p:nvPr>
            <p:ph type="sldImg"/>
          </p:nvPr>
        </p:nvSpPr>
        <p:spPr>
          <a:xfrm>
            <a:off x="1289050" y="755650"/>
            <a:ext cx="4737100" cy="3552825"/>
          </a:xfrm>
          <a:ln w="12700" cap="flat">
            <a:solidFill>
              <a:schemeClr val="tx1"/>
            </a:solidFill>
          </a:ln>
        </p:spPr>
      </p:sp>
      <p:sp>
        <p:nvSpPr>
          <p:cNvPr id="351236" name="Rectangle 3"/>
          <p:cNvSpPr>
            <a:spLocks noGrp="1" noChangeArrowheads="1"/>
          </p:cNvSpPr>
          <p:nvPr>
            <p:ph type="body" idx="1"/>
          </p:nvPr>
        </p:nvSpPr>
        <p:spPr>
          <a:xfrm>
            <a:off x="974725" y="4557713"/>
            <a:ext cx="5365750" cy="429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21" tIns="48661" rIns="97321" bIns="48661"/>
          <a:lstStyle/>
          <a:p>
            <a:pPr eaLnBrk="1" hangingPunct="1"/>
            <a:endParaRPr lang="en-US" smtClean="0"/>
          </a:p>
        </p:txBody>
      </p:sp>
    </p:spTree>
    <p:extLst>
      <p:ext uri="{BB962C8B-B14F-4D97-AF65-F5344CB8AC3E}">
        <p14:creationId xmlns:p14="http://schemas.microsoft.com/office/powerpoint/2010/main" val="1567853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E50554C6-9011-4DCE-A5D0-1D995B9A50A8}" type="slidenum">
              <a:rPr lang="en-US" sz="1300"/>
              <a:pPr eaLnBrk="1" hangingPunct="1"/>
              <a:t>333</a:t>
            </a:fld>
            <a:endParaRPr lang="en-US" sz="1300"/>
          </a:p>
        </p:txBody>
      </p:sp>
      <p:sp>
        <p:nvSpPr>
          <p:cNvPr id="352259" name="Rectangle 2"/>
          <p:cNvSpPr>
            <a:spLocks noChangeArrowheads="1" noTextEdit="1"/>
          </p:cNvSpPr>
          <p:nvPr>
            <p:ph type="sldImg"/>
          </p:nvPr>
        </p:nvSpPr>
        <p:spPr>
          <a:xfrm>
            <a:off x="1289050" y="755650"/>
            <a:ext cx="4737100" cy="3552825"/>
          </a:xfrm>
          <a:ln w="12700" cap="flat">
            <a:solidFill>
              <a:schemeClr val="tx1"/>
            </a:solidFill>
          </a:ln>
        </p:spPr>
      </p:sp>
      <p:sp>
        <p:nvSpPr>
          <p:cNvPr id="352260" name="Rectangle 3"/>
          <p:cNvSpPr>
            <a:spLocks noGrp="1" noChangeArrowheads="1"/>
          </p:cNvSpPr>
          <p:nvPr>
            <p:ph type="body" idx="1"/>
          </p:nvPr>
        </p:nvSpPr>
        <p:spPr>
          <a:xfrm>
            <a:off x="974725" y="4557713"/>
            <a:ext cx="5365750" cy="429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21" tIns="48661" rIns="97321" bIns="48661"/>
          <a:lstStyle/>
          <a:p>
            <a:pPr eaLnBrk="1" hangingPunct="1"/>
            <a:endParaRPr lang="en-US" smtClean="0"/>
          </a:p>
        </p:txBody>
      </p:sp>
    </p:spTree>
    <p:extLst>
      <p:ext uri="{BB962C8B-B14F-4D97-AF65-F5344CB8AC3E}">
        <p14:creationId xmlns:p14="http://schemas.microsoft.com/office/powerpoint/2010/main" val="285717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a:solidFill>
                  <a:schemeClr val="tx1"/>
                </a:solidFill>
                <a:latin typeface="Times New Roman" panose="02020603050405020304" pitchFamily="18" charset="0"/>
                <a:cs typeface="Arial" panose="020B0604020202020204" pitchFamily="34" charset="0"/>
              </a:defRPr>
            </a:lvl1pPr>
            <a:lvl2pPr marL="742950" indent="-285750" defTabSz="966788" eaLnBrk="0" hangingPunct="0">
              <a:defRPr sz="2400">
                <a:solidFill>
                  <a:schemeClr val="tx1"/>
                </a:solidFill>
                <a:latin typeface="Times New Roman" panose="02020603050405020304" pitchFamily="18" charset="0"/>
                <a:cs typeface="Arial" panose="020B0604020202020204" pitchFamily="34" charset="0"/>
              </a:defRPr>
            </a:lvl2pPr>
            <a:lvl3pPr marL="1143000" indent="-228600" defTabSz="966788" eaLnBrk="0" hangingPunct="0">
              <a:defRPr sz="2400">
                <a:solidFill>
                  <a:schemeClr val="tx1"/>
                </a:solidFill>
                <a:latin typeface="Times New Roman" panose="02020603050405020304" pitchFamily="18" charset="0"/>
                <a:cs typeface="Arial" panose="020B0604020202020204" pitchFamily="34" charset="0"/>
              </a:defRPr>
            </a:lvl3pPr>
            <a:lvl4pPr marL="1600200" indent="-228600" defTabSz="966788" eaLnBrk="0" hangingPunct="0">
              <a:defRPr sz="2400">
                <a:solidFill>
                  <a:schemeClr val="tx1"/>
                </a:solidFill>
                <a:latin typeface="Times New Roman" panose="02020603050405020304" pitchFamily="18" charset="0"/>
                <a:cs typeface="Arial" panose="020B0604020202020204" pitchFamily="34" charset="0"/>
              </a:defRPr>
            </a:lvl4pPr>
            <a:lvl5pPr marL="2057400" indent="-228600" defTabSz="966788" eaLnBrk="0" hangingPunct="0">
              <a:defRPr sz="2400">
                <a:solidFill>
                  <a:schemeClr val="tx1"/>
                </a:solidFill>
                <a:latin typeface="Times New Roman" panose="02020603050405020304" pitchFamily="18" charset="0"/>
                <a:cs typeface="Arial" panose="020B0604020202020204" pitchFamily="34"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fld id="{C4B607DB-A539-4AA9-BBDC-C450B8B6F93E}" type="slidenum">
              <a:rPr lang="en-US" sz="1300"/>
              <a:pPr eaLnBrk="1" hangingPunct="1"/>
              <a:t>334</a:t>
            </a:fld>
            <a:endParaRPr lang="en-US" sz="1300"/>
          </a:p>
        </p:txBody>
      </p:sp>
      <p:sp>
        <p:nvSpPr>
          <p:cNvPr id="353283" name="Rectangle 2"/>
          <p:cNvSpPr>
            <a:spLocks noChangeArrowheads="1" noTextEdit="1"/>
          </p:cNvSpPr>
          <p:nvPr>
            <p:ph type="sldImg"/>
          </p:nvPr>
        </p:nvSpPr>
        <p:spPr>
          <a:xfrm>
            <a:off x="1289050" y="755650"/>
            <a:ext cx="4737100" cy="3552825"/>
          </a:xfrm>
          <a:ln w="12700" cap="flat">
            <a:solidFill>
              <a:schemeClr val="tx1"/>
            </a:solidFill>
          </a:ln>
        </p:spPr>
      </p:sp>
      <p:sp>
        <p:nvSpPr>
          <p:cNvPr id="353284" name="Rectangle 3"/>
          <p:cNvSpPr>
            <a:spLocks noGrp="1" noChangeArrowheads="1"/>
          </p:cNvSpPr>
          <p:nvPr>
            <p:ph type="body" idx="1"/>
          </p:nvPr>
        </p:nvSpPr>
        <p:spPr>
          <a:xfrm>
            <a:off x="974725" y="4557713"/>
            <a:ext cx="5365750" cy="4292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321" tIns="48661" rIns="97321" bIns="48661"/>
          <a:lstStyle/>
          <a:p>
            <a:pPr eaLnBrk="1" hangingPunct="1"/>
            <a:endParaRPr lang="en-US" smtClean="0"/>
          </a:p>
        </p:txBody>
      </p:sp>
    </p:spTree>
    <p:extLst>
      <p:ext uri="{BB962C8B-B14F-4D97-AF65-F5344CB8AC3E}">
        <p14:creationId xmlns:p14="http://schemas.microsoft.com/office/powerpoint/2010/main" val="3176507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270250" y="57150"/>
            <a:ext cx="2633663"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4"/>
          <p:cNvGrpSpPr>
            <a:grpSpLocks/>
          </p:cNvGrpSpPr>
          <p:nvPr userDrawn="1"/>
        </p:nvGrpSpPr>
        <p:grpSpPr bwMode="auto">
          <a:xfrm>
            <a:off x="0" y="6513513"/>
            <a:ext cx="9144000" cy="344487"/>
            <a:chOff x="0" y="4103"/>
            <a:chExt cx="5760" cy="217"/>
          </a:xfrm>
        </p:grpSpPr>
        <p:sp>
          <p:nvSpPr>
            <p:cNvPr id="5" name="Rectangle 5"/>
            <p:cNvSpPr>
              <a:spLocks noChangeArrowheads="1"/>
            </p:cNvSpPr>
            <p:nvPr userDrawn="1"/>
          </p:nvSpPr>
          <p:spPr bwMode="auto">
            <a:xfrm>
              <a:off x="0" y="4103"/>
              <a:ext cx="5760" cy="217"/>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6" name="Text Box 6"/>
            <p:cNvSpPr txBox="1">
              <a:spLocks noChangeArrowheads="1"/>
            </p:cNvSpPr>
            <p:nvPr userDrawn="1"/>
          </p:nvSpPr>
          <p:spPr bwMode="auto">
            <a:xfrm>
              <a:off x="50" y="4115"/>
              <a:ext cx="5290" cy="173"/>
            </a:xfrm>
            <a:prstGeom prst="rect">
              <a:avLst/>
            </a:prstGeom>
            <a:noFill/>
            <a:ln w="9525">
              <a:noFill/>
              <a:miter lim="800000"/>
              <a:headEnd/>
              <a:tailEnd/>
            </a:ln>
            <a:effectLst/>
          </p:spPr>
          <p:txBody>
            <a:bodyPr>
              <a:spAutoFit/>
            </a:bodyPr>
            <a:lstStyle/>
            <a:p>
              <a:pPr>
                <a:spcBef>
                  <a:spcPct val="50000"/>
                </a:spcBef>
                <a:defRPr/>
              </a:pPr>
              <a:r>
                <a:rPr lang="en-US" sz="1200" b="1" dirty="0">
                  <a:solidFill>
                    <a:schemeClr val="bg1"/>
                  </a:solidFill>
                  <a:latin typeface="Arial" charset="0"/>
                  <a:cs typeface="Arial" charset="0"/>
                </a:rPr>
                <a:t>© </a:t>
              </a:r>
              <a:r>
                <a:rPr lang="en-US" sz="1100" b="1" dirty="0" err="1">
                  <a:solidFill>
                    <a:schemeClr val="bg1"/>
                  </a:solidFill>
                  <a:latin typeface="Arial" charset="0"/>
                  <a:cs typeface="Arial" charset="0"/>
                </a:rPr>
                <a:t>Bharati</a:t>
              </a:r>
              <a:r>
                <a:rPr lang="en-US" sz="1100" b="1" dirty="0">
                  <a:solidFill>
                    <a:schemeClr val="bg1"/>
                  </a:solidFill>
                  <a:latin typeface="Arial" charset="0"/>
                  <a:cs typeface="Arial" charset="0"/>
                </a:rPr>
                <a:t> </a:t>
              </a:r>
              <a:r>
                <a:rPr lang="en-US" sz="1100" b="1" dirty="0" err="1">
                  <a:solidFill>
                    <a:schemeClr val="bg1"/>
                  </a:solidFill>
                  <a:latin typeface="Arial" charset="0"/>
                  <a:cs typeface="Arial" charset="0"/>
                </a:rPr>
                <a:t>Vidyapeeth’s</a:t>
              </a:r>
              <a:r>
                <a:rPr lang="en-US" sz="1100" b="1" dirty="0">
                  <a:solidFill>
                    <a:schemeClr val="bg1"/>
                  </a:solidFill>
                  <a:latin typeface="Arial" charset="0"/>
                  <a:cs typeface="Arial" charset="0"/>
                </a:rPr>
                <a:t> Institute of Computer Applications and Management, New Delhi-63, by </a:t>
              </a:r>
              <a:r>
                <a:rPr lang="en-US" sz="1100" b="1" dirty="0">
                  <a:solidFill>
                    <a:schemeClr val="bg1"/>
                  </a:solidFill>
                  <a:latin typeface="Arial" charset="0"/>
                  <a:cs typeface="Arial" charset="0"/>
                </a:rPr>
                <a:t>Dr </a:t>
              </a:r>
              <a:r>
                <a:rPr lang="en-US" sz="1100" b="1" dirty="0" err="1">
                  <a:solidFill>
                    <a:schemeClr val="bg1"/>
                  </a:solidFill>
                  <a:latin typeface="Arial" charset="0"/>
                  <a:cs typeface="Arial" charset="0"/>
                </a:rPr>
                <a:t>Ritika</a:t>
              </a:r>
              <a:r>
                <a:rPr lang="en-US" sz="1100" b="1" dirty="0">
                  <a:solidFill>
                    <a:schemeClr val="bg1"/>
                  </a:solidFill>
                  <a:latin typeface="Arial" charset="0"/>
                  <a:cs typeface="Arial" charset="0"/>
                </a:rPr>
                <a:t> </a:t>
              </a:r>
              <a:r>
                <a:rPr lang="en-US" sz="1100" b="1" dirty="0" err="1">
                  <a:solidFill>
                    <a:schemeClr val="bg1"/>
                  </a:solidFill>
                  <a:latin typeface="Arial" charset="0"/>
                  <a:cs typeface="Arial" charset="0"/>
                </a:rPr>
                <a:t>Wason</a:t>
              </a:r>
              <a:endParaRPr lang="en-US" sz="1100" b="1" dirty="0">
                <a:solidFill>
                  <a:schemeClr val="bg1"/>
                </a:solidFill>
                <a:latin typeface="Arial" charset="0"/>
                <a:cs typeface="Arial" charset="0"/>
              </a:endParaRPr>
            </a:p>
          </p:txBody>
        </p:sp>
        <p:sp>
          <p:nvSpPr>
            <p:cNvPr id="7" name="Text Box 7"/>
            <p:cNvSpPr txBox="1">
              <a:spLocks noChangeArrowheads="1"/>
            </p:cNvSpPr>
            <p:nvPr/>
          </p:nvSpPr>
          <p:spPr bwMode="auto">
            <a:xfrm>
              <a:off x="5441" y="4139"/>
              <a:ext cx="299" cy="141"/>
            </a:xfrm>
            <a:prstGeom prst="rect">
              <a:avLst/>
            </a:prstGeom>
            <a:noFill/>
            <a:ln w="9525">
              <a:noFill/>
              <a:miter lim="800000"/>
              <a:headEnd/>
              <a:tailEnd/>
            </a:ln>
            <a:effectLst/>
          </p:spPr>
          <p:txBody>
            <a:bodyPr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200" b="1">
                  <a:solidFill>
                    <a:schemeClr val="bg1"/>
                  </a:solidFill>
                  <a:latin typeface="Arial" panose="020B0604020202020204" pitchFamily="34" charset="0"/>
                </a:rPr>
                <a:t>U1.</a:t>
              </a:r>
              <a:r>
                <a:rPr lang="en-US" sz="1200" b="1">
                  <a:solidFill>
                    <a:srgbClr val="000099"/>
                  </a:solidFill>
                  <a:latin typeface="Arial" panose="020B0604020202020204" pitchFamily="34" charset="0"/>
                </a:rPr>
                <a:t> </a:t>
              </a:r>
              <a:fld id="{661B90ED-3C60-49E9-9007-5A17B6021616}" type="slidenum">
                <a:rPr lang="en-US" sz="1200" b="1">
                  <a:solidFill>
                    <a:schemeClr val="bg1"/>
                  </a:solidFill>
                  <a:latin typeface="Arial" panose="020B0604020202020204" pitchFamily="34" charset="0"/>
                </a:rPr>
                <a:pPr algn="ctr">
                  <a:spcBef>
                    <a:spcPct val="50000"/>
                  </a:spcBef>
                </a:pPr>
                <a:t>‹#›</a:t>
              </a:fld>
              <a:endParaRPr lang="en-US" sz="1200" b="1">
                <a:solidFill>
                  <a:schemeClr val="bg1"/>
                </a:solidFill>
                <a:latin typeface="Arial" panose="020B0604020202020204" pitchFamily="34" charset="0"/>
              </a:endParaRPr>
            </a:p>
          </p:txBody>
        </p:sp>
      </p:grpSp>
      <p:grpSp>
        <p:nvGrpSpPr>
          <p:cNvPr id="8" name="Group 8"/>
          <p:cNvGrpSpPr>
            <a:grpSpLocks/>
          </p:cNvGrpSpPr>
          <p:nvPr userDrawn="1"/>
        </p:nvGrpSpPr>
        <p:grpSpPr bwMode="auto">
          <a:xfrm>
            <a:off x="0" y="1274763"/>
            <a:ext cx="9144000" cy="204787"/>
            <a:chOff x="0" y="803"/>
            <a:chExt cx="5760" cy="129"/>
          </a:xfrm>
        </p:grpSpPr>
        <p:sp>
          <p:nvSpPr>
            <p:cNvPr id="9" name="Rectangle 9"/>
            <p:cNvSpPr>
              <a:spLocks noChangeArrowheads="1"/>
            </p:cNvSpPr>
            <p:nvPr userDrawn="1"/>
          </p:nvSpPr>
          <p:spPr bwMode="auto">
            <a:xfrm>
              <a:off x="0" y="803"/>
              <a:ext cx="5760" cy="91"/>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10" name="Rectangle 10"/>
            <p:cNvSpPr>
              <a:spLocks noChangeArrowheads="1"/>
            </p:cNvSpPr>
            <p:nvPr userDrawn="1"/>
          </p:nvSpPr>
          <p:spPr bwMode="auto">
            <a:xfrm>
              <a:off x="0" y="905"/>
              <a:ext cx="5760" cy="27"/>
            </a:xfrm>
            <a:prstGeom prst="rect">
              <a:avLst/>
            </a:prstGeom>
            <a:solidFill>
              <a:srgbClr val="FF0000"/>
            </a:solidFill>
            <a:ln w="9525">
              <a:solidFill>
                <a:schemeClr val="tx1"/>
              </a:solidFill>
              <a:miter lim="800000"/>
              <a:headEnd/>
              <a:tailEnd/>
            </a:ln>
            <a:effectLst/>
          </p:spPr>
          <p:txBody>
            <a:bodyPr wrap="none" anchor="ctr"/>
            <a:lstStyle/>
            <a:p>
              <a:pPr>
                <a:defRPr/>
              </a:pPr>
              <a:endParaRPr lang="en-US">
                <a:cs typeface="+mn-cs"/>
              </a:endParaRPr>
            </a:p>
          </p:txBody>
        </p:sp>
      </p:grpSp>
      <p:sp>
        <p:nvSpPr>
          <p:cNvPr id="236546" name="Rectangle 2"/>
          <p:cNvSpPr>
            <a:spLocks noGrp="1" noChangeArrowheads="1"/>
          </p:cNvSpPr>
          <p:nvPr>
            <p:ph type="subTitle" idx="1"/>
          </p:nvPr>
        </p:nvSpPr>
        <p:spPr>
          <a:xfrm>
            <a:off x="1389063" y="2676525"/>
            <a:ext cx="6400800" cy="2716213"/>
          </a:xfrm>
        </p:spPr>
        <p:txBody>
          <a:bodyPr/>
          <a:lstStyle>
            <a:lvl1pPr marL="0" indent="0" algn="ctr">
              <a:defRPr/>
            </a:lvl1pPr>
          </a:lstStyle>
          <a:p>
            <a:r>
              <a:rPr lang="en-US"/>
              <a:t>Click to edit Master subtitle style</a:t>
            </a:r>
          </a:p>
        </p:txBody>
      </p:sp>
    </p:spTree>
    <p:extLst>
      <p:ext uri="{BB962C8B-B14F-4D97-AF65-F5344CB8AC3E}">
        <p14:creationId xmlns:p14="http://schemas.microsoft.com/office/powerpoint/2010/main" val="284265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54117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9913" y="0"/>
            <a:ext cx="2224087" cy="62388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2888" y="0"/>
            <a:ext cx="6524625" cy="6238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0370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76200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42888" y="1014413"/>
            <a:ext cx="8709025" cy="253523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242888" y="3702050"/>
            <a:ext cx="8709025" cy="25368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648669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9696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Tree>
    <p:extLst>
      <p:ext uri="{BB962C8B-B14F-4D97-AF65-F5344CB8AC3E}">
        <p14:creationId xmlns:p14="http://schemas.microsoft.com/office/powerpoint/2010/main" val="4064720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2888" y="1014413"/>
            <a:ext cx="4278312"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0" y="1014413"/>
            <a:ext cx="4278313"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1783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1666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4214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170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93704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04739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bwMode="auto">
          <a:xfrm>
            <a:off x="242888" y="1014413"/>
            <a:ext cx="8709025" cy="522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1267" name="Picture 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14652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8" name="Group 4"/>
          <p:cNvGrpSpPr>
            <a:grpSpLocks/>
          </p:cNvGrpSpPr>
          <p:nvPr userDrawn="1"/>
        </p:nvGrpSpPr>
        <p:grpSpPr bwMode="auto">
          <a:xfrm>
            <a:off x="0" y="6513513"/>
            <a:ext cx="9144000" cy="344487"/>
            <a:chOff x="0" y="4103"/>
            <a:chExt cx="5760" cy="217"/>
          </a:xfrm>
        </p:grpSpPr>
        <p:sp>
          <p:nvSpPr>
            <p:cNvPr id="235525" name="Rectangle 5"/>
            <p:cNvSpPr>
              <a:spLocks noChangeArrowheads="1"/>
            </p:cNvSpPr>
            <p:nvPr userDrawn="1"/>
          </p:nvSpPr>
          <p:spPr bwMode="auto">
            <a:xfrm>
              <a:off x="0" y="4103"/>
              <a:ext cx="5760" cy="217"/>
            </a:xfrm>
            <a:prstGeom prst="rect">
              <a:avLst/>
            </a:prstGeom>
            <a:solidFill>
              <a:srgbClr val="000099"/>
            </a:solidFill>
            <a:ln w="9525">
              <a:solidFill>
                <a:schemeClr val="tx1"/>
              </a:solidFill>
              <a:miter lim="800000"/>
              <a:headEnd/>
              <a:tailEnd/>
            </a:ln>
            <a:effectLst/>
          </p:spPr>
          <p:txBody>
            <a:bodyPr wrap="none" anchor="ctr"/>
            <a:lstStyle/>
            <a:p>
              <a:pPr>
                <a:defRPr/>
              </a:pPr>
              <a:endParaRPr lang="en-US">
                <a:cs typeface="+mn-cs"/>
              </a:endParaRPr>
            </a:p>
          </p:txBody>
        </p:sp>
        <p:sp>
          <p:nvSpPr>
            <p:cNvPr id="235526" name="Text Box 6"/>
            <p:cNvSpPr txBox="1">
              <a:spLocks noChangeArrowheads="1"/>
            </p:cNvSpPr>
            <p:nvPr userDrawn="1"/>
          </p:nvSpPr>
          <p:spPr bwMode="auto">
            <a:xfrm>
              <a:off x="50" y="4115"/>
              <a:ext cx="5290" cy="164"/>
            </a:xfrm>
            <a:prstGeom prst="rect">
              <a:avLst/>
            </a:prstGeom>
            <a:noFill/>
            <a:ln w="9525">
              <a:noFill/>
              <a:miter lim="800000"/>
              <a:headEnd/>
              <a:tailEnd/>
            </a:ln>
            <a:effectLst/>
          </p:spPr>
          <p:txBody>
            <a:bodyPr>
              <a:spAutoFit/>
            </a:bodyPr>
            <a:lstStyle/>
            <a:p>
              <a:pPr>
                <a:spcBef>
                  <a:spcPct val="50000"/>
                </a:spcBef>
                <a:defRPr/>
              </a:pPr>
              <a:r>
                <a:rPr lang="en-US" sz="1100" b="1" dirty="0">
                  <a:solidFill>
                    <a:schemeClr val="bg1"/>
                  </a:solidFill>
                  <a:latin typeface="Arial" charset="0"/>
                  <a:cs typeface="Arial" charset="0"/>
                </a:rPr>
                <a:t>© </a:t>
              </a:r>
              <a:r>
                <a:rPr lang="en-US" sz="1100" b="1" dirty="0" err="1">
                  <a:solidFill>
                    <a:schemeClr val="bg1"/>
                  </a:solidFill>
                  <a:latin typeface="Arial" charset="0"/>
                  <a:cs typeface="Arial" charset="0"/>
                </a:rPr>
                <a:t>Bharati</a:t>
              </a:r>
              <a:r>
                <a:rPr lang="en-US" sz="1100" b="1" dirty="0">
                  <a:solidFill>
                    <a:schemeClr val="bg1"/>
                  </a:solidFill>
                  <a:latin typeface="Arial" charset="0"/>
                  <a:cs typeface="Arial" charset="0"/>
                </a:rPr>
                <a:t> </a:t>
              </a:r>
              <a:r>
                <a:rPr lang="en-US" sz="1100" b="1" dirty="0" err="1">
                  <a:solidFill>
                    <a:schemeClr val="bg1"/>
                  </a:solidFill>
                  <a:latin typeface="Arial" charset="0"/>
                  <a:cs typeface="Arial" charset="0"/>
                </a:rPr>
                <a:t>Vidyapeeth’s</a:t>
              </a:r>
              <a:r>
                <a:rPr lang="en-US" sz="1100" b="1" dirty="0">
                  <a:solidFill>
                    <a:schemeClr val="bg1"/>
                  </a:solidFill>
                  <a:latin typeface="Arial" charset="0"/>
                  <a:cs typeface="Arial" charset="0"/>
                </a:rPr>
                <a:t> Institute of Computer Applications and Management, New Delhi-63, by </a:t>
              </a:r>
              <a:r>
                <a:rPr lang="en-US" sz="1100" b="1" dirty="0">
                  <a:solidFill>
                    <a:schemeClr val="bg1"/>
                  </a:solidFill>
                  <a:latin typeface="Arial" charset="0"/>
                  <a:cs typeface="Arial" charset="0"/>
                </a:rPr>
                <a:t>Dr </a:t>
              </a:r>
              <a:r>
                <a:rPr lang="en-US" sz="1100" b="1" dirty="0" err="1">
                  <a:solidFill>
                    <a:schemeClr val="bg1"/>
                  </a:solidFill>
                  <a:latin typeface="Arial" charset="0"/>
                  <a:cs typeface="Arial" charset="0"/>
                </a:rPr>
                <a:t>Ritika</a:t>
              </a:r>
              <a:r>
                <a:rPr lang="en-US" sz="1100" b="1" dirty="0">
                  <a:solidFill>
                    <a:schemeClr val="bg1"/>
                  </a:solidFill>
                  <a:latin typeface="Arial" charset="0"/>
                  <a:cs typeface="Arial" charset="0"/>
                </a:rPr>
                <a:t> </a:t>
              </a:r>
              <a:r>
                <a:rPr lang="en-US" sz="1100" b="1" dirty="0" err="1">
                  <a:solidFill>
                    <a:schemeClr val="bg1"/>
                  </a:solidFill>
                  <a:latin typeface="Arial" charset="0"/>
                  <a:cs typeface="Arial" charset="0"/>
                </a:rPr>
                <a:t>Wason</a:t>
              </a:r>
              <a:endParaRPr lang="en-US" sz="1100" b="1" dirty="0">
                <a:solidFill>
                  <a:schemeClr val="bg1"/>
                </a:solidFill>
                <a:latin typeface="Arial" charset="0"/>
                <a:cs typeface="Arial" charset="0"/>
              </a:endParaRPr>
            </a:p>
          </p:txBody>
        </p:sp>
        <p:sp>
          <p:nvSpPr>
            <p:cNvPr id="235527" name="Text Box 7"/>
            <p:cNvSpPr txBox="1">
              <a:spLocks noChangeArrowheads="1"/>
            </p:cNvSpPr>
            <p:nvPr/>
          </p:nvSpPr>
          <p:spPr bwMode="auto">
            <a:xfrm>
              <a:off x="5441" y="4139"/>
              <a:ext cx="299" cy="141"/>
            </a:xfrm>
            <a:prstGeom prst="rect">
              <a:avLst/>
            </a:prstGeom>
            <a:noFill/>
            <a:ln w="9525">
              <a:noFill/>
              <a:miter lim="800000"/>
              <a:headEnd/>
              <a:tailEnd/>
            </a:ln>
            <a:effectLst/>
          </p:spPr>
          <p:txBody>
            <a:bodyPr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100" b="1">
                  <a:solidFill>
                    <a:schemeClr val="bg1"/>
                  </a:solidFill>
                  <a:latin typeface="Arial" panose="020B0604020202020204" pitchFamily="34" charset="0"/>
                </a:rPr>
                <a:t>U1.</a:t>
              </a:r>
              <a:r>
                <a:rPr lang="en-US" sz="1100" b="1">
                  <a:solidFill>
                    <a:srgbClr val="000099"/>
                  </a:solidFill>
                  <a:latin typeface="Arial" panose="020B0604020202020204" pitchFamily="34" charset="0"/>
                </a:rPr>
                <a:t> </a:t>
              </a:r>
              <a:fld id="{1EEC7A6B-37E1-4CC2-A330-B01F836607BD}" type="slidenum">
                <a:rPr lang="en-US" sz="1100" b="1">
                  <a:solidFill>
                    <a:schemeClr val="bg1"/>
                  </a:solidFill>
                  <a:latin typeface="Arial" panose="020B0604020202020204" pitchFamily="34" charset="0"/>
                </a:rPr>
                <a:pPr algn="ctr">
                  <a:spcBef>
                    <a:spcPct val="50000"/>
                  </a:spcBef>
                </a:pPr>
                <a:t>‹#›</a:t>
              </a:fld>
              <a:endParaRPr lang="en-US" sz="1100" b="1">
                <a:solidFill>
                  <a:schemeClr val="bg1"/>
                </a:solidFill>
                <a:latin typeface="Arial" panose="020B0604020202020204" pitchFamily="34" charset="0"/>
              </a:endParaRPr>
            </a:p>
          </p:txBody>
        </p:sp>
      </p:grpSp>
      <p:sp>
        <p:nvSpPr>
          <p:cNvPr id="235528" name="Text Box 8"/>
          <p:cNvSpPr txBox="1">
            <a:spLocks noChangeArrowheads="1"/>
          </p:cNvSpPr>
          <p:nvPr userDrawn="1"/>
        </p:nvSpPr>
        <p:spPr bwMode="auto">
          <a:xfrm>
            <a:off x="1506538" y="142875"/>
            <a:ext cx="7413625" cy="457200"/>
          </a:xfrm>
          <a:prstGeom prst="rect">
            <a:avLst/>
          </a:prstGeom>
          <a:noFill/>
          <a:ln w="9525">
            <a:noFill/>
            <a:miter lim="800000"/>
            <a:headEnd/>
            <a:tailEnd/>
          </a:ln>
          <a:effectLst/>
        </p:spPr>
        <p:txBody>
          <a:bodyPr>
            <a:spAutoFit/>
          </a:bodyPr>
          <a:lstStyle/>
          <a:p>
            <a:pPr>
              <a:spcBef>
                <a:spcPct val="50000"/>
              </a:spcBef>
              <a:defRPr/>
            </a:pPr>
            <a:endParaRPr lang="en-IN">
              <a:cs typeface="+mn-cs"/>
            </a:endParaRPr>
          </a:p>
        </p:txBody>
      </p:sp>
      <p:sp>
        <p:nvSpPr>
          <p:cNvPr id="235529" name="Rectangle 9"/>
          <p:cNvSpPr>
            <a:spLocks noChangeArrowheads="1"/>
          </p:cNvSpPr>
          <p:nvPr userDrawn="1"/>
        </p:nvSpPr>
        <p:spPr bwMode="auto">
          <a:xfrm>
            <a:off x="0" y="693738"/>
            <a:ext cx="9144000" cy="144462"/>
          </a:xfrm>
          <a:prstGeom prst="rect">
            <a:avLst/>
          </a:prstGeom>
          <a:solidFill>
            <a:srgbClr val="000099"/>
          </a:solidFill>
          <a:ln w="9525">
            <a:noFill/>
            <a:miter lim="800000"/>
            <a:headEnd/>
            <a:tailEnd/>
          </a:ln>
          <a:effectLst/>
        </p:spPr>
        <p:txBody>
          <a:bodyPr wrap="none" anchor="ctr"/>
          <a:lstStyle/>
          <a:p>
            <a:pPr>
              <a:defRPr/>
            </a:pPr>
            <a:endParaRPr lang="en-US">
              <a:cs typeface="+mn-cs"/>
            </a:endParaRPr>
          </a:p>
        </p:txBody>
      </p:sp>
      <p:sp>
        <p:nvSpPr>
          <p:cNvPr id="235530" name="Rectangle 10"/>
          <p:cNvSpPr>
            <a:spLocks noChangeArrowheads="1"/>
          </p:cNvSpPr>
          <p:nvPr userDrawn="1"/>
        </p:nvSpPr>
        <p:spPr bwMode="auto">
          <a:xfrm>
            <a:off x="0" y="841375"/>
            <a:ext cx="9144000" cy="42863"/>
          </a:xfrm>
          <a:prstGeom prst="rect">
            <a:avLst/>
          </a:prstGeom>
          <a:solidFill>
            <a:srgbClr val="FF0000"/>
          </a:solidFill>
          <a:ln w="9525">
            <a:noFill/>
            <a:miter lim="800000"/>
            <a:headEnd/>
            <a:tailEnd/>
          </a:ln>
          <a:effectLst/>
        </p:spPr>
        <p:txBody>
          <a:bodyPr wrap="none" anchor="ctr"/>
          <a:lstStyle/>
          <a:p>
            <a:pPr>
              <a:defRPr/>
            </a:pPr>
            <a:endParaRPr lang="en-US">
              <a:cs typeface="+mn-cs"/>
            </a:endParaRPr>
          </a:p>
        </p:txBody>
      </p:sp>
      <p:sp>
        <p:nvSpPr>
          <p:cNvPr id="235531" name="Rectangle 11"/>
          <p:cNvSpPr>
            <a:spLocks noChangeArrowheads="1"/>
          </p:cNvSpPr>
          <p:nvPr userDrawn="1"/>
        </p:nvSpPr>
        <p:spPr bwMode="auto">
          <a:xfrm>
            <a:off x="1495425" y="0"/>
            <a:ext cx="7648575" cy="696913"/>
          </a:xfrm>
          <a:prstGeom prst="rect">
            <a:avLst/>
          </a:prstGeom>
          <a:solidFill>
            <a:srgbClr val="000099"/>
          </a:solidFill>
          <a:ln w="9525">
            <a:noFill/>
            <a:miter lim="800000"/>
            <a:headEnd/>
            <a:tailEnd/>
          </a:ln>
          <a:effectLst/>
        </p:spPr>
        <p:txBody>
          <a:bodyPr wrap="none" anchor="ctr"/>
          <a:lstStyle/>
          <a:p>
            <a:pPr algn="ctr">
              <a:defRPr/>
            </a:pPr>
            <a:endParaRPr lang="en-IN">
              <a:solidFill>
                <a:srgbClr val="FEF800"/>
              </a:solidFill>
              <a:cs typeface="+mn-cs"/>
            </a:endParaRPr>
          </a:p>
        </p:txBody>
      </p:sp>
      <p:pic>
        <p:nvPicPr>
          <p:cNvPr id="11273" name="Picture 12"/>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14652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33" name="Rectangle 13"/>
          <p:cNvSpPr>
            <a:spLocks noChangeArrowheads="1"/>
          </p:cNvSpPr>
          <p:nvPr userDrawn="1"/>
        </p:nvSpPr>
        <p:spPr bwMode="auto">
          <a:xfrm>
            <a:off x="0" y="693738"/>
            <a:ext cx="9144000" cy="144462"/>
          </a:xfrm>
          <a:prstGeom prst="rect">
            <a:avLst/>
          </a:prstGeom>
          <a:solidFill>
            <a:srgbClr val="000099"/>
          </a:solidFill>
          <a:ln w="9525">
            <a:noFill/>
            <a:miter lim="800000"/>
            <a:headEnd/>
            <a:tailEnd/>
          </a:ln>
          <a:effectLst/>
        </p:spPr>
        <p:txBody>
          <a:bodyPr wrap="none" anchor="ctr"/>
          <a:lstStyle/>
          <a:p>
            <a:pPr>
              <a:defRPr/>
            </a:pPr>
            <a:endParaRPr lang="en-US">
              <a:cs typeface="+mn-cs"/>
            </a:endParaRPr>
          </a:p>
        </p:txBody>
      </p:sp>
      <p:pic>
        <p:nvPicPr>
          <p:cNvPr id="11275" name="Picture 14"/>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14652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35" name="Rectangle 15"/>
          <p:cNvSpPr>
            <a:spLocks noChangeArrowheads="1"/>
          </p:cNvSpPr>
          <p:nvPr userDrawn="1"/>
        </p:nvSpPr>
        <p:spPr bwMode="auto">
          <a:xfrm>
            <a:off x="0" y="693738"/>
            <a:ext cx="9144000" cy="144462"/>
          </a:xfrm>
          <a:prstGeom prst="rect">
            <a:avLst/>
          </a:prstGeom>
          <a:solidFill>
            <a:srgbClr val="000099"/>
          </a:solidFill>
          <a:ln w="9525">
            <a:noFill/>
            <a:miter lim="800000"/>
            <a:headEnd/>
            <a:tailEnd/>
          </a:ln>
          <a:effectLst/>
        </p:spPr>
        <p:txBody>
          <a:bodyPr wrap="none" anchor="ctr"/>
          <a:lstStyle/>
          <a:p>
            <a:pPr>
              <a:defRPr/>
            </a:pPr>
            <a:endParaRPr lang="en-US">
              <a:cs typeface="+mn-cs"/>
            </a:endParaRPr>
          </a:p>
        </p:txBody>
      </p:sp>
      <p:pic>
        <p:nvPicPr>
          <p:cNvPr id="11277" name="Picture 16"/>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14652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37" name="Rectangle 17"/>
          <p:cNvSpPr>
            <a:spLocks noChangeArrowheads="1"/>
          </p:cNvSpPr>
          <p:nvPr userDrawn="1"/>
        </p:nvSpPr>
        <p:spPr bwMode="auto">
          <a:xfrm>
            <a:off x="0" y="693738"/>
            <a:ext cx="9144000" cy="144462"/>
          </a:xfrm>
          <a:prstGeom prst="rect">
            <a:avLst/>
          </a:prstGeom>
          <a:solidFill>
            <a:srgbClr val="000099"/>
          </a:solidFill>
          <a:ln w="9525">
            <a:noFill/>
            <a:miter lim="800000"/>
            <a:headEnd/>
            <a:tailEnd/>
          </a:ln>
          <a:effectLst/>
        </p:spPr>
        <p:txBody>
          <a:bodyPr wrap="none" anchor="ctr"/>
          <a:lstStyle/>
          <a:p>
            <a:pPr>
              <a:defRPr/>
            </a:pPr>
            <a:endParaRPr lang="en-US">
              <a:cs typeface="+mn-cs"/>
            </a:endParaRPr>
          </a:p>
        </p:txBody>
      </p:sp>
      <p:pic>
        <p:nvPicPr>
          <p:cNvPr id="11279" name="Picture 1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14652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80" name="Rectangle 19"/>
          <p:cNvSpPr>
            <a:spLocks noGrp="1" noChangeArrowheads="1"/>
          </p:cNvSpPr>
          <p:nvPr>
            <p:ph type="title"/>
          </p:nvPr>
        </p:nvSpPr>
        <p:spPr bwMode="auto">
          <a:xfrm>
            <a:off x="1524000" y="0"/>
            <a:ext cx="7620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iming>
    <p:tnLst>
      <p:par>
        <p:cTn id="1" dur="indefinite" restart="never" nodeType="tmRoot"/>
      </p:par>
    </p:tnLst>
  </p:timing>
  <p:hf sldNum="0" hdr="0" dt="0"/>
  <p:txStyles>
    <p:titleStyle>
      <a:lvl1pPr algn="ctr" rtl="0" eaLnBrk="0" fontAlgn="base" hangingPunct="0">
        <a:spcBef>
          <a:spcPct val="0"/>
        </a:spcBef>
        <a:spcAft>
          <a:spcPct val="0"/>
        </a:spcAft>
        <a:defRPr sz="4400">
          <a:solidFill>
            <a:srgbClr val="FFFF66"/>
          </a:solidFill>
          <a:latin typeface="+mj-lt"/>
          <a:ea typeface="+mj-ea"/>
          <a:cs typeface="+mj-cs"/>
        </a:defRPr>
      </a:lvl1pPr>
      <a:lvl2pPr algn="ctr" rtl="0" eaLnBrk="0" fontAlgn="base" hangingPunct="0">
        <a:spcBef>
          <a:spcPct val="0"/>
        </a:spcBef>
        <a:spcAft>
          <a:spcPct val="0"/>
        </a:spcAft>
        <a:defRPr sz="4400">
          <a:solidFill>
            <a:srgbClr val="FFFF66"/>
          </a:solidFill>
          <a:latin typeface="Times New Roman" pitchFamily="18" charset="0"/>
        </a:defRPr>
      </a:lvl2pPr>
      <a:lvl3pPr algn="ctr" rtl="0" eaLnBrk="0" fontAlgn="base" hangingPunct="0">
        <a:spcBef>
          <a:spcPct val="0"/>
        </a:spcBef>
        <a:spcAft>
          <a:spcPct val="0"/>
        </a:spcAft>
        <a:defRPr sz="4400">
          <a:solidFill>
            <a:srgbClr val="FFFF66"/>
          </a:solidFill>
          <a:latin typeface="Times New Roman" pitchFamily="18" charset="0"/>
        </a:defRPr>
      </a:lvl3pPr>
      <a:lvl4pPr algn="ctr" rtl="0" eaLnBrk="0" fontAlgn="base" hangingPunct="0">
        <a:spcBef>
          <a:spcPct val="0"/>
        </a:spcBef>
        <a:spcAft>
          <a:spcPct val="0"/>
        </a:spcAft>
        <a:defRPr sz="4400">
          <a:solidFill>
            <a:srgbClr val="FFFF66"/>
          </a:solidFill>
          <a:latin typeface="Times New Roman" pitchFamily="18" charset="0"/>
        </a:defRPr>
      </a:lvl4pPr>
      <a:lvl5pPr algn="ctr" rtl="0" eaLnBrk="0" fontAlgn="base" hangingPunct="0">
        <a:spcBef>
          <a:spcPct val="0"/>
        </a:spcBef>
        <a:spcAft>
          <a:spcPct val="0"/>
        </a:spcAft>
        <a:defRPr sz="4400">
          <a:solidFill>
            <a:srgbClr val="FFFF66"/>
          </a:solidFill>
          <a:latin typeface="Times New Roman" pitchFamily="18" charset="0"/>
        </a:defRPr>
      </a:lvl5pPr>
      <a:lvl6pPr marL="457200" algn="ctr" rtl="0" fontAlgn="base">
        <a:spcBef>
          <a:spcPct val="0"/>
        </a:spcBef>
        <a:spcAft>
          <a:spcPct val="0"/>
        </a:spcAft>
        <a:defRPr sz="4400">
          <a:solidFill>
            <a:srgbClr val="FFFF66"/>
          </a:solidFill>
          <a:latin typeface="Times New Roman" pitchFamily="18" charset="0"/>
        </a:defRPr>
      </a:lvl6pPr>
      <a:lvl7pPr marL="914400" algn="ctr" rtl="0" fontAlgn="base">
        <a:spcBef>
          <a:spcPct val="0"/>
        </a:spcBef>
        <a:spcAft>
          <a:spcPct val="0"/>
        </a:spcAft>
        <a:defRPr sz="4400">
          <a:solidFill>
            <a:srgbClr val="FFFF66"/>
          </a:solidFill>
          <a:latin typeface="Times New Roman" pitchFamily="18" charset="0"/>
        </a:defRPr>
      </a:lvl7pPr>
      <a:lvl8pPr marL="1371600" algn="ctr" rtl="0" fontAlgn="base">
        <a:spcBef>
          <a:spcPct val="0"/>
        </a:spcBef>
        <a:spcAft>
          <a:spcPct val="0"/>
        </a:spcAft>
        <a:defRPr sz="4400">
          <a:solidFill>
            <a:srgbClr val="FFFF66"/>
          </a:solidFill>
          <a:latin typeface="Times New Roman" pitchFamily="18" charset="0"/>
        </a:defRPr>
      </a:lvl8pPr>
      <a:lvl9pPr marL="1828800" algn="ctr" rtl="0" fontAlgn="base">
        <a:spcBef>
          <a:spcPct val="0"/>
        </a:spcBef>
        <a:spcAft>
          <a:spcPct val="0"/>
        </a:spcAft>
        <a:defRPr sz="4400">
          <a:solidFill>
            <a:srgbClr val="FFFF66"/>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anose="05000000000000000000" pitchFamily="2" charset="2"/>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Font typeface="Wingdings" panose="05000000000000000000" pitchFamily="2" charset="2"/>
        <a:buChar char="ü"/>
        <a:defRPr sz="2200">
          <a:solidFill>
            <a:srgbClr val="993300"/>
          </a:solidFill>
          <a:latin typeface="+mn-lt"/>
          <a:cs typeface="+mn-cs"/>
        </a:defRPr>
      </a:lvl3pPr>
      <a:lvl4pPr marL="1600200" indent="-228600" algn="l" rtl="0" eaLnBrk="0" fontAlgn="base" hangingPunct="0">
        <a:spcBef>
          <a:spcPct val="20000"/>
        </a:spcBef>
        <a:spcAft>
          <a:spcPct val="0"/>
        </a:spcAft>
        <a:buBlip>
          <a:blip r:embed="rId15"/>
        </a:buBlip>
        <a:defRPr sz="2100">
          <a:solidFill>
            <a:srgbClr val="000099"/>
          </a:solidFill>
          <a:latin typeface="+mn-lt"/>
          <a:cs typeface="+mn-cs"/>
        </a:defRPr>
      </a:lvl4pPr>
      <a:lvl5pPr marL="2057400" indent="-228600" algn="l" rtl="0" eaLnBrk="0" fontAlgn="base" hangingPunct="0">
        <a:spcBef>
          <a:spcPct val="20000"/>
        </a:spcBef>
        <a:spcAft>
          <a:spcPct val="0"/>
        </a:spcAft>
        <a:buBlip>
          <a:blip r:embed="rId16"/>
        </a:buBlip>
        <a:defRPr sz="1600">
          <a:solidFill>
            <a:schemeClr val="tx1"/>
          </a:solidFill>
          <a:latin typeface="+mn-lt"/>
          <a:cs typeface="+mn-cs"/>
        </a:defRPr>
      </a:lvl5pPr>
      <a:lvl6pPr marL="2514600" indent="-228600" algn="l" rtl="0" fontAlgn="base">
        <a:spcBef>
          <a:spcPct val="20000"/>
        </a:spcBef>
        <a:spcAft>
          <a:spcPct val="0"/>
        </a:spcAft>
        <a:buBlip>
          <a:blip r:embed="rId16"/>
        </a:buBlip>
        <a:defRPr sz="1600">
          <a:solidFill>
            <a:schemeClr val="tx1"/>
          </a:solidFill>
          <a:latin typeface="+mn-lt"/>
          <a:cs typeface="+mn-cs"/>
        </a:defRPr>
      </a:lvl6pPr>
      <a:lvl7pPr marL="2971800" indent="-228600" algn="l" rtl="0" fontAlgn="base">
        <a:spcBef>
          <a:spcPct val="20000"/>
        </a:spcBef>
        <a:spcAft>
          <a:spcPct val="0"/>
        </a:spcAft>
        <a:buBlip>
          <a:blip r:embed="rId16"/>
        </a:buBlip>
        <a:defRPr sz="1600">
          <a:solidFill>
            <a:schemeClr val="tx1"/>
          </a:solidFill>
          <a:latin typeface="+mn-lt"/>
          <a:cs typeface="+mn-cs"/>
        </a:defRPr>
      </a:lvl7pPr>
      <a:lvl8pPr marL="3429000" indent="-228600" algn="l" rtl="0" fontAlgn="base">
        <a:spcBef>
          <a:spcPct val="20000"/>
        </a:spcBef>
        <a:spcAft>
          <a:spcPct val="0"/>
        </a:spcAft>
        <a:buBlip>
          <a:blip r:embed="rId16"/>
        </a:buBlip>
        <a:defRPr sz="1600">
          <a:solidFill>
            <a:schemeClr val="tx1"/>
          </a:solidFill>
          <a:latin typeface="+mn-lt"/>
          <a:cs typeface="+mn-cs"/>
        </a:defRPr>
      </a:lvl8pPr>
      <a:lvl9pPr marL="3886200" indent="-228600" algn="l" rtl="0" fontAlgn="base">
        <a:spcBef>
          <a:spcPct val="20000"/>
        </a:spcBef>
        <a:spcAft>
          <a:spcPct val="0"/>
        </a:spcAft>
        <a:buBlip>
          <a:blip r:embed="rId16"/>
        </a:buBlip>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6.wmf"/></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1.bin"/><Relationship Id="rId4" Type="http://schemas.openxmlformats.org/officeDocument/2006/relationships/image" Target="../media/image6.wmf"/></Relationships>
</file>

<file path=ppt/slides/_rels/slide25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6.wmf"/></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6.wmf"/></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6.wmf"/></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subTitle" idx="1"/>
          </p:nvPr>
        </p:nvSpPr>
        <p:spPr/>
        <p:txBody>
          <a:bodyPr/>
          <a:lstStyle/>
          <a:p>
            <a:pPr eaLnBrk="1" hangingPunct="1">
              <a:buFontTx/>
              <a:buNone/>
            </a:pPr>
            <a:r>
              <a:rPr lang="en-US" sz="4400" smtClean="0"/>
              <a:t>C Programming</a:t>
            </a:r>
          </a:p>
          <a:p>
            <a:pPr eaLnBrk="1" hangingPunct="1">
              <a:buFontTx/>
              <a:buNone/>
            </a:pPr>
            <a:r>
              <a:rPr lang="en-US" sz="4400" smtClean="0"/>
              <a:t>Unit I - Introduction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smtClean="0"/>
              <a:t>Stage 1: </a:t>
            </a:r>
            <a:r>
              <a:rPr lang="en-US" sz="4000" b="1" smtClean="0"/>
              <a:t>Preprocessing</a:t>
            </a:r>
          </a:p>
        </p:txBody>
      </p:sp>
      <p:sp>
        <p:nvSpPr>
          <p:cNvPr id="50179" name="Rectangle 3"/>
          <p:cNvSpPr>
            <a:spLocks noGrp="1" noChangeArrowheads="1"/>
          </p:cNvSpPr>
          <p:nvPr>
            <p:ph type="body" idx="1"/>
          </p:nvPr>
        </p:nvSpPr>
        <p:spPr>
          <a:xfrm>
            <a:off x="304800" y="1143000"/>
            <a:ext cx="8610600" cy="5029200"/>
          </a:xfrm>
        </p:spPr>
        <p:txBody>
          <a:bodyPr/>
          <a:lstStyle/>
          <a:p>
            <a:pPr algn="just" eaLnBrk="1" hangingPunct="1">
              <a:buFontTx/>
              <a:buNone/>
              <a:defRPr/>
            </a:pPr>
            <a:r>
              <a:rPr lang="en-US" dirty="0" smtClean="0">
                <a:latin typeface="+mj-lt"/>
              </a:rPr>
              <a:t>Performed by a program called the </a:t>
            </a:r>
            <a:r>
              <a:rPr lang="en-US" b="1" dirty="0" smtClean="0">
                <a:latin typeface="+mj-lt"/>
              </a:rPr>
              <a:t>preprocessor</a:t>
            </a:r>
            <a:r>
              <a:rPr lang="en-US" dirty="0" smtClean="0">
                <a:latin typeface="+mj-lt"/>
              </a:rPr>
              <a:t> </a:t>
            </a:r>
          </a:p>
          <a:p>
            <a:pPr lvl="1" algn="just" eaLnBrk="1" hangingPunct="1">
              <a:buSzPct val="75000"/>
              <a:defRPr/>
            </a:pPr>
            <a:endParaRPr lang="en-US" dirty="0" smtClean="0">
              <a:latin typeface="+mj-lt"/>
            </a:endParaRPr>
          </a:p>
          <a:p>
            <a:pPr lvl="1" algn="just" eaLnBrk="1" hangingPunct="1">
              <a:buSzPct val="75000"/>
              <a:defRPr/>
            </a:pPr>
            <a:r>
              <a:rPr lang="en-US" dirty="0" smtClean="0">
                <a:latin typeface="+mj-lt"/>
              </a:rPr>
              <a:t>Modifies the source code (in RAM) according to </a:t>
            </a:r>
            <a:r>
              <a:rPr lang="en-US" b="1" dirty="0" smtClean="0">
                <a:latin typeface="+mj-lt"/>
              </a:rPr>
              <a:t>preprocessor directives (preprocessor commands</a:t>
            </a:r>
            <a:r>
              <a:rPr lang="en-US" dirty="0" smtClean="0">
                <a:latin typeface="+mj-lt"/>
              </a:rPr>
              <a:t>) embedded in the source code</a:t>
            </a:r>
          </a:p>
          <a:p>
            <a:pPr lvl="1" algn="just" eaLnBrk="1" hangingPunct="1">
              <a:spcBef>
                <a:spcPct val="50000"/>
              </a:spcBef>
              <a:defRPr/>
            </a:pPr>
            <a:endParaRPr lang="en-US" dirty="0" smtClean="0">
              <a:latin typeface="+mj-lt"/>
            </a:endParaRPr>
          </a:p>
          <a:p>
            <a:pPr lvl="1" algn="just" eaLnBrk="1" hangingPunct="1">
              <a:spcBef>
                <a:spcPct val="50000"/>
              </a:spcBef>
              <a:defRPr/>
            </a:pPr>
            <a:r>
              <a:rPr lang="en-US" dirty="0" smtClean="0">
                <a:latin typeface="+mj-lt"/>
              </a:rPr>
              <a:t>Strips comments and  white space from the code</a:t>
            </a:r>
          </a:p>
          <a:p>
            <a:pPr lvl="1" algn="just" eaLnBrk="1" hangingPunct="1">
              <a:spcBef>
                <a:spcPct val="50000"/>
              </a:spcBef>
              <a:defRPr/>
            </a:pPr>
            <a:endParaRPr lang="en-US" dirty="0" smtClean="0">
              <a:latin typeface="+mj-lt"/>
            </a:endParaRPr>
          </a:p>
          <a:p>
            <a:pPr lvl="1" algn="just" eaLnBrk="1" hangingPunct="1">
              <a:spcBef>
                <a:spcPct val="50000"/>
              </a:spcBef>
              <a:defRPr/>
            </a:pPr>
            <a:r>
              <a:rPr lang="en-US" dirty="0" smtClean="0">
                <a:latin typeface="+mj-lt"/>
              </a:rPr>
              <a:t>The source code as stored on disk is </a:t>
            </a:r>
            <a:r>
              <a:rPr lang="en-US" u="sng" dirty="0" smtClean="0">
                <a:latin typeface="+mj-lt"/>
              </a:rPr>
              <a:t>not</a:t>
            </a:r>
            <a:r>
              <a:rPr lang="en-US" dirty="0" smtClean="0">
                <a:latin typeface="+mj-lt"/>
              </a:rPr>
              <a:t> modified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0179">
                                            <p:txEl>
                                              <p:pRg st="2" end="2"/>
                                            </p:txEl>
                                          </p:spTgt>
                                        </p:tgtEl>
                                        <p:attrNameLst>
                                          <p:attrName>style.visibility</p:attrName>
                                        </p:attrNameLst>
                                      </p:cBhvr>
                                      <p:to>
                                        <p:strVal val="visible"/>
                                      </p:to>
                                    </p:set>
                                    <p:anim calcmode="lin" valueType="num">
                                      <p:cBhvr additive="base">
                                        <p:cTn id="11" dur="500" fill="hold"/>
                                        <p:tgtEl>
                                          <p:spTgt spid="50179">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017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50179">
                                            <p:txEl>
                                              <p:pRg st="4" end="4"/>
                                            </p:txEl>
                                          </p:spTgt>
                                        </p:tgtEl>
                                        <p:attrNameLst>
                                          <p:attrName>style.visibility</p:attrName>
                                        </p:attrNameLst>
                                      </p:cBhvr>
                                      <p:to>
                                        <p:strVal val="visible"/>
                                      </p:to>
                                    </p:set>
                                    <p:anim calcmode="lin" valueType="num">
                                      <p:cBhvr additive="base">
                                        <p:cTn id="15" dur="500" fill="hold"/>
                                        <p:tgtEl>
                                          <p:spTgt spid="50179">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0179">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0179">
                                            <p:txEl>
                                              <p:pRg st="6" end="6"/>
                                            </p:txEl>
                                          </p:spTgt>
                                        </p:tgtEl>
                                        <p:attrNameLst>
                                          <p:attrName>style.visibility</p:attrName>
                                        </p:attrNameLst>
                                      </p:cBhvr>
                                      <p:to>
                                        <p:strVal val="visible"/>
                                      </p:to>
                                    </p:set>
                                    <p:anim calcmode="lin" valueType="num">
                                      <p:cBhvr additive="base">
                                        <p:cTn id="19" dur="500" fill="hold"/>
                                        <p:tgtEl>
                                          <p:spTgt spid="50179">
                                            <p:txEl>
                                              <p:pRg st="6" end="6"/>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017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pPr eaLnBrk="1" hangingPunct="1"/>
            <a:r>
              <a:rPr lang="en-US" smtClean="0"/>
              <a:t>Practice</a:t>
            </a:r>
          </a:p>
        </p:txBody>
      </p:sp>
      <p:sp>
        <p:nvSpPr>
          <p:cNvPr id="114691" name="Rectangle 3"/>
          <p:cNvSpPr>
            <a:spLocks noGrp="1" noChangeArrowheads="1"/>
          </p:cNvSpPr>
          <p:nvPr>
            <p:ph type="body" idx="1"/>
          </p:nvPr>
        </p:nvSpPr>
        <p:spPr/>
        <p:txBody>
          <a:bodyPr/>
          <a:lstStyle/>
          <a:p>
            <a:pPr eaLnBrk="1" hangingPunct="1">
              <a:lnSpc>
                <a:spcPct val="90000"/>
              </a:lnSpc>
              <a:buFontTx/>
              <a:buNone/>
            </a:pPr>
            <a:r>
              <a:rPr lang="en-US" smtClean="0">
                <a:solidFill>
                  <a:srgbClr val="990000"/>
                </a:solidFill>
              </a:rPr>
              <a:t>Given</a:t>
            </a:r>
          </a:p>
          <a:p>
            <a:pPr eaLnBrk="1" hangingPunct="1">
              <a:lnSpc>
                <a:spcPct val="90000"/>
              </a:lnSpc>
              <a:buFontTx/>
              <a:buNone/>
            </a:pPr>
            <a:r>
              <a:rPr lang="en-US" smtClean="0">
                <a:solidFill>
                  <a:srgbClr val="990000"/>
                </a:solidFill>
              </a:rPr>
              <a:t>	int a = 5, b = 7, c = 17 ;</a:t>
            </a:r>
          </a:p>
          <a:p>
            <a:pPr eaLnBrk="1" hangingPunct="1">
              <a:lnSpc>
                <a:spcPct val="90000"/>
              </a:lnSpc>
              <a:buFontTx/>
              <a:buNone/>
            </a:pPr>
            <a:endParaRPr lang="en-US" smtClean="0">
              <a:solidFill>
                <a:srgbClr val="990000"/>
              </a:solidFill>
            </a:endParaRPr>
          </a:p>
          <a:p>
            <a:pPr eaLnBrk="1" hangingPunct="1">
              <a:lnSpc>
                <a:spcPct val="90000"/>
              </a:lnSpc>
              <a:buFontTx/>
              <a:buNone/>
            </a:pPr>
            <a:r>
              <a:rPr lang="en-US" smtClean="0">
                <a:solidFill>
                  <a:srgbClr val="990000"/>
                </a:solidFill>
              </a:rPr>
              <a:t>evaluate each expression as True or False.</a:t>
            </a:r>
          </a:p>
          <a:p>
            <a:pPr eaLnBrk="1" hangingPunct="1">
              <a:lnSpc>
                <a:spcPct val="90000"/>
              </a:lnSpc>
              <a:buFontTx/>
              <a:buNone/>
            </a:pPr>
            <a:endParaRPr lang="en-US" smtClean="0">
              <a:solidFill>
                <a:srgbClr val="990000"/>
              </a:solidFill>
            </a:endParaRPr>
          </a:p>
          <a:p>
            <a:pPr eaLnBrk="1" hangingPunct="1">
              <a:lnSpc>
                <a:spcPct val="90000"/>
              </a:lnSpc>
              <a:buFontTx/>
              <a:buNone/>
            </a:pPr>
            <a:r>
              <a:rPr lang="en-US" smtClean="0">
                <a:solidFill>
                  <a:srgbClr val="990000"/>
                </a:solidFill>
              </a:rPr>
              <a:t>1. c / b == 2</a:t>
            </a:r>
          </a:p>
          <a:p>
            <a:pPr eaLnBrk="1" hangingPunct="1">
              <a:lnSpc>
                <a:spcPct val="90000"/>
              </a:lnSpc>
              <a:buFontTx/>
              <a:buNone/>
            </a:pPr>
            <a:r>
              <a:rPr lang="en-US" smtClean="0">
                <a:solidFill>
                  <a:srgbClr val="990000"/>
                </a:solidFill>
              </a:rPr>
              <a:t>2. c % b &lt;= a % b</a:t>
            </a:r>
          </a:p>
          <a:p>
            <a:pPr eaLnBrk="1" hangingPunct="1">
              <a:lnSpc>
                <a:spcPct val="90000"/>
              </a:lnSpc>
              <a:buFontTx/>
              <a:buNone/>
            </a:pPr>
            <a:r>
              <a:rPr lang="en-US" smtClean="0">
                <a:solidFill>
                  <a:srgbClr val="990000"/>
                </a:solidFill>
              </a:rPr>
              <a:t>3. b + c / a != c - a</a:t>
            </a:r>
          </a:p>
          <a:p>
            <a:pPr eaLnBrk="1" hangingPunct="1">
              <a:lnSpc>
                <a:spcPct val="90000"/>
              </a:lnSpc>
              <a:buFontTx/>
              <a:buNone/>
            </a:pPr>
            <a:r>
              <a:rPr lang="en-US" smtClean="0">
                <a:solidFill>
                  <a:srgbClr val="990000"/>
                </a:solidFill>
              </a:rPr>
              <a:t>4. (b &lt; c) &amp;&amp; (c == 7)</a:t>
            </a:r>
          </a:p>
          <a:p>
            <a:pPr eaLnBrk="1" hangingPunct="1">
              <a:lnSpc>
                <a:spcPct val="90000"/>
              </a:lnSpc>
              <a:buFontTx/>
              <a:buNone/>
            </a:pPr>
            <a:r>
              <a:rPr lang="en-US" smtClean="0">
                <a:solidFill>
                  <a:srgbClr val="990000"/>
                </a:solidFill>
              </a:rPr>
              <a:t>5. (c + 1 - b == 0) || (b = 5)</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noFill/>
        </p:spPr>
        <p:txBody>
          <a:bodyPr lIns="90488" tIns="44450" rIns="90488" bIns="44450"/>
          <a:lstStyle/>
          <a:p>
            <a:pPr eaLnBrk="1" hangingPunct="1"/>
            <a:r>
              <a:rPr lang="en-US" smtClean="0"/>
              <a:t>Warning!</a:t>
            </a:r>
          </a:p>
        </p:txBody>
      </p:sp>
      <p:sp>
        <p:nvSpPr>
          <p:cNvPr id="115715" name="Rectangle 3"/>
          <p:cNvSpPr>
            <a:spLocks noGrp="1" noChangeArrowheads="1"/>
          </p:cNvSpPr>
          <p:nvPr>
            <p:ph type="body" idx="1"/>
          </p:nvPr>
        </p:nvSpPr>
        <p:spPr>
          <a:noFill/>
        </p:spPr>
        <p:txBody>
          <a:bodyPr lIns="90488" tIns="44450" rIns="90488" bIns="44450"/>
          <a:lstStyle/>
          <a:p>
            <a:pPr eaLnBrk="1" hangingPunct="1">
              <a:buFontTx/>
              <a:buNone/>
            </a:pPr>
            <a:r>
              <a:rPr lang="en-US" sz="2400" smtClean="0"/>
              <a:t>Remember to use parentheses with conditions, otherwise your program may not mean what you think</a:t>
            </a:r>
            <a:endParaRPr lang="en-US" smtClean="0"/>
          </a:p>
        </p:txBody>
      </p:sp>
      <p:sp>
        <p:nvSpPr>
          <p:cNvPr id="268292" name="Rectangle 4"/>
          <p:cNvSpPr>
            <a:spLocks noChangeArrowheads="1"/>
          </p:cNvSpPr>
          <p:nvPr/>
        </p:nvSpPr>
        <p:spPr bwMode="auto">
          <a:xfrm>
            <a:off x="1509713" y="4038600"/>
            <a:ext cx="6215062" cy="1930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2000" b="1">
                <a:latin typeface="Courier New" pitchFamily="49" charset="0"/>
                <a:cs typeface="+mn-cs"/>
              </a:rPr>
              <a:t>int	i = 10;</a:t>
            </a:r>
          </a:p>
          <a:p>
            <a:pPr eaLnBrk="0" hangingPunct="0">
              <a:tabLst>
                <a:tab pos="687388" algn="l"/>
                <a:tab pos="1428750" algn="l"/>
              </a:tabLst>
              <a:defRPr/>
            </a:pPr>
            <a:endParaRPr lang="en-US" sz="2000" b="1">
              <a:latin typeface="Courier New" pitchFamily="49" charset="0"/>
              <a:cs typeface="+mn-cs"/>
            </a:endParaRPr>
          </a:p>
          <a:p>
            <a:pPr eaLnBrk="0" hangingPunct="0">
              <a:tabLst>
                <a:tab pos="687388" algn="l"/>
                <a:tab pos="1428750" algn="l"/>
              </a:tabLst>
              <a:defRPr/>
            </a:pPr>
            <a:r>
              <a:rPr lang="en-US" sz="2000" b="1">
                <a:latin typeface="Courier New" pitchFamily="49" charset="0"/>
                <a:cs typeface="+mn-cs"/>
              </a:rPr>
              <a:t>if(!i == 5)</a:t>
            </a:r>
          </a:p>
          <a:p>
            <a:pPr eaLnBrk="0" hangingPunct="0">
              <a:tabLst>
                <a:tab pos="687388" algn="l"/>
                <a:tab pos="1428750" algn="l"/>
              </a:tabLst>
              <a:defRPr/>
            </a:pPr>
            <a:r>
              <a:rPr lang="en-US" sz="2000" b="1">
                <a:latin typeface="Courier New" pitchFamily="49" charset="0"/>
                <a:cs typeface="+mn-cs"/>
              </a:rPr>
              <a:t>	printf("i is not equal to five\n");</a:t>
            </a:r>
          </a:p>
          <a:p>
            <a:pPr eaLnBrk="0" hangingPunct="0">
              <a:tabLst>
                <a:tab pos="687388" algn="l"/>
                <a:tab pos="1428750" algn="l"/>
              </a:tabLst>
              <a:defRPr/>
            </a:pPr>
            <a:r>
              <a:rPr lang="en-US" sz="2000" b="1">
                <a:latin typeface="Courier New" pitchFamily="49" charset="0"/>
                <a:cs typeface="+mn-cs"/>
              </a:rPr>
              <a:t>else</a:t>
            </a:r>
          </a:p>
          <a:p>
            <a:pPr eaLnBrk="0" hangingPunct="0">
              <a:tabLst>
                <a:tab pos="687388" algn="l"/>
                <a:tab pos="1428750" algn="l"/>
              </a:tabLst>
              <a:defRPr/>
            </a:pPr>
            <a:r>
              <a:rPr lang="en-US" sz="2000" b="1">
                <a:latin typeface="Courier New" pitchFamily="49" charset="0"/>
                <a:cs typeface="+mn-cs"/>
              </a:rPr>
              <a:t>	printf("i is equal to five\n");</a:t>
            </a:r>
          </a:p>
        </p:txBody>
      </p:sp>
      <p:sp>
        <p:nvSpPr>
          <p:cNvPr id="115717" name="Rectangle 5"/>
          <p:cNvSpPr>
            <a:spLocks noChangeArrowheads="1"/>
          </p:cNvSpPr>
          <p:nvPr/>
        </p:nvSpPr>
        <p:spPr bwMode="auto">
          <a:xfrm>
            <a:off x="3201988" y="2286000"/>
            <a:ext cx="5103812"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2000" b="1">
                <a:solidFill>
                  <a:srgbClr val="339933"/>
                </a:solidFill>
                <a:latin typeface="Arial" panose="020B0604020202020204" pitchFamily="34" charset="0"/>
              </a:rPr>
              <a:t>in this attempt to say “i not equal to five”, “!i” is evaluated first. As “i” is 10, i.e. non zero, i.e. true, “!i” must be false, i.e. zero. Zero is compared with five</a:t>
            </a:r>
          </a:p>
        </p:txBody>
      </p:sp>
      <p:sp>
        <p:nvSpPr>
          <p:cNvPr id="115718" name="Arc 6"/>
          <p:cNvSpPr>
            <a:spLocks/>
          </p:cNvSpPr>
          <p:nvPr/>
        </p:nvSpPr>
        <p:spPr bwMode="auto">
          <a:xfrm rot="10800000">
            <a:off x="3359150" y="3581400"/>
            <a:ext cx="2203450" cy="121920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6"/>
                  <a:pt x="9660" y="8"/>
                  <a:pt x="21584" y="0"/>
                </a:cubicBezTo>
              </a:path>
              <a:path w="21600" h="21600" stroke="0" extrusionOk="0">
                <a:moveTo>
                  <a:pt x="0" y="21600"/>
                </a:moveTo>
                <a:cubicBezTo>
                  <a:pt x="0" y="9676"/>
                  <a:pt x="9660" y="8"/>
                  <a:pt x="21584" y="0"/>
                </a:cubicBezTo>
                <a:lnTo>
                  <a:pt x="21600"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68295" name="Rectangle 7"/>
          <p:cNvSpPr>
            <a:spLocks noChangeArrowheads="1"/>
          </p:cNvSpPr>
          <p:nvPr/>
        </p:nvSpPr>
        <p:spPr bwMode="auto">
          <a:xfrm>
            <a:off x="6188075" y="6024563"/>
            <a:ext cx="2651125" cy="376237"/>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1800" b="1">
                <a:latin typeface="Courier New" pitchFamily="49" charset="0"/>
                <a:cs typeface="+mn-cs"/>
              </a:rPr>
              <a:t>i is equal to five</a:t>
            </a:r>
          </a:p>
        </p:txBody>
      </p:sp>
    </p:spTree>
  </p:cSld>
  <p:clrMapOvr>
    <a:masterClrMapping/>
  </p:clrMapOv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noFill/>
        </p:spPr>
        <p:txBody>
          <a:bodyPr lIns="90488" tIns="44450" rIns="90488" bIns="44450"/>
          <a:lstStyle/>
          <a:p>
            <a:pPr eaLnBrk="1" hangingPunct="1"/>
            <a:r>
              <a:rPr lang="en-US" smtClean="0"/>
              <a:t>Bitwise Operators</a:t>
            </a:r>
          </a:p>
        </p:txBody>
      </p:sp>
      <p:sp>
        <p:nvSpPr>
          <p:cNvPr id="116739" name="Rectangle 3"/>
          <p:cNvSpPr>
            <a:spLocks noGrp="1" noChangeArrowheads="1"/>
          </p:cNvSpPr>
          <p:nvPr>
            <p:ph type="body" idx="1"/>
          </p:nvPr>
        </p:nvSpPr>
        <p:spPr>
          <a:noFill/>
        </p:spPr>
        <p:txBody>
          <a:bodyPr lIns="90488" tIns="44450" rIns="90488" bIns="44450"/>
          <a:lstStyle/>
          <a:p>
            <a:pPr eaLnBrk="1" hangingPunct="1">
              <a:buFontTx/>
              <a:buNone/>
              <a:tabLst>
                <a:tab pos="1376363" algn="l"/>
                <a:tab pos="2292350" algn="l"/>
              </a:tabLst>
            </a:pPr>
            <a:r>
              <a:rPr lang="en-US" smtClean="0"/>
              <a:t>C has the following bit operators which may only be applied to integer types:</a:t>
            </a:r>
          </a:p>
          <a:p>
            <a:pPr eaLnBrk="1" hangingPunct="1">
              <a:spcBef>
                <a:spcPct val="67000"/>
              </a:spcBef>
              <a:buFontTx/>
              <a:buNone/>
              <a:tabLst>
                <a:tab pos="1376363" algn="l"/>
                <a:tab pos="2292350" algn="l"/>
              </a:tabLst>
            </a:pPr>
            <a:r>
              <a:rPr lang="en-US" smtClean="0"/>
              <a:t>		</a:t>
            </a:r>
            <a:r>
              <a:rPr lang="en-US" sz="2400" smtClean="0">
                <a:latin typeface="Courier New" panose="02070309020205020404" pitchFamily="49" charset="0"/>
              </a:rPr>
              <a:t>&amp;</a:t>
            </a:r>
            <a:r>
              <a:rPr lang="en-US" sz="2400" smtClean="0"/>
              <a:t>	bitwise and</a:t>
            </a:r>
          </a:p>
          <a:p>
            <a:pPr eaLnBrk="1" hangingPunct="1">
              <a:buFontTx/>
              <a:buNone/>
              <a:tabLst>
                <a:tab pos="1376363" algn="l"/>
                <a:tab pos="2292350" algn="l"/>
              </a:tabLst>
            </a:pPr>
            <a:r>
              <a:rPr lang="en-US" sz="2400" smtClean="0"/>
              <a:t>		</a:t>
            </a:r>
            <a:r>
              <a:rPr lang="en-US" sz="2400" smtClean="0">
                <a:latin typeface="Courier New" panose="02070309020205020404" pitchFamily="49" charset="0"/>
              </a:rPr>
              <a:t>|</a:t>
            </a:r>
            <a:r>
              <a:rPr lang="en-US" sz="2400" smtClean="0"/>
              <a:t>	bitwise inclusive or</a:t>
            </a:r>
          </a:p>
          <a:p>
            <a:pPr eaLnBrk="1" hangingPunct="1">
              <a:buFontTx/>
              <a:buNone/>
              <a:tabLst>
                <a:tab pos="1376363" algn="l"/>
                <a:tab pos="2292350" algn="l"/>
              </a:tabLst>
            </a:pPr>
            <a:r>
              <a:rPr lang="en-US" sz="2400" smtClean="0"/>
              <a:t>		</a:t>
            </a:r>
            <a:r>
              <a:rPr lang="en-US" sz="2400" smtClean="0">
                <a:latin typeface="Courier New" panose="02070309020205020404" pitchFamily="49" charset="0"/>
              </a:rPr>
              <a:t>^</a:t>
            </a:r>
            <a:r>
              <a:rPr lang="en-US" sz="2400" smtClean="0"/>
              <a:t>	bitwise exclusive or</a:t>
            </a:r>
          </a:p>
          <a:p>
            <a:pPr eaLnBrk="1" hangingPunct="1">
              <a:buFontTx/>
              <a:buNone/>
              <a:tabLst>
                <a:tab pos="1376363" algn="l"/>
                <a:tab pos="2292350" algn="l"/>
              </a:tabLst>
            </a:pPr>
            <a:r>
              <a:rPr lang="en-US" sz="2400" smtClean="0"/>
              <a:t>		</a:t>
            </a:r>
            <a:r>
              <a:rPr lang="en-US" sz="2400" smtClean="0">
                <a:latin typeface="Courier New" panose="02070309020205020404" pitchFamily="49" charset="0"/>
              </a:rPr>
              <a:t>~</a:t>
            </a:r>
            <a:r>
              <a:rPr lang="en-US" sz="2400" smtClean="0"/>
              <a:t>	one’s compliment</a:t>
            </a:r>
          </a:p>
          <a:p>
            <a:pPr eaLnBrk="1" hangingPunct="1">
              <a:buFontTx/>
              <a:buNone/>
              <a:tabLst>
                <a:tab pos="1376363" algn="l"/>
                <a:tab pos="2292350" algn="l"/>
              </a:tabLst>
            </a:pPr>
            <a:r>
              <a:rPr lang="en-US" sz="2400" smtClean="0"/>
              <a:t>		</a:t>
            </a:r>
            <a:r>
              <a:rPr lang="en-US" sz="2400" smtClean="0">
                <a:latin typeface="Courier New" panose="02070309020205020404" pitchFamily="49" charset="0"/>
              </a:rPr>
              <a:t>&gt;&gt;</a:t>
            </a:r>
            <a:r>
              <a:rPr lang="en-US" sz="2400" smtClean="0"/>
              <a:t>	right shift</a:t>
            </a:r>
          </a:p>
          <a:p>
            <a:pPr eaLnBrk="1" hangingPunct="1">
              <a:buFontTx/>
              <a:buNone/>
              <a:tabLst>
                <a:tab pos="1376363" algn="l"/>
                <a:tab pos="2292350" algn="l"/>
              </a:tabLst>
            </a:pPr>
            <a:r>
              <a:rPr lang="en-US" sz="2400" smtClean="0"/>
              <a:t>		</a:t>
            </a:r>
            <a:r>
              <a:rPr lang="en-US" sz="2400" smtClean="0">
                <a:latin typeface="Courier New" panose="02070309020205020404" pitchFamily="49" charset="0"/>
              </a:rPr>
              <a:t>&lt;&lt;</a:t>
            </a:r>
            <a:r>
              <a:rPr lang="en-US" sz="2400" smtClean="0"/>
              <a:t>	left shift</a:t>
            </a:r>
          </a:p>
        </p:txBody>
      </p:sp>
    </p:spTree>
  </p:cSld>
  <p:clrMapOvr>
    <a:masterClrMapping/>
  </p:clrMapOv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noFill/>
        </p:spPr>
        <p:txBody>
          <a:bodyPr lIns="90488" tIns="44450" rIns="90488" bIns="44450"/>
          <a:lstStyle/>
          <a:p>
            <a:pPr eaLnBrk="1" hangingPunct="1"/>
            <a:r>
              <a:rPr lang="en-US" smtClean="0"/>
              <a:t>Bitwise Example</a:t>
            </a:r>
          </a:p>
        </p:txBody>
      </p:sp>
      <p:sp>
        <p:nvSpPr>
          <p:cNvPr id="270339" name="Rectangle 3"/>
          <p:cNvSpPr>
            <a:spLocks noChangeArrowheads="1"/>
          </p:cNvSpPr>
          <p:nvPr/>
        </p:nvSpPr>
        <p:spPr bwMode="auto">
          <a:xfrm>
            <a:off x="600075" y="1374775"/>
            <a:ext cx="3638550" cy="42576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11175" algn="l"/>
                <a:tab pos="1428750" algn="l"/>
              </a:tabLst>
              <a:defRPr/>
            </a:pPr>
            <a:r>
              <a:rPr lang="en-US" sz="1600" b="1">
                <a:latin typeface="Courier New" pitchFamily="49" charset="0"/>
                <a:cs typeface="+mn-cs"/>
              </a:rPr>
              <a:t>#include &lt;stdio.h&gt;</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int	main(void)</a:t>
            </a:r>
          </a:p>
          <a:p>
            <a:pPr eaLnBrk="0" hangingPunct="0">
              <a:tabLst>
                <a:tab pos="511175" algn="l"/>
                <a:tab pos="1428750" algn="l"/>
              </a:tabLst>
              <a:defRPr/>
            </a:pPr>
            <a:r>
              <a:rPr lang="en-US" sz="1600" b="1">
                <a:latin typeface="Courier New" pitchFamily="49" charset="0"/>
                <a:cs typeface="+mn-cs"/>
              </a:rPr>
              <a:t>{</a:t>
            </a:r>
          </a:p>
          <a:p>
            <a:pPr eaLnBrk="0" hangingPunct="0">
              <a:tabLst>
                <a:tab pos="511175" algn="l"/>
                <a:tab pos="1428750" algn="l"/>
              </a:tabLst>
              <a:defRPr/>
            </a:pPr>
            <a:r>
              <a:rPr lang="en-US" sz="1600" b="1">
                <a:latin typeface="Courier New" pitchFamily="49" charset="0"/>
                <a:cs typeface="+mn-cs"/>
              </a:rPr>
              <a:t>	short a = 0x6eb9;</a:t>
            </a:r>
          </a:p>
          <a:p>
            <a:pPr eaLnBrk="0" hangingPunct="0">
              <a:tabLst>
                <a:tab pos="511175" algn="l"/>
                <a:tab pos="1428750" algn="l"/>
              </a:tabLst>
              <a:defRPr/>
            </a:pPr>
            <a:r>
              <a:rPr lang="en-US" sz="1600" b="1">
                <a:latin typeface="Courier New" pitchFamily="49" charset="0"/>
                <a:cs typeface="+mn-cs"/>
              </a:rPr>
              <a:t>	short b = 0x5d27;</a:t>
            </a:r>
          </a:p>
          <a:p>
            <a:pPr eaLnBrk="0" hangingPunct="0">
              <a:tabLst>
                <a:tab pos="511175" algn="l"/>
                <a:tab pos="1428750" algn="l"/>
              </a:tabLst>
              <a:defRPr/>
            </a:pPr>
            <a:r>
              <a:rPr lang="en-US" sz="1600" b="1">
                <a:latin typeface="Courier New" pitchFamily="49" charset="0"/>
                <a:cs typeface="+mn-cs"/>
              </a:rPr>
              <a:t>	unsigned short c = 7097;</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	printf("0x%x, ", a &amp; b);</a:t>
            </a:r>
          </a:p>
          <a:p>
            <a:pPr eaLnBrk="0" hangingPunct="0">
              <a:tabLst>
                <a:tab pos="511175" algn="l"/>
                <a:tab pos="1428750" algn="l"/>
              </a:tabLst>
              <a:defRPr/>
            </a:pPr>
            <a:r>
              <a:rPr lang="en-US" sz="1600" b="1">
                <a:latin typeface="Courier New" pitchFamily="49" charset="0"/>
                <a:cs typeface="+mn-cs"/>
              </a:rPr>
              <a:t>	printf("0x%x, ", a | b);</a:t>
            </a:r>
          </a:p>
          <a:p>
            <a:pPr eaLnBrk="0" hangingPunct="0">
              <a:tabLst>
                <a:tab pos="511175" algn="l"/>
                <a:tab pos="1428750" algn="l"/>
              </a:tabLst>
              <a:defRPr/>
            </a:pPr>
            <a:r>
              <a:rPr lang="en-US" sz="1600" b="1">
                <a:latin typeface="Courier New" pitchFamily="49" charset="0"/>
                <a:cs typeface="+mn-cs"/>
              </a:rPr>
              <a:t>	printf("0x%x\n", a ^ b);</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	printf("%u, ", c &lt;&lt; 2);</a:t>
            </a:r>
          </a:p>
          <a:p>
            <a:pPr eaLnBrk="0" hangingPunct="0">
              <a:tabLst>
                <a:tab pos="511175" algn="l"/>
                <a:tab pos="1428750" algn="l"/>
              </a:tabLst>
              <a:defRPr/>
            </a:pPr>
            <a:r>
              <a:rPr lang="en-US" sz="1600" b="1">
                <a:latin typeface="Courier New" pitchFamily="49" charset="0"/>
                <a:cs typeface="+mn-cs"/>
              </a:rPr>
              <a:t>	printf("%u\n", c &gt;&gt; 1);</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	return 0;</a:t>
            </a:r>
          </a:p>
          <a:p>
            <a:pPr eaLnBrk="0" hangingPunct="0">
              <a:tabLst>
                <a:tab pos="511175" algn="l"/>
                <a:tab pos="1428750" algn="l"/>
              </a:tabLst>
              <a:defRPr/>
            </a:pPr>
            <a:r>
              <a:rPr lang="en-US" sz="1600" b="1">
                <a:latin typeface="Courier New" pitchFamily="49" charset="0"/>
                <a:cs typeface="+mn-cs"/>
              </a:rPr>
              <a:t>}</a:t>
            </a:r>
          </a:p>
        </p:txBody>
      </p:sp>
      <p:sp>
        <p:nvSpPr>
          <p:cNvPr id="270340" name="Rectangle 4"/>
          <p:cNvSpPr>
            <a:spLocks noChangeArrowheads="1"/>
          </p:cNvSpPr>
          <p:nvPr/>
        </p:nvSpPr>
        <p:spPr bwMode="auto">
          <a:xfrm>
            <a:off x="1576388" y="5619750"/>
            <a:ext cx="2882900" cy="5905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1600" b="1">
                <a:latin typeface="Courier New" pitchFamily="49" charset="0"/>
                <a:cs typeface="+mn-cs"/>
              </a:rPr>
              <a:t>0x4c21, 0x7fbf, 0x339e</a:t>
            </a:r>
          </a:p>
          <a:p>
            <a:pPr eaLnBrk="0" hangingPunct="0">
              <a:tabLst>
                <a:tab pos="687388" algn="l"/>
                <a:tab pos="1428750" algn="l"/>
              </a:tabLst>
              <a:defRPr/>
            </a:pPr>
            <a:r>
              <a:rPr lang="en-US" sz="1600" b="1">
                <a:latin typeface="Courier New" pitchFamily="49" charset="0"/>
                <a:cs typeface="+mn-cs"/>
              </a:rPr>
              <a:t>28388, 3548</a:t>
            </a:r>
          </a:p>
        </p:txBody>
      </p:sp>
      <p:sp>
        <p:nvSpPr>
          <p:cNvPr id="270341" name="Rectangle 5"/>
          <p:cNvSpPr>
            <a:spLocks noChangeArrowheads="1"/>
          </p:cNvSpPr>
          <p:nvPr/>
        </p:nvSpPr>
        <p:spPr bwMode="auto">
          <a:xfrm>
            <a:off x="5095875" y="1374775"/>
            <a:ext cx="3494088" cy="8350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1600" b="1">
                <a:latin typeface="Courier New" pitchFamily="49" charset="0"/>
                <a:cs typeface="+mn-cs"/>
              </a:rPr>
              <a:t>0x6eb9  0110 1110 1011 1001</a:t>
            </a:r>
          </a:p>
          <a:p>
            <a:pPr eaLnBrk="0" hangingPunct="0">
              <a:tabLst>
                <a:tab pos="687388" algn="l"/>
                <a:tab pos="1428750" algn="l"/>
              </a:tabLst>
              <a:defRPr/>
            </a:pPr>
            <a:r>
              <a:rPr lang="en-US" sz="1600" b="1" u="sng">
                <a:latin typeface="Courier New" pitchFamily="49" charset="0"/>
                <a:cs typeface="+mn-cs"/>
              </a:rPr>
              <a:t>0x5d27  0101 1101 0010 0111</a:t>
            </a:r>
            <a:endParaRPr lang="en-US" sz="1600" b="1">
              <a:latin typeface="Courier New" pitchFamily="49" charset="0"/>
              <a:cs typeface="+mn-cs"/>
            </a:endParaRPr>
          </a:p>
          <a:p>
            <a:pPr eaLnBrk="0" hangingPunct="0">
              <a:tabLst>
                <a:tab pos="687388" algn="l"/>
                <a:tab pos="1428750" algn="l"/>
              </a:tabLst>
              <a:defRPr/>
            </a:pPr>
            <a:r>
              <a:rPr lang="en-US" sz="1600" b="1">
                <a:latin typeface="Courier New" pitchFamily="49" charset="0"/>
                <a:cs typeface="+mn-cs"/>
              </a:rPr>
              <a:t>0x4c21  0100 1100 0010 0001</a:t>
            </a:r>
          </a:p>
        </p:txBody>
      </p:sp>
      <p:sp>
        <p:nvSpPr>
          <p:cNvPr id="270342" name="Rectangle 6"/>
          <p:cNvSpPr>
            <a:spLocks noChangeArrowheads="1"/>
          </p:cNvSpPr>
          <p:nvPr/>
        </p:nvSpPr>
        <p:spPr bwMode="auto">
          <a:xfrm>
            <a:off x="5172075" y="2441575"/>
            <a:ext cx="3494088" cy="8350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1600" b="1">
                <a:latin typeface="Courier New" pitchFamily="49" charset="0"/>
                <a:cs typeface="+mn-cs"/>
              </a:rPr>
              <a:t>0x6eb9  0110 1110 1011 1001</a:t>
            </a:r>
          </a:p>
          <a:p>
            <a:pPr eaLnBrk="0" hangingPunct="0">
              <a:tabLst>
                <a:tab pos="687388" algn="l"/>
                <a:tab pos="1428750" algn="l"/>
              </a:tabLst>
              <a:defRPr/>
            </a:pPr>
            <a:r>
              <a:rPr lang="en-US" sz="1600" b="1" u="sng">
                <a:latin typeface="Courier New" pitchFamily="49" charset="0"/>
                <a:cs typeface="+mn-cs"/>
              </a:rPr>
              <a:t>0x5d27  0101 1101 0010 0111</a:t>
            </a:r>
            <a:endParaRPr lang="en-US" sz="1600" b="1">
              <a:latin typeface="Courier New" pitchFamily="49" charset="0"/>
              <a:cs typeface="+mn-cs"/>
            </a:endParaRPr>
          </a:p>
          <a:p>
            <a:pPr eaLnBrk="0" hangingPunct="0">
              <a:tabLst>
                <a:tab pos="687388" algn="l"/>
                <a:tab pos="1428750" algn="l"/>
              </a:tabLst>
              <a:defRPr/>
            </a:pPr>
            <a:r>
              <a:rPr lang="en-US" sz="1600" b="1">
                <a:latin typeface="Courier New" pitchFamily="49" charset="0"/>
                <a:cs typeface="+mn-cs"/>
              </a:rPr>
              <a:t>0x7fbf  0111 1111 1011 1111</a:t>
            </a:r>
          </a:p>
        </p:txBody>
      </p:sp>
      <p:sp>
        <p:nvSpPr>
          <p:cNvPr id="270343" name="Rectangle 7"/>
          <p:cNvSpPr>
            <a:spLocks noChangeArrowheads="1"/>
          </p:cNvSpPr>
          <p:nvPr/>
        </p:nvSpPr>
        <p:spPr bwMode="auto">
          <a:xfrm>
            <a:off x="5172075" y="3508375"/>
            <a:ext cx="3494088" cy="8350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1600" b="1">
                <a:latin typeface="Courier New" pitchFamily="49" charset="0"/>
                <a:cs typeface="+mn-cs"/>
              </a:rPr>
              <a:t>0x6eb9  0110 1110 1011 1001</a:t>
            </a:r>
          </a:p>
          <a:p>
            <a:pPr eaLnBrk="0" hangingPunct="0">
              <a:tabLst>
                <a:tab pos="687388" algn="l"/>
                <a:tab pos="1428750" algn="l"/>
              </a:tabLst>
              <a:defRPr/>
            </a:pPr>
            <a:r>
              <a:rPr lang="en-US" sz="1600" b="1" u="sng">
                <a:latin typeface="Courier New" pitchFamily="49" charset="0"/>
                <a:cs typeface="+mn-cs"/>
              </a:rPr>
              <a:t>0x5d27  0101 1101 0010 0111</a:t>
            </a:r>
            <a:endParaRPr lang="en-US" sz="1600" b="1">
              <a:latin typeface="Courier New" pitchFamily="49" charset="0"/>
              <a:cs typeface="+mn-cs"/>
            </a:endParaRPr>
          </a:p>
          <a:p>
            <a:pPr eaLnBrk="0" hangingPunct="0">
              <a:tabLst>
                <a:tab pos="687388" algn="l"/>
                <a:tab pos="1428750" algn="l"/>
              </a:tabLst>
              <a:defRPr/>
            </a:pPr>
            <a:r>
              <a:rPr lang="en-US" sz="1600" b="1">
                <a:latin typeface="Courier New" pitchFamily="49" charset="0"/>
                <a:cs typeface="+mn-cs"/>
              </a:rPr>
              <a:t>0x339e  0</a:t>
            </a:r>
            <a:r>
              <a:rPr lang="en-US" sz="1600" b="1" u="sng">
                <a:latin typeface="Courier New" pitchFamily="49" charset="0"/>
                <a:cs typeface="+mn-cs"/>
              </a:rPr>
              <a:t>0</a:t>
            </a:r>
            <a:r>
              <a:rPr lang="en-US" sz="1600" b="1">
                <a:latin typeface="Courier New" pitchFamily="49" charset="0"/>
                <a:cs typeface="+mn-cs"/>
              </a:rPr>
              <a:t>11 </a:t>
            </a:r>
            <a:r>
              <a:rPr lang="en-US" sz="1600" b="1" u="sng">
                <a:latin typeface="Courier New" pitchFamily="49" charset="0"/>
                <a:cs typeface="+mn-cs"/>
              </a:rPr>
              <a:t>00</a:t>
            </a:r>
            <a:r>
              <a:rPr lang="en-US" sz="1600" b="1">
                <a:latin typeface="Courier New" pitchFamily="49" charset="0"/>
                <a:cs typeface="+mn-cs"/>
              </a:rPr>
              <a:t>11 10</a:t>
            </a:r>
            <a:r>
              <a:rPr lang="en-US" sz="1600" b="1" u="sng">
                <a:latin typeface="Courier New" pitchFamily="49" charset="0"/>
                <a:cs typeface="+mn-cs"/>
              </a:rPr>
              <a:t>0</a:t>
            </a:r>
            <a:r>
              <a:rPr lang="en-US" sz="1600" b="1">
                <a:latin typeface="Courier New" pitchFamily="49" charset="0"/>
                <a:cs typeface="+mn-cs"/>
              </a:rPr>
              <a:t>1 111</a:t>
            </a:r>
            <a:r>
              <a:rPr lang="en-US" sz="1600" b="1" u="sng">
                <a:latin typeface="Courier New" pitchFamily="49" charset="0"/>
                <a:cs typeface="+mn-cs"/>
              </a:rPr>
              <a:t>0</a:t>
            </a:r>
          </a:p>
        </p:txBody>
      </p:sp>
      <p:sp>
        <p:nvSpPr>
          <p:cNvPr id="117768" name="Line 8"/>
          <p:cNvSpPr>
            <a:spLocks noChangeShapeType="1"/>
          </p:cNvSpPr>
          <p:nvPr/>
        </p:nvSpPr>
        <p:spPr bwMode="auto">
          <a:xfrm flipH="1">
            <a:off x="4087813" y="2857500"/>
            <a:ext cx="1079500" cy="814388"/>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sp>
        <p:nvSpPr>
          <p:cNvPr id="117769" name="Line 9"/>
          <p:cNvSpPr>
            <a:spLocks noChangeShapeType="1"/>
          </p:cNvSpPr>
          <p:nvPr/>
        </p:nvSpPr>
        <p:spPr bwMode="auto">
          <a:xfrm flipH="1">
            <a:off x="4129088" y="3905250"/>
            <a:ext cx="1038225" cy="71438"/>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sp>
        <p:nvSpPr>
          <p:cNvPr id="270346" name="Rectangle 10"/>
          <p:cNvSpPr>
            <a:spLocks noChangeArrowheads="1"/>
          </p:cNvSpPr>
          <p:nvPr/>
        </p:nvSpPr>
        <p:spPr bwMode="auto">
          <a:xfrm>
            <a:off x="5248275" y="4803775"/>
            <a:ext cx="3371850" cy="5905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1600" b="1">
                <a:latin typeface="Courier New" pitchFamily="49" charset="0"/>
                <a:cs typeface="+mn-cs"/>
              </a:rPr>
              <a:t> 7097  0001 1011 1011 1001</a:t>
            </a:r>
          </a:p>
          <a:p>
            <a:pPr eaLnBrk="0" hangingPunct="0">
              <a:tabLst>
                <a:tab pos="687388" algn="l"/>
                <a:tab pos="1428750" algn="l"/>
              </a:tabLst>
              <a:defRPr/>
            </a:pPr>
            <a:r>
              <a:rPr lang="en-US" sz="1600" b="1">
                <a:latin typeface="Courier New" pitchFamily="49" charset="0"/>
                <a:cs typeface="+mn-cs"/>
              </a:rPr>
              <a:t>28388  0110 1110 1110 0100</a:t>
            </a:r>
          </a:p>
        </p:txBody>
      </p:sp>
      <p:sp>
        <p:nvSpPr>
          <p:cNvPr id="117771" name="Line 11"/>
          <p:cNvSpPr>
            <a:spLocks noChangeShapeType="1"/>
          </p:cNvSpPr>
          <p:nvPr/>
        </p:nvSpPr>
        <p:spPr bwMode="auto">
          <a:xfrm flipH="1" flipV="1">
            <a:off x="4035425" y="4510088"/>
            <a:ext cx="1204913" cy="566737"/>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sp>
        <p:nvSpPr>
          <p:cNvPr id="270348" name="Rectangle 12"/>
          <p:cNvSpPr>
            <a:spLocks noChangeArrowheads="1"/>
          </p:cNvSpPr>
          <p:nvPr/>
        </p:nvSpPr>
        <p:spPr bwMode="auto">
          <a:xfrm>
            <a:off x="5248275" y="5641975"/>
            <a:ext cx="3371850" cy="5905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1600" b="1">
                <a:latin typeface="Courier New" pitchFamily="49" charset="0"/>
                <a:cs typeface="+mn-cs"/>
              </a:rPr>
              <a:t> 7097  0001 1011 1011 1001</a:t>
            </a:r>
          </a:p>
          <a:p>
            <a:pPr eaLnBrk="0" hangingPunct="0">
              <a:tabLst>
                <a:tab pos="687388" algn="l"/>
                <a:tab pos="1428750" algn="l"/>
              </a:tabLst>
              <a:defRPr/>
            </a:pPr>
            <a:r>
              <a:rPr lang="en-US" sz="1600" b="1">
                <a:latin typeface="Courier New" pitchFamily="49" charset="0"/>
                <a:cs typeface="+mn-cs"/>
              </a:rPr>
              <a:t> 3548  0000 1101 1101 1100</a:t>
            </a:r>
          </a:p>
        </p:txBody>
      </p:sp>
      <p:sp>
        <p:nvSpPr>
          <p:cNvPr id="117773" name="Line 13"/>
          <p:cNvSpPr>
            <a:spLocks noChangeShapeType="1"/>
          </p:cNvSpPr>
          <p:nvPr/>
        </p:nvSpPr>
        <p:spPr bwMode="auto">
          <a:xfrm flipH="1" flipV="1">
            <a:off x="4059238" y="4727575"/>
            <a:ext cx="1192212" cy="1219200"/>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sp>
        <p:nvSpPr>
          <p:cNvPr id="117774" name="Line 14"/>
          <p:cNvSpPr>
            <a:spLocks noChangeShapeType="1"/>
          </p:cNvSpPr>
          <p:nvPr/>
        </p:nvSpPr>
        <p:spPr bwMode="auto">
          <a:xfrm flipH="1">
            <a:off x="3962400" y="1874838"/>
            <a:ext cx="1131888" cy="1484312"/>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r>
              <a:rPr lang="en-US" smtClean="0"/>
              <a:t>Shift Operations</a:t>
            </a:r>
          </a:p>
        </p:txBody>
      </p:sp>
      <p:sp>
        <p:nvSpPr>
          <p:cNvPr id="118787" name="Rectangle 3"/>
          <p:cNvSpPr>
            <a:spLocks noGrp="1" noChangeArrowheads="1"/>
          </p:cNvSpPr>
          <p:nvPr>
            <p:ph type="body" idx="1"/>
          </p:nvPr>
        </p:nvSpPr>
        <p:spPr/>
        <p:txBody>
          <a:bodyPr/>
          <a:lstStyle/>
          <a:p>
            <a:pPr eaLnBrk="1" hangingPunct="1">
              <a:buFontTx/>
              <a:buNone/>
            </a:pPr>
            <a:r>
              <a:rPr lang="en-US" smtClean="0"/>
              <a:t>If the left operand is an unsigned integer logical shifts are carried out. </a:t>
            </a:r>
          </a:p>
          <a:p>
            <a:pPr eaLnBrk="1" hangingPunct="1">
              <a:buFontTx/>
              <a:buNone/>
            </a:pPr>
            <a:endParaRPr lang="en-US" smtClean="0"/>
          </a:p>
          <a:p>
            <a:pPr eaLnBrk="1" hangingPunct="1">
              <a:buFontTx/>
              <a:buNone/>
            </a:pPr>
            <a:r>
              <a:rPr lang="en-US" smtClean="0"/>
              <a:t>If the left operand is a signed integer:</a:t>
            </a:r>
          </a:p>
          <a:p>
            <a:pPr lvl="1" eaLnBrk="1" hangingPunct="1"/>
            <a:r>
              <a:rPr lang="en-US" smtClean="0"/>
              <a:t>&lt;&lt; results in : left×2</a:t>
            </a:r>
            <a:r>
              <a:rPr lang="en-US" baseline="30000" smtClean="0"/>
              <a:t>right</a:t>
            </a:r>
            <a:r>
              <a:rPr lang="en-US" smtClean="0"/>
              <a:t> </a:t>
            </a:r>
          </a:p>
          <a:p>
            <a:pPr lvl="2" eaLnBrk="1" hangingPunct="1"/>
            <a:r>
              <a:rPr lang="en-US" smtClean="0"/>
              <a:t>undefined if an overflow occurs </a:t>
            </a:r>
          </a:p>
          <a:p>
            <a:pPr lvl="1" eaLnBrk="1" hangingPunct="1"/>
            <a:r>
              <a:rPr lang="en-US" smtClean="0"/>
              <a:t>&gt;&gt; </a:t>
            </a:r>
          </a:p>
          <a:p>
            <a:pPr lvl="2" eaLnBrk="1" hangingPunct="1"/>
            <a:r>
              <a:rPr lang="en-US" smtClean="0"/>
              <a:t>implementation-defined </a:t>
            </a:r>
          </a:p>
          <a:p>
            <a:pPr lvl="2" eaLnBrk="1" hangingPunct="1"/>
            <a:r>
              <a:rPr lang="en-US" smtClean="0"/>
              <a:t>generally the result of the arithmetic shift: left/2</a:t>
            </a:r>
            <a:r>
              <a:rPr lang="en-US" baseline="30000" smtClean="0"/>
              <a:t>right</a:t>
            </a:r>
            <a:r>
              <a:rPr lang="en-US" smtClean="0"/>
              <a:t>. </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noFill/>
        </p:spPr>
        <p:txBody>
          <a:bodyPr lIns="90488" tIns="44450" rIns="90488" bIns="44450"/>
          <a:lstStyle/>
          <a:p>
            <a:pPr eaLnBrk="1" hangingPunct="1"/>
            <a:r>
              <a:rPr lang="en-US" smtClean="0"/>
              <a:t>Assignment</a:t>
            </a:r>
          </a:p>
        </p:txBody>
      </p:sp>
      <p:sp>
        <p:nvSpPr>
          <p:cNvPr id="119811" name="Rectangle 3"/>
          <p:cNvSpPr>
            <a:spLocks noGrp="1" noChangeArrowheads="1"/>
          </p:cNvSpPr>
          <p:nvPr>
            <p:ph type="body" idx="1"/>
          </p:nvPr>
        </p:nvSpPr>
        <p:spPr>
          <a:noFill/>
        </p:spPr>
        <p:txBody>
          <a:bodyPr lIns="90488" tIns="44450" rIns="90488" bIns="44450"/>
          <a:lstStyle/>
          <a:p>
            <a:pPr eaLnBrk="1" hangingPunct="1"/>
            <a:r>
              <a:rPr lang="en-US" sz="2400" smtClean="0"/>
              <a:t>Assignment is more flexible than might first appear</a:t>
            </a:r>
          </a:p>
          <a:p>
            <a:pPr eaLnBrk="1" hangingPunct="1"/>
            <a:r>
              <a:rPr lang="en-US" sz="2400" smtClean="0"/>
              <a:t>An assigned value is always made available for subsequent use</a:t>
            </a:r>
          </a:p>
        </p:txBody>
      </p:sp>
      <p:sp>
        <p:nvSpPr>
          <p:cNvPr id="272388" name="Rectangle 4"/>
          <p:cNvSpPr>
            <a:spLocks noChangeArrowheads="1"/>
          </p:cNvSpPr>
          <p:nvPr/>
        </p:nvSpPr>
        <p:spPr bwMode="auto">
          <a:xfrm>
            <a:off x="747713" y="3886200"/>
            <a:ext cx="3494087" cy="13239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11175" algn="l"/>
                <a:tab pos="1428750" algn="l"/>
              </a:tabLst>
              <a:defRPr/>
            </a:pPr>
            <a:r>
              <a:rPr lang="en-US" sz="1600" b="1">
                <a:latin typeface="Courier New" pitchFamily="49" charset="0"/>
                <a:cs typeface="+mn-cs"/>
              </a:rPr>
              <a:t>int  i, j, k, l, m, n;</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i = j = k = l = m = n = 22;</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printf("%i\n", j = 93);</a:t>
            </a:r>
          </a:p>
        </p:txBody>
      </p:sp>
      <p:sp>
        <p:nvSpPr>
          <p:cNvPr id="119813" name="Rectangle 5"/>
          <p:cNvSpPr>
            <a:spLocks noChangeArrowheads="1"/>
          </p:cNvSpPr>
          <p:nvPr/>
        </p:nvSpPr>
        <p:spPr bwMode="auto">
          <a:xfrm>
            <a:off x="5338763" y="3062288"/>
            <a:ext cx="3197225"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“n = 22” happens first, this makes 22 available for assignment to “m”. Assigning 22 to “m” makes 22 available for assignment to “l” etc.</a:t>
            </a:r>
          </a:p>
        </p:txBody>
      </p:sp>
      <p:sp>
        <p:nvSpPr>
          <p:cNvPr id="119814" name="Arc 6"/>
          <p:cNvSpPr>
            <a:spLocks/>
          </p:cNvSpPr>
          <p:nvPr/>
        </p:nvSpPr>
        <p:spPr bwMode="auto">
          <a:xfrm>
            <a:off x="3889375" y="3589338"/>
            <a:ext cx="1446213" cy="83185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0"/>
                  <a:pt x="9656" y="13"/>
                  <a:pt x="21576" y="0"/>
                </a:cubicBezTo>
              </a:path>
              <a:path w="21600" h="21600" stroke="0" extrusionOk="0">
                <a:moveTo>
                  <a:pt x="0" y="21600"/>
                </a:moveTo>
                <a:cubicBezTo>
                  <a:pt x="0" y="9680"/>
                  <a:pt x="9656" y="13"/>
                  <a:pt x="21576" y="0"/>
                </a:cubicBezTo>
                <a:lnTo>
                  <a:pt x="21600"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19815" name="Rectangle 7"/>
          <p:cNvSpPr>
            <a:spLocks noChangeArrowheads="1"/>
          </p:cNvSpPr>
          <p:nvPr/>
        </p:nvSpPr>
        <p:spPr bwMode="auto">
          <a:xfrm>
            <a:off x="4732338" y="5322888"/>
            <a:ext cx="3502025"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“j” is assigned 93, the 93 is then made available to printf for printing</a:t>
            </a:r>
          </a:p>
        </p:txBody>
      </p:sp>
      <p:sp>
        <p:nvSpPr>
          <p:cNvPr id="119816" name="Arc 8"/>
          <p:cNvSpPr>
            <a:spLocks/>
          </p:cNvSpPr>
          <p:nvPr/>
        </p:nvSpPr>
        <p:spPr bwMode="auto">
          <a:xfrm rot="10800000">
            <a:off x="3295650" y="5173663"/>
            <a:ext cx="1423988" cy="617537"/>
          </a:xfrm>
          <a:custGeom>
            <a:avLst/>
            <a:gdLst>
              <a:gd name="T0" fmla="*/ 0 w 21624"/>
              <a:gd name="T1" fmla="*/ 0 h 21600"/>
              <a:gd name="T2" fmla="*/ 2147483647 w 21624"/>
              <a:gd name="T3" fmla="*/ 2147483647 h 21600"/>
              <a:gd name="T4" fmla="*/ 451196599 w 21624"/>
              <a:gd name="T5" fmla="*/ 2147483647 h 21600"/>
              <a:gd name="T6" fmla="*/ 0 60000 65536"/>
              <a:gd name="T7" fmla="*/ 0 60000 65536"/>
              <a:gd name="T8" fmla="*/ 0 60000 65536"/>
              <a:gd name="T9" fmla="*/ 0 w 21624"/>
              <a:gd name="T10" fmla="*/ 0 h 21600"/>
              <a:gd name="T11" fmla="*/ 21624 w 21624"/>
              <a:gd name="T12" fmla="*/ 21600 h 21600"/>
            </a:gdLst>
            <a:ahLst/>
            <a:cxnLst>
              <a:cxn ang="T6">
                <a:pos x="T0" y="T1"/>
              </a:cxn>
              <a:cxn ang="T7">
                <a:pos x="T2" y="T3"/>
              </a:cxn>
              <a:cxn ang="T8">
                <a:pos x="T4" y="T5"/>
              </a:cxn>
            </a:cxnLst>
            <a:rect l="T9" t="T10" r="T11" b="T12"/>
            <a:pathLst>
              <a:path w="21624" h="21600" fill="none" extrusionOk="0">
                <a:moveTo>
                  <a:pt x="0" y="0"/>
                </a:moveTo>
                <a:cubicBezTo>
                  <a:pt x="8" y="0"/>
                  <a:pt x="16" y="-1"/>
                  <a:pt x="24" y="0"/>
                </a:cubicBezTo>
                <a:cubicBezTo>
                  <a:pt x="11953" y="0"/>
                  <a:pt x="21624" y="9670"/>
                  <a:pt x="21624" y="21600"/>
                </a:cubicBezTo>
              </a:path>
              <a:path w="21624" h="21600" stroke="0" extrusionOk="0">
                <a:moveTo>
                  <a:pt x="0" y="0"/>
                </a:moveTo>
                <a:cubicBezTo>
                  <a:pt x="8" y="0"/>
                  <a:pt x="16" y="-1"/>
                  <a:pt x="24" y="0"/>
                </a:cubicBezTo>
                <a:cubicBezTo>
                  <a:pt x="11953" y="0"/>
                  <a:pt x="21624" y="9670"/>
                  <a:pt x="21624" y="21600"/>
                </a:cubicBezTo>
                <a:lnTo>
                  <a:pt x="24"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noFill/>
        </p:spPr>
        <p:txBody>
          <a:bodyPr lIns="90488" tIns="44450" rIns="90488" bIns="44450"/>
          <a:lstStyle/>
          <a:p>
            <a:pPr eaLnBrk="1" hangingPunct="1"/>
            <a:r>
              <a:rPr lang="en-US" smtClean="0"/>
              <a:t>Warning!</a:t>
            </a:r>
          </a:p>
        </p:txBody>
      </p:sp>
      <p:sp>
        <p:nvSpPr>
          <p:cNvPr id="120835" name="Rectangle 3"/>
          <p:cNvSpPr>
            <a:spLocks noGrp="1" noChangeArrowheads="1"/>
          </p:cNvSpPr>
          <p:nvPr>
            <p:ph type="body" idx="1"/>
          </p:nvPr>
        </p:nvSpPr>
        <p:spPr>
          <a:noFill/>
        </p:spPr>
        <p:txBody>
          <a:bodyPr lIns="90488" tIns="44450" rIns="90488" bIns="44450"/>
          <a:lstStyle/>
          <a:p>
            <a:pPr eaLnBrk="1" hangingPunct="1">
              <a:buFontTx/>
              <a:buNone/>
            </a:pPr>
            <a:r>
              <a:rPr lang="en-US" sz="2400" smtClean="0"/>
              <a:t>One of the most frequent mistakes is to confuse test for equality, “==”, with assignment, “=”</a:t>
            </a:r>
          </a:p>
        </p:txBody>
      </p:sp>
      <p:sp>
        <p:nvSpPr>
          <p:cNvPr id="273412" name="Rectangle 4"/>
          <p:cNvSpPr>
            <a:spLocks noChangeArrowheads="1"/>
          </p:cNvSpPr>
          <p:nvPr/>
        </p:nvSpPr>
        <p:spPr bwMode="auto">
          <a:xfrm>
            <a:off x="1423988" y="2438400"/>
            <a:ext cx="6088062" cy="36718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#include &lt;stdio.h&gt;</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int	main(void)</a:t>
            </a:r>
          </a:p>
          <a:p>
            <a:pPr eaLnBrk="0" hangingPunct="0">
              <a:tabLst>
                <a:tab pos="565150" algn="l"/>
                <a:tab pos="1252538" algn="l"/>
              </a:tabLst>
              <a:defRPr/>
            </a:pPr>
            <a:r>
              <a:rPr lang="en-US" sz="1800" b="1">
                <a:latin typeface="Courier New" pitchFamily="49" charset="0"/>
                <a:cs typeface="+mn-cs"/>
              </a:rPr>
              <a:t>{</a:t>
            </a:r>
          </a:p>
          <a:p>
            <a:pPr eaLnBrk="0" hangingPunct="0">
              <a:tabLst>
                <a:tab pos="565150" algn="l"/>
                <a:tab pos="1252538" algn="l"/>
              </a:tabLst>
              <a:defRPr/>
            </a:pPr>
            <a:r>
              <a:rPr lang="en-US" sz="1800" b="1">
                <a:latin typeface="Courier New" pitchFamily="49" charset="0"/>
                <a:cs typeface="+mn-cs"/>
              </a:rPr>
              <a:t>	int	i = 0;</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if(i = 0)</a:t>
            </a:r>
          </a:p>
          <a:p>
            <a:pPr eaLnBrk="0" hangingPunct="0">
              <a:tabLst>
                <a:tab pos="565150" algn="l"/>
                <a:tab pos="1252538" algn="l"/>
              </a:tabLst>
              <a:defRPr/>
            </a:pPr>
            <a:r>
              <a:rPr lang="en-US" sz="1800" b="1">
                <a:latin typeface="Courier New" pitchFamily="49" charset="0"/>
                <a:cs typeface="+mn-cs"/>
              </a:rPr>
              <a:t>		printf("i is equal to zero\n");</a:t>
            </a:r>
          </a:p>
          <a:p>
            <a:pPr eaLnBrk="0" hangingPunct="0">
              <a:tabLst>
                <a:tab pos="565150" algn="l"/>
                <a:tab pos="1252538" algn="l"/>
              </a:tabLst>
              <a:defRPr/>
            </a:pPr>
            <a:r>
              <a:rPr lang="en-US" sz="1800" b="1">
                <a:latin typeface="Courier New" pitchFamily="49" charset="0"/>
                <a:cs typeface="+mn-cs"/>
              </a:rPr>
              <a:t>	else</a:t>
            </a:r>
          </a:p>
          <a:p>
            <a:pPr eaLnBrk="0" hangingPunct="0">
              <a:tabLst>
                <a:tab pos="565150" algn="l"/>
                <a:tab pos="1252538" algn="l"/>
              </a:tabLst>
              <a:defRPr/>
            </a:pPr>
            <a:r>
              <a:rPr lang="en-US" sz="1800" b="1">
                <a:latin typeface="Courier New" pitchFamily="49" charset="0"/>
                <a:cs typeface="+mn-cs"/>
              </a:rPr>
              <a:t>		printf("somehow i is not zero\n");</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return 0;</a:t>
            </a:r>
          </a:p>
          <a:p>
            <a:pPr eaLnBrk="0" hangingPunct="0">
              <a:tabLst>
                <a:tab pos="565150" algn="l"/>
                <a:tab pos="1252538" algn="l"/>
              </a:tabLst>
              <a:defRPr/>
            </a:pPr>
            <a:r>
              <a:rPr lang="en-US" sz="1800" b="1">
                <a:latin typeface="Courier New" pitchFamily="49" charset="0"/>
                <a:cs typeface="+mn-cs"/>
              </a:rPr>
              <a:t>}</a:t>
            </a:r>
          </a:p>
        </p:txBody>
      </p:sp>
      <p:sp>
        <p:nvSpPr>
          <p:cNvPr id="273413" name="Rectangle 5"/>
          <p:cNvSpPr>
            <a:spLocks noChangeArrowheads="1"/>
          </p:cNvSpPr>
          <p:nvPr/>
        </p:nvSpPr>
        <p:spPr bwMode="auto">
          <a:xfrm>
            <a:off x="4783138" y="5978525"/>
            <a:ext cx="2760662" cy="346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somehow i is not zero</a:t>
            </a:r>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noFill/>
        </p:spPr>
        <p:txBody>
          <a:bodyPr lIns="90488" tIns="44450" rIns="90488" bIns="44450"/>
          <a:lstStyle/>
          <a:p>
            <a:pPr eaLnBrk="1" hangingPunct="1"/>
            <a:r>
              <a:rPr lang="en-US" smtClean="0"/>
              <a:t>Other Assignment Operators</a:t>
            </a:r>
          </a:p>
        </p:txBody>
      </p:sp>
      <p:sp>
        <p:nvSpPr>
          <p:cNvPr id="121859" name="Rectangle 3"/>
          <p:cNvSpPr>
            <a:spLocks noGrp="1" noChangeArrowheads="1"/>
          </p:cNvSpPr>
          <p:nvPr>
            <p:ph type="body" idx="1"/>
          </p:nvPr>
        </p:nvSpPr>
        <p:spPr>
          <a:noFill/>
        </p:spPr>
        <p:txBody>
          <a:bodyPr lIns="90488" tIns="44450" rIns="90488" bIns="44450"/>
          <a:lstStyle/>
          <a:p>
            <a:pPr eaLnBrk="1" hangingPunct="1">
              <a:buFontTx/>
              <a:buNone/>
              <a:tabLst>
                <a:tab pos="952500" algn="l"/>
                <a:tab pos="2187575" algn="l"/>
                <a:tab pos="3338513" algn="l"/>
                <a:tab pos="4479925" algn="l"/>
                <a:tab pos="5621338" algn="l"/>
              </a:tabLst>
            </a:pPr>
            <a:r>
              <a:rPr lang="en-US" smtClean="0"/>
              <a:t>There is a family of assignment operators:</a:t>
            </a:r>
          </a:p>
          <a:p>
            <a:pPr eaLnBrk="1" hangingPunct="1">
              <a:spcBef>
                <a:spcPct val="33000"/>
              </a:spcBef>
              <a:buFontTx/>
              <a:buNone/>
              <a:tabLst>
                <a:tab pos="952500" algn="l"/>
                <a:tab pos="2187575" algn="l"/>
                <a:tab pos="3338513" algn="l"/>
                <a:tab pos="4479925" algn="l"/>
                <a:tab pos="5621338" algn="l"/>
              </a:tabLst>
            </a:pPr>
            <a:r>
              <a:rPr lang="en-US" smtClean="0"/>
              <a:t>		</a:t>
            </a:r>
            <a:r>
              <a:rPr lang="en-US" sz="2400" smtClean="0">
                <a:latin typeface="Courier New" panose="02070309020205020404" pitchFamily="49" charset="0"/>
              </a:rPr>
              <a:t>+=</a:t>
            </a:r>
            <a:r>
              <a:rPr lang="en-US" sz="2400" smtClean="0"/>
              <a:t>	</a:t>
            </a:r>
            <a:r>
              <a:rPr lang="en-US" sz="2400" smtClean="0">
                <a:latin typeface="Courier New" panose="02070309020205020404" pitchFamily="49" charset="0"/>
              </a:rPr>
              <a:t>-=</a:t>
            </a:r>
            <a:r>
              <a:rPr lang="en-US" sz="2400" smtClean="0"/>
              <a:t>	</a:t>
            </a:r>
            <a:r>
              <a:rPr lang="en-US" sz="2400" smtClean="0">
                <a:latin typeface="Courier New" panose="02070309020205020404" pitchFamily="49" charset="0"/>
              </a:rPr>
              <a:t>*=</a:t>
            </a:r>
            <a:r>
              <a:rPr lang="en-US" sz="2400" smtClean="0"/>
              <a:t>	</a:t>
            </a:r>
            <a:r>
              <a:rPr lang="en-US" sz="2400" smtClean="0">
                <a:latin typeface="Courier New" panose="02070309020205020404" pitchFamily="49" charset="0"/>
              </a:rPr>
              <a:t>/=</a:t>
            </a:r>
            <a:r>
              <a:rPr lang="en-US" sz="2400" smtClean="0"/>
              <a:t>	</a:t>
            </a:r>
            <a:r>
              <a:rPr lang="en-US" sz="2400" smtClean="0">
                <a:latin typeface="Courier New" panose="02070309020205020404" pitchFamily="49" charset="0"/>
              </a:rPr>
              <a:t>%=</a:t>
            </a:r>
            <a:endParaRPr lang="en-US" sz="2400" smtClean="0"/>
          </a:p>
          <a:p>
            <a:pPr eaLnBrk="1" hangingPunct="1">
              <a:buFontTx/>
              <a:buNone/>
              <a:tabLst>
                <a:tab pos="952500" algn="l"/>
                <a:tab pos="2187575" algn="l"/>
                <a:tab pos="3338513" algn="l"/>
                <a:tab pos="4479925" algn="l"/>
                <a:tab pos="5621338" algn="l"/>
              </a:tabLst>
            </a:pPr>
            <a:r>
              <a:rPr lang="en-US" sz="2400" smtClean="0"/>
              <a:t>		</a:t>
            </a:r>
            <a:r>
              <a:rPr lang="en-US" sz="2400" smtClean="0">
                <a:latin typeface="Courier New" panose="02070309020205020404" pitchFamily="49" charset="0"/>
              </a:rPr>
              <a:t>&amp;=</a:t>
            </a:r>
            <a:r>
              <a:rPr lang="en-US" sz="2400" smtClean="0"/>
              <a:t>	</a:t>
            </a:r>
            <a:r>
              <a:rPr lang="en-US" sz="2400" smtClean="0">
                <a:latin typeface="Courier New" panose="02070309020205020404" pitchFamily="49" charset="0"/>
              </a:rPr>
              <a:t>|=</a:t>
            </a:r>
            <a:r>
              <a:rPr lang="en-US" sz="2400" smtClean="0"/>
              <a:t>	</a:t>
            </a:r>
            <a:r>
              <a:rPr lang="en-US" sz="2400" smtClean="0">
                <a:latin typeface="Courier New" panose="02070309020205020404" pitchFamily="49" charset="0"/>
              </a:rPr>
              <a:t>^=</a:t>
            </a:r>
            <a:endParaRPr lang="en-US" sz="2400" smtClean="0"/>
          </a:p>
          <a:p>
            <a:pPr eaLnBrk="1" hangingPunct="1">
              <a:buFontTx/>
              <a:buNone/>
              <a:tabLst>
                <a:tab pos="952500" algn="l"/>
                <a:tab pos="2187575" algn="l"/>
                <a:tab pos="3338513" algn="l"/>
                <a:tab pos="4479925" algn="l"/>
                <a:tab pos="5621338" algn="l"/>
              </a:tabLst>
            </a:pPr>
            <a:r>
              <a:rPr lang="en-US" sz="2400" smtClean="0"/>
              <a:t>		</a:t>
            </a:r>
            <a:r>
              <a:rPr lang="en-US" sz="2400" smtClean="0">
                <a:latin typeface="Courier New" panose="02070309020205020404" pitchFamily="49" charset="0"/>
              </a:rPr>
              <a:t>&lt;&lt;=</a:t>
            </a:r>
            <a:r>
              <a:rPr lang="en-US" sz="2400" smtClean="0"/>
              <a:t>	</a:t>
            </a:r>
            <a:r>
              <a:rPr lang="en-US" sz="2400" smtClean="0">
                <a:latin typeface="Courier New" panose="02070309020205020404" pitchFamily="49" charset="0"/>
              </a:rPr>
              <a:t>&gt;&gt;=</a:t>
            </a:r>
            <a:endParaRPr lang="en-US" smtClean="0"/>
          </a:p>
          <a:p>
            <a:pPr eaLnBrk="1" hangingPunct="1">
              <a:spcBef>
                <a:spcPct val="42000"/>
              </a:spcBef>
              <a:buFontTx/>
              <a:buNone/>
              <a:tabLst>
                <a:tab pos="952500" algn="l"/>
                <a:tab pos="2187575" algn="l"/>
                <a:tab pos="3338513" algn="l"/>
                <a:tab pos="4479925" algn="l"/>
                <a:tab pos="5621338" algn="l"/>
              </a:tabLst>
            </a:pPr>
            <a:r>
              <a:rPr lang="en-US" smtClean="0"/>
              <a:t>In each of these:</a:t>
            </a:r>
          </a:p>
          <a:p>
            <a:pPr eaLnBrk="1" hangingPunct="1">
              <a:spcBef>
                <a:spcPct val="33000"/>
              </a:spcBef>
              <a:buFontTx/>
              <a:buNone/>
              <a:tabLst>
                <a:tab pos="952500" algn="l"/>
                <a:tab pos="2187575" algn="l"/>
                <a:tab pos="3338513" algn="l"/>
                <a:tab pos="4479925" algn="l"/>
                <a:tab pos="5621338" algn="l"/>
              </a:tabLst>
            </a:pPr>
            <a:r>
              <a:rPr lang="en-US" smtClean="0"/>
              <a:t>		</a:t>
            </a:r>
            <a:r>
              <a:rPr lang="en-US" sz="2400" smtClean="0"/>
              <a:t>expression1 </a:t>
            </a:r>
            <a:r>
              <a:rPr lang="en-US" sz="2400" i="1" smtClean="0"/>
              <a:t>op</a:t>
            </a:r>
            <a:r>
              <a:rPr lang="en-US" sz="2400" smtClean="0"/>
              <a:t>= expression2</a:t>
            </a:r>
            <a:endParaRPr lang="en-US" sz="900" smtClean="0"/>
          </a:p>
          <a:p>
            <a:pPr eaLnBrk="1" hangingPunct="1">
              <a:spcBef>
                <a:spcPct val="42000"/>
              </a:spcBef>
              <a:buFontTx/>
              <a:buNone/>
              <a:tabLst>
                <a:tab pos="952500" algn="l"/>
                <a:tab pos="2187575" algn="l"/>
                <a:tab pos="3338513" algn="l"/>
                <a:tab pos="4479925" algn="l"/>
                <a:tab pos="5621338" algn="l"/>
              </a:tabLst>
            </a:pPr>
            <a:r>
              <a:rPr lang="en-US" smtClean="0"/>
              <a:t>	is equivalent to:</a:t>
            </a:r>
            <a:endParaRPr lang="en-US" sz="900" smtClean="0"/>
          </a:p>
          <a:p>
            <a:pPr eaLnBrk="1" hangingPunct="1">
              <a:spcBef>
                <a:spcPct val="26000"/>
              </a:spcBef>
              <a:buFontTx/>
              <a:buNone/>
              <a:tabLst>
                <a:tab pos="952500" algn="l"/>
                <a:tab pos="2187575" algn="l"/>
                <a:tab pos="3338513" algn="l"/>
                <a:tab pos="4479925" algn="l"/>
                <a:tab pos="5621338" algn="l"/>
              </a:tabLst>
            </a:pPr>
            <a:r>
              <a:rPr lang="en-US" smtClean="0"/>
              <a:t>		</a:t>
            </a:r>
            <a:r>
              <a:rPr lang="en-US" sz="2400" smtClean="0"/>
              <a:t>(expression1) = (expression1) op (expression2)</a:t>
            </a:r>
          </a:p>
        </p:txBody>
      </p:sp>
      <p:sp>
        <p:nvSpPr>
          <p:cNvPr id="274436" name="Rectangle 4"/>
          <p:cNvSpPr>
            <a:spLocks noChangeArrowheads="1"/>
          </p:cNvSpPr>
          <p:nvPr/>
        </p:nvSpPr>
        <p:spPr bwMode="auto">
          <a:xfrm>
            <a:off x="900113" y="5410200"/>
            <a:ext cx="1171575" cy="346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a += 27;</a:t>
            </a:r>
          </a:p>
        </p:txBody>
      </p:sp>
      <p:sp>
        <p:nvSpPr>
          <p:cNvPr id="274437" name="Rectangle 5"/>
          <p:cNvSpPr>
            <a:spLocks noChangeArrowheads="1"/>
          </p:cNvSpPr>
          <p:nvPr/>
        </p:nvSpPr>
        <p:spPr bwMode="auto">
          <a:xfrm>
            <a:off x="1128713" y="5791200"/>
            <a:ext cx="1538287" cy="346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a = a + 27;</a:t>
            </a:r>
          </a:p>
        </p:txBody>
      </p:sp>
      <p:sp>
        <p:nvSpPr>
          <p:cNvPr id="274438" name="Rectangle 6"/>
          <p:cNvSpPr>
            <a:spLocks noChangeArrowheads="1"/>
          </p:cNvSpPr>
          <p:nvPr/>
        </p:nvSpPr>
        <p:spPr bwMode="auto">
          <a:xfrm>
            <a:off x="3186113" y="5410200"/>
            <a:ext cx="1293812" cy="346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f /= 9.2;</a:t>
            </a:r>
          </a:p>
        </p:txBody>
      </p:sp>
      <p:sp>
        <p:nvSpPr>
          <p:cNvPr id="274439" name="Rectangle 7"/>
          <p:cNvSpPr>
            <a:spLocks noChangeArrowheads="1"/>
          </p:cNvSpPr>
          <p:nvPr/>
        </p:nvSpPr>
        <p:spPr bwMode="auto">
          <a:xfrm>
            <a:off x="3414713" y="5791200"/>
            <a:ext cx="1660525" cy="346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f = f / 9.2;</a:t>
            </a:r>
          </a:p>
        </p:txBody>
      </p:sp>
      <p:sp>
        <p:nvSpPr>
          <p:cNvPr id="274440" name="Rectangle 8"/>
          <p:cNvSpPr>
            <a:spLocks noChangeArrowheads="1"/>
          </p:cNvSpPr>
          <p:nvPr/>
        </p:nvSpPr>
        <p:spPr bwMode="auto">
          <a:xfrm>
            <a:off x="5548313" y="5410200"/>
            <a:ext cx="1538287" cy="346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i *= j + 2;</a:t>
            </a:r>
          </a:p>
        </p:txBody>
      </p:sp>
      <p:sp>
        <p:nvSpPr>
          <p:cNvPr id="274441" name="Rectangle 9"/>
          <p:cNvSpPr>
            <a:spLocks noChangeArrowheads="1"/>
          </p:cNvSpPr>
          <p:nvPr/>
        </p:nvSpPr>
        <p:spPr bwMode="auto">
          <a:xfrm>
            <a:off x="5776913" y="5791200"/>
            <a:ext cx="2149475" cy="346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i = i * (j + 2);</a:t>
            </a:r>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noFill/>
        </p:spPr>
        <p:txBody>
          <a:bodyPr lIns="90488" tIns="44450" rIns="90488" bIns="44450"/>
          <a:lstStyle/>
          <a:p>
            <a:pPr eaLnBrk="1" hangingPunct="1"/>
            <a:r>
              <a:rPr lang="en-US" smtClean="0">
                <a:latin typeface="Courier New" panose="02070309020205020404" pitchFamily="49" charset="0"/>
              </a:rPr>
              <a:t>sizeof</a:t>
            </a:r>
            <a:r>
              <a:rPr lang="en-US" smtClean="0"/>
              <a:t> Operator</a:t>
            </a:r>
          </a:p>
        </p:txBody>
      </p:sp>
      <p:sp>
        <p:nvSpPr>
          <p:cNvPr id="122883" name="Rectangle 3"/>
          <p:cNvSpPr>
            <a:spLocks noGrp="1" noChangeArrowheads="1"/>
          </p:cNvSpPr>
          <p:nvPr>
            <p:ph type="body" idx="1"/>
          </p:nvPr>
        </p:nvSpPr>
        <p:spPr>
          <a:noFill/>
        </p:spPr>
        <p:txBody>
          <a:bodyPr lIns="90488" tIns="44450" rIns="90488" bIns="44450"/>
          <a:lstStyle/>
          <a:p>
            <a:pPr eaLnBrk="1" hangingPunct="1">
              <a:buFontTx/>
              <a:buNone/>
            </a:pPr>
            <a:r>
              <a:rPr lang="en-US" sz="2400" smtClean="0"/>
              <a:t>C has a mechanism for determining how many bytes a variable occupies</a:t>
            </a:r>
          </a:p>
        </p:txBody>
      </p:sp>
      <p:sp>
        <p:nvSpPr>
          <p:cNvPr id="275460" name="Rectangle 4"/>
          <p:cNvSpPr>
            <a:spLocks noChangeArrowheads="1"/>
          </p:cNvSpPr>
          <p:nvPr/>
        </p:nvSpPr>
        <p:spPr bwMode="auto">
          <a:xfrm>
            <a:off x="1052513" y="2514600"/>
            <a:ext cx="7312025" cy="33972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#include &lt;stdio.h&gt;</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int	main(void)</a:t>
            </a:r>
          </a:p>
          <a:p>
            <a:pPr eaLnBrk="0" hangingPunct="0">
              <a:tabLst>
                <a:tab pos="565150" algn="l"/>
                <a:tab pos="1252538" algn="l"/>
              </a:tabLst>
              <a:defRPr/>
            </a:pPr>
            <a:r>
              <a:rPr lang="en-US" sz="1800" b="1">
                <a:latin typeface="Courier New" pitchFamily="49" charset="0"/>
                <a:cs typeface="+mn-cs"/>
              </a:rPr>
              <a:t>{</a:t>
            </a:r>
          </a:p>
          <a:p>
            <a:pPr eaLnBrk="0" hangingPunct="0">
              <a:tabLst>
                <a:tab pos="565150" algn="l"/>
                <a:tab pos="1252538" algn="l"/>
              </a:tabLst>
              <a:defRPr/>
            </a:pPr>
            <a:r>
              <a:rPr lang="en-US" sz="1800" b="1">
                <a:latin typeface="Courier New" pitchFamily="49" charset="0"/>
                <a:cs typeface="+mn-cs"/>
              </a:rPr>
              <a:t>	long	big;</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printf("\"big\" is %u bytes\n", sizeof(big));</a:t>
            </a:r>
          </a:p>
          <a:p>
            <a:pPr eaLnBrk="0" hangingPunct="0">
              <a:tabLst>
                <a:tab pos="565150" algn="l"/>
                <a:tab pos="1252538" algn="l"/>
              </a:tabLst>
              <a:defRPr/>
            </a:pPr>
            <a:r>
              <a:rPr lang="en-US" sz="1800" b="1">
                <a:latin typeface="Courier New" pitchFamily="49" charset="0"/>
                <a:cs typeface="+mn-cs"/>
              </a:rPr>
              <a:t>	printf("a short is %u bytes\n", sizeof(short));</a:t>
            </a:r>
          </a:p>
          <a:p>
            <a:pPr eaLnBrk="0" hangingPunct="0">
              <a:tabLst>
                <a:tab pos="565150" algn="l"/>
                <a:tab pos="1252538" algn="l"/>
              </a:tabLst>
              <a:defRPr/>
            </a:pPr>
            <a:r>
              <a:rPr lang="en-US" sz="1800" b="1">
                <a:latin typeface="Courier New" pitchFamily="49" charset="0"/>
                <a:cs typeface="+mn-cs"/>
              </a:rPr>
              <a:t>	printf("a double is %u bytes\n", sizeof double);</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return 0;</a:t>
            </a:r>
          </a:p>
          <a:p>
            <a:pPr eaLnBrk="0" hangingPunct="0">
              <a:tabLst>
                <a:tab pos="565150" algn="l"/>
                <a:tab pos="1252538" algn="l"/>
              </a:tabLst>
              <a:defRPr/>
            </a:pPr>
            <a:r>
              <a:rPr lang="en-US" sz="1800" b="1">
                <a:latin typeface="Courier New" pitchFamily="49" charset="0"/>
                <a:cs typeface="+mn-cs"/>
              </a:rPr>
              <a:t>}</a:t>
            </a:r>
          </a:p>
        </p:txBody>
      </p:sp>
      <p:sp>
        <p:nvSpPr>
          <p:cNvPr id="275461" name="Rectangle 5"/>
          <p:cNvSpPr>
            <a:spLocks noChangeArrowheads="1"/>
          </p:cNvSpPr>
          <p:nvPr/>
        </p:nvSpPr>
        <p:spPr bwMode="auto">
          <a:xfrm>
            <a:off x="5484813" y="5413375"/>
            <a:ext cx="2787650" cy="92551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"big" is 4 bytes</a:t>
            </a:r>
          </a:p>
          <a:p>
            <a:pPr eaLnBrk="0" hangingPunct="0">
              <a:tabLst>
                <a:tab pos="565150" algn="l"/>
                <a:tab pos="1252538" algn="l"/>
              </a:tabLst>
              <a:defRPr/>
            </a:pPr>
            <a:r>
              <a:rPr lang="en-US" sz="1800" b="1">
                <a:latin typeface="Courier New" pitchFamily="49" charset="0"/>
                <a:cs typeface="+mn-cs"/>
              </a:rPr>
              <a:t>a short is 2 bytes</a:t>
            </a:r>
          </a:p>
          <a:p>
            <a:pPr eaLnBrk="0" hangingPunct="0">
              <a:tabLst>
                <a:tab pos="565150" algn="l"/>
                <a:tab pos="1252538" algn="l"/>
              </a:tabLst>
              <a:defRPr/>
            </a:pPr>
            <a:r>
              <a:rPr lang="en-US" sz="1800" b="1">
                <a:latin typeface="Courier New" pitchFamily="49" charset="0"/>
                <a:cs typeface="+mn-cs"/>
              </a:rPr>
              <a:t>a double is 8 bytes</a:t>
            </a:r>
          </a:p>
        </p:txBody>
      </p:sp>
    </p:spTree>
  </p:cSld>
  <p:clrMapOvr>
    <a:masterClrMapping/>
  </p:clrMapOvr>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noFill/>
        </p:spPr>
        <p:txBody>
          <a:bodyPr lIns="90488" tIns="44450" rIns="90488" bIns="44450"/>
          <a:lstStyle/>
          <a:p>
            <a:pPr eaLnBrk="1" hangingPunct="1"/>
            <a:r>
              <a:rPr lang="en-US" sz="4000" smtClean="0"/>
              <a:t>Conditional Expression Operator</a:t>
            </a:r>
          </a:p>
        </p:txBody>
      </p:sp>
      <p:sp>
        <p:nvSpPr>
          <p:cNvPr id="123907" name="Rectangle 3"/>
          <p:cNvSpPr>
            <a:spLocks noGrp="1" noChangeArrowheads="1"/>
          </p:cNvSpPr>
          <p:nvPr>
            <p:ph type="body" idx="1"/>
          </p:nvPr>
        </p:nvSpPr>
        <p:spPr>
          <a:noFill/>
        </p:spPr>
        <p:txBody>
          <a:bodyPr lIns="90488" tIns="44450" rIns="90488" bIns="44450"/>
          <a:lstStyle/>
          <a:p>
            <a:pPr eaLnBrk="1" hangingPunct="1"/>
            <a:r>
              <a:rPr lang="en-US" sz="2400" smtClean="0"/>
              <a:t>The conditional expression operator provides an in-line if/then/else</a:t>
            </a:r>
          </a:p>
          <a:p>
            <a:pPr eaLnBrk="1" hangingPunct="1"/>
            <a:r>
              <a:rPr lang="en-US" sz="2400" smtClean="0"/>
              <a:t>If the first expression is true, the second is evaluated</a:t>
            </a:r>
          </a:p>
          <a:p>
            <a:pPr eaLnBrk="1" hangingPunct="1"/>
            <a:r>
              <a:rPr lang="en-US" sz="2400" smtClean="0"/>
              <a:t>If the first expression is false, the third is evaluated</a:t>
            </a:r>
          </a:p>
        </p:txBody>
      </p:sp>
      <p:sp>
        <p:nvSpPr>
          <p:cNvPr id="276484" name="Rectangle 4"/>
          <p:cNvSpPr>
            <a:spLocks noChangeArrowheads="1"/>
          </p:cNvSpPr>
          <p:nvPr/>
        </p:nvSpPr>
        <p:spPr bwMode="auto">
          <a:xfrm>
            <a:off x="1193800" y="3441700"/>
            <a:ext cx="3352800" cy="92551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int	i, j = 100, k = -1;</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 = (j &gt; k) ? j : k;</a:t>
            </a:r>
          </a:p>
        </p:txBody>
      </p:sp>
      <p:sp>
        <p:nvSpPr>
          <p:cNvPr id="276485" name="Rectangle 5"/>
          <p:cNvSpPr>
            <a:spLocks noChangeArrowheads="1"/>
          </p:cNvSpPr>
          <p:nvPr/>
        </p:nvSpPr>
        <p:spPr bwMode="auto">
          <a:xfrm>
            <a:off x="4730750" y="3429000"/>
            <a:ext cx="3352800" cy="92551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int	i, j = 100, k = -1;</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 = (j &lt; k) ? j : k;</a:t>
            </a:r>
          </a:p>
        </p:txBody>
      </p:sp>
      <p:sp>
        <p:nvSpPr>
          <p:cNvPr id="276486" name="Rectangle 6"/>
          <p:cNvSpPr>
            <a:spLocks noChangeArrowheads="1"/>
          </p:cNvSpPr>
          <p:nvPr/>
        </p:nvSpPr>
        <p:spPr bwMode="auto">
          <a:xfrm>
            <a:off x="2286000" y="4572000"/>
            <a:ext cx="1714500" cy="12001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if(j &gt; k)</a:t>
            </a:r>
          </a:p>
          <a:p>
            <a:pPr eaLnBrk="0" hangingPunct="0">
              <a:tabLst>
                <a:tab pos="565150" algn="l"/>
                <a:tab pos="1252538" algn="l"/>
              </a:tabLst>
              <a:defRPr/>
            </a:pPr>
            <a:r>
              <a:rPr lang="en-US" sz="1800" b="1">
                <a:latin typeface="Courier New" pitchFamily="49" charset="0"/>
                <a:cs typeface="+mn-cs"/>
              </a:rPr>
              <a:t>	i = j;</a:t>
            </a:r>
          </a:p>
          <a:p>
            <a:pPr eaLnBrk="0" hangingPunct="0">
              <a:tabLst>
                <a:tab pos="565150" algn="l"/>
                <a:tab pos="1252538" algn="l"/>
              </a:tabLst>
              <a:defRPr/>
            </a:pPr>
            <a:r>
              <a:rPr lang="en-US" sz="1800" b="1">
                <a:latin typeface="Courier New" pitchFamily="49" charset="0"/>
                <a:cs typeface="+mn-cs"/>
              </a:rPr>
              <a:t>else</a:t>
            </a:r>
          </a:p>
          <a:p>
            <a:pPr eaLnBrk="0" hangingPunct="0">
              <a:tabLst>
                <a:tab pos="565150" algn="l"/>
                <a:tab pos="1252538" algn="l"/>
              </a:tabLst>
              <a:defRPr/>
            </a:pPr>
            <a:r>
              <a:rPr lang="en-US" sz="1800" b="1">
                <a:latin typeface="Courier New" pitchFamily="49" charset="0"/>
                <a:cs typeface="+mn-cs"/>
              </a:rPr>
              <a:t>	i = k; </a:t>
            </a:r>
          </a:p>
        </p:txBody>
      </p:sp>
      <p:sp>
        <p:nvSpPr>
          <p:cNvPr id="276487" name="Rectangle 7"/>
          <p:cNvSpPr>
            <a:spLocks noChangeArrowheads="1"/>
          </p:cNvSpPr>
          <p:nvPr/>
        </p:nvSpPr>
        <p:spPr bwMode="auto">
          <a:xfrm>
            <a:off x="5981700" y="4648200"/>
            <a:ext cx="1714500" cy="12001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if(j &lt; k)</a:t>
            </a:r>
          </a:p>
          <a:p>
            <a:pPr eaLnBrk="0" hangingPunct="0">
              <a:tabLst>
                <a:tab pos="565150" algn="l"/>
                <a:tab pos="1252538" algn="l"/>
              </a:tabLst>
              <a:defRPr/>
            </a:pPr>
            <a:r>
              <a:rPr lang="en-US" sz="1800" b="1">
                <a:latin typeface="Courier New" pitchFamily="49" charset="0"/>
                <a:cs typeface="+mn-cs"/>
              </a:rPr>
              <a:t>	i = j;</a:t>
            </a:r>
          </a:p>
          <a:p>
            <a:pPr eaLnBrk="0" hangingPunct="0">
              <a:tabLst>
                <a:tab pos="565150" algn="l"/>
                <a:tab pos="1252538" algn="l"/>
              </a:tabLst>
              <a:defRPr/>
            </a:pPr>
            <a:r>
              <a:rPr lang="en-US" sz="1800" b="1">
                <a:latin typeface="Courier New" pitchFamily="49" charset="0"/>
                <a:cs typeface="+mn-cs"/>
              </a:rPr>
              <a:t>else</a:t>
            </a:r>
          </a:p>
          <a:p>
            <a:pPr eaLnBrk="0" hangingPunct="0">
              <a:tabLst>
                <a:tab pos="565150" algn="l"/>
                <a:tab pos="1252538" algn="l"/>
              </a:tabLst>
              <a:defRPr/>
            </a:pPr>
            <a:r>
              <a:rPr lang="en-US" sz="1800" b="1">
                <a:latin typeface="Courier New" pitchFamily="49" charset="0"/>
                <a:cs typeface="+mn-cs"/>
              </a:rPr>
              <a:t>	i = k;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spcBef>
                <a:spcPct val="50000"/>
              </a:spcBef>
            </a:pPr>
            <a:r>
              <a:rPr lang="en-US" smtClean="0"/>
              <a:t>Stage 2: </a:t>
            </a:r>
            <a:r>
              <a:rPr lang="en-US" b="1" smtClean="0"/>
              <a:t>Compilation</a:t>
            </a:r>
          </a:p>
        </p:txBody>
      </p:sp>
      <p:sp>
        <p:nvSpPr>
          <p:cNvPr id="52227" name="Rectangle 3"/>
          <p:cNvSpPr>
            <a:spLocks noGrp="1" noChangeArrowheads="1"/>
          </p:cNvSpPr>
          <p:nvPr>
            <p:ph type="body" idx="1"/>
          </p:nvPr>
        </p:nvSpPr>
        <p:spPr>
          <a:xfrm>
            <a:off x="228600" y="1295400"/>
            <a:ext cx="8686800" cy="5181600"/>
          </a:xfrm>
        </p:spPr>
        <p:txBody>
          <a:bodyPr/>
          <a:lstStyle/>
          <a:p>
            <a:pPr algn="just" eaLnBrk="1" hangingPunct="1">
              <a:lnSpc>
                <a:spcPct val="90000"/>
              </a:lnSpc>
              <a:buFont typeface="Wingdings" pitchFamily="2" charset="2"/>
              <a:buChar char="§"/>
              <a:defRPr/>
            </a:pPr>
            <a:r>
              <a:rPr lang="en-US" sz="2000" dirty="0" smtClean="0">
                <a:latin typeface="+mj-lt"/>
              </a:rPr>
              <a:t>Performed by a program called the </a:t>
            </a:r>
            <a:r>
              <a:rPr lang="en-US" sz="2000" b="1" dirty="0" smtClean="0">
                <a:latin typeface="+mj-lt"/>
              </a:rPr>
              <a:t>compiler.</a:t>
            </a:r>
          </a:p>
          <a:p>
            <a:pPr algn="just" eaLnBrk="1" hangingPunct="1">
              <a:lnSpc>
                <a:spcPct val="90000"/>
              </a:lnSpc>
              <a:buFont typeface="Wingdings" pitchFamily="2" charset="2"/>
              <a:buChar char="§"/>
              <a:defRPr/>
            </a:pPr>
            <a:endParaRPr lang="en-US" sz="2000" b="1" dirty="0" smtClean="0">
              <a:latin typeface="+mj-lt"/>
            </a:endParaRPr>
          </a:p>
          <a:p>
            <a:pPr algn="just" eaLnBrk="1" hangingPunct="1">
              <a:lnSpc>
                <a:spcPct val="90000"/>
              </a:lnSpc>
              <a:buFont typeface="Wingdings" pitchFamily="2" charset="2"/>
              <a:buChar char="§"/>
              <a:defRPr/>
            </a:pPr>
            <a:r>
              <a:rPr lang="en-US" sz="2000" dirty="0" smtClean="0">
                <a:latin typeface="+mj-lt"/>
              </a:rPr>
              <a:t>Checks for </a:t>
            </a:r>
            <a:r>
              <a:rPr lang="en-US" sz="2000" b="1" dirty="0" smtClean="0">
                <a:latin typeface="+mj-lt"/>
              </a:rPr>
              <a:t>syntax errors</a:t>
            </a:r>
            <a:r>
              <a:rPr lang="en-US" sz="2000" dirty="0" smtClean="0">
                <a:latin typeface="+mj-lt"/>
              </a:rPr>
              <a:t> and </a:t>
            </a:r>
            <a:r>
              <a:rPr lang="en-US" sz="2000" b="1" dirty="0" smtClean="0">
                <a:latin typeface="+mj-lt"/>
              </a:rPr>
              <a:t>warnings</a:t>
            </a:r>
          </a:p>
          <a:p>
            <a:pPr algn="just" eaLnBrk="1" hangingPunct="1">
              <a:lnSpc>
                <a:spcPct val="90000"/>
              </a:lnSpc>
              <a:buFont typeface="Wingdings" pitchFamily="2" charset="2"/>
              <a:buChar char="§"/>
              <a:defRPr/>
            </a:pPr>
            <a:endParaRPr lang="en-US" sz="2000" b="1" dirty="0" smtClean="0">
              <a:latin typeface="+mj-lt"/>
            </a:endParaRPr>
          </a:p>
          <a:p>
            <a:pPr algn="just" eaLnBrk="1" hangingPunct="1">
              <a:lnSpc>
                <a:spcPct val="90000"/>
              </a:lnSpc>
              <a:buFont typeface="Wingdings" pitchFamily="2" charset="2"/>
              <a:buChar char="§"/>
              <a:defRPr/>
            </a:pPr>
            <a:r>
              <a:rPr lang="en-US" sz="2000" dirty="0" smtClean="0">
                <a:latin typeface="+mj-lt"/>
              </a:rPr>
              <a:t>Translates the preprocessor-modified source code into </a:t>
            </a:r>
            <a:r>
              <a:rPr lang="en-US" sz="2000" b="1" dirty="0" smtClean="0">
                <a:latin typeface="+mj-lt"/>
              </a:rPr>
              <a:t>object code (machine code).</a:t>
            </a:r>
          </a:p>
          <a:p>
            <a:pPr algn="just" eaLnBrk="1" hangingPunct="1">
              <a:lnSpc>
                <a:spcPct val="90000"/>
              </a:lnSpc>
              <a:buFont typeface="Wingdings" pitchFamily="2" charset="2"/>
              <a:buChar char="§"/>
              <a:defRPr/>
            </a:pPr>
            <a:endParaRPr lang="en-US" sz="2000" dirty="0" smtClean="0">
              <a:latin typeface="+mj-lt"/>
            </a:endParaRPr>
          </a:p>
          <a:p>
            <a:pPr algn="just" eaLnBrk="1" hangingPunct="1">
              <a:lnSpc>
                <a:spcPct val="90000"/>
              </a:lnSpc>
              <a:buFont typeface="Wingdings" pitchFamily="2" charset="2"/>
              <a:buChar char="§"/>
              <a:defRPr/>
            </a:pPr>
            <a:r>
              <a:rPr lang="en-US" sz="2000" dirty="0" smtClean="0">
                <a:latin typeface="+mj-lt"/>
              </a:rPr>
              <a:t>Saves the object code to a disk file (</a:t>
            </a:r>
            <a:r>
              <a:rPr lang="en-US" sz="2000" b="1" dirty="0" smtClean="0">
                <a:latin typeface="+mj-lt"/>
              </a:rPr>
              <a:t>.</a:t>
            </a:r>
            <a:r>
              <a:rPr lang="en-US" sz="2000" b="1" dirty="0" err="1" smtClean="0">
                <a:latin typeface="+mj-lt"/>
              </a:rPr>
              <a:t>obj</a:t>
            </a:r>
            <a:r>
              <a:rPr lang="en-US" sz="2000" dirty="0" smtClean="0">
                <a:latin typeface="+mj-lt"/>
              </a:rPr>
              <a:t>)</a:t>
            </a:r>
          </a:p>
          <a:p>
            <a:pPr algn="just" eaLnBrk="1" hangingPunct="1">
              <a:lnSpc>
                <a:spcPct val="90000"/>
              </a:lnSpc>
              <a:buFont typeface="Wingdings" pitchFamily="2" charset="2"/>
              <a:buChar char="§"/>
              <a:defRPr/>
            </a:pPr>
            <a:endParaRPr lang="en-US" sz="2000" dirty="0" smtClean="0">
              <a:latin typeface="+mj-lt"/>
            </a:endParaRPr>
          </a:p>
          <a:p>
            <a:pPr algn="just" eaLnBrk="1" hangingPunct="1">
              <a:lnSpc>
                <a:spcPct val="90000"/>
              </a:lnSpc>
              <a:buFont typeface="Wingdings" pitchFamily="2" charset="2"/>
              <a:buChar char="§"/>
              <a:defRPr/>
            </a:pPr>
            <a:r>
              <a:rPr lang="en-US" sz="2000" dirty="0" smtClean="0">
                <a:latin typeface="+mj-lt"/>
              </a:rPr>
              <a:t>If any compiler errors are received, no object code file will be generated.</a:t>
            </a:r>
          </a:p>
          <a:p>
            <a:pPr algn="just" eaLnBrk="1" hangingPunct="1">
              <a:lnSpc>
                <a:spcPct val="90000"/>
              </a:lnSpc>
              <a:buFont typeface="Wingdings" pitchFamily="2" charset="2"/>
              <a:buChar char="§"/>
              <a:defRPr/>
            </a:pPr>
            <a:endParaRPr lang="en-US" sz="2000" dirty="0" smtClean="0">
              <a:latin typeface="+mj-lt"/>
            </a:endParaRPr>
          </a:p>
          <a:p>
            <a:pPr lvl="1" algn="just" eaLnBrk="1" hangingPunct="1">
              <a:lnSpc>
                <a:spcPct val="90000"/>
              </a:lnSpc>
              <a:defRPr/>
            </a:pPr>
            <a:r>
              <a:rPr lang="en-US" sz="2000" i="1" dirty="0" smtClean="0">
                <a:latin typeface="+mj-lt"/>
              </a:rPr>
              <a:t>An object code file </a:t>
            </a:r>
            <a:r>
              <a:rPr lang="en-US" sz="2000" i="1" u="sng" dirty="0" smtClean="0">
                <a:latin typeface="+mj-lt"/>
              </a:rPr>
              <a:t>will</a:t>
            </a:r>
            <a:r>
              <a:rPr lang="en-US" sz="2000" i="1" dirty="0" smtClean="0">
                <a:latin typeface="+mj-lt"/>
              </a:rPr>
              <a:t> be generated if only warnings, not errors, are received.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2227">
                                            <p:txEl>
                                              <p:pRg st="2" end="2"/>
                                            </p:txEl>
                                          </p:spTgt>
                                        </p:tgtEl>
                                        <p:attrNameLst>
                                          <p:attrName>style.visibility</p:attrName>
                                        </p:attrNameLst>
                                      </p:cBhvr>
                                      <p:to>
                                        <p:strVal val="visible"/>
                                      </p:to>
                                    </p:set>
                                    <p:anim calcmode="lin" valueType="num">
                                      <p:cBhvr additive="base">
                                        <p:cTn id="13" dur="500" fill="hold"/>
                                        <p:tgtEl>
                                          <p:spTgt spid="5222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2227">
                                            <p:txEl>
                                              <p:pRg st="4" end="4"/>
                                            </p:txEl>
                                          </p:spTgt>
                                        </p:tgtEl>
                                        <p:attrNameLst>
                                          <p:attrName>style.visibility</p:attrName>
                                        </p:attrNameLst>
                                      </p:cBhvr>
                                      <p:to>
                                        <p:strVal val="visible"/>
                                      </p:to>
                                    </p:set>
                                    <p:anim calcmode="lin" valueType="num">
                                      <p:cBhvr additive="base">
                                        <p:cTn id="19" dur="500" fill="hold"/>
                                        <p:tgtEl>
                                          <p:spTgt spid="52227">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22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2227">
                                            <p:txEl>
                                              <p:pRg st="6" end="6"/>
                                            </p:txEl>
                                          </p:spTgt>
                                        </p:tgtEl>
                                        <p:attrNameLst>
                                          <p:attrName>style.visibility</p:attrName>
                                        </p:attrNameLst>
                                      </p:cBhvr>
                                      <p:to>
                                        <p:strVal val="visible"/>
                                      </p:to>
                                    </p:set>
                                    <p:anim calcmode="lin" valueType="num">
                                      <p:cBhvr additive="base">
                                        <p:cTn id="25" dur="500" fill="hold"/>
                                        <p:tgtEl>
                                          <p:spTgt spid="52227">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222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2227">
                                            <p:txEl>
                                              <p:pRg st="8" end="8"/>
                                            </p:txEl>
                                          </p:spTgt>
                                        </p:tgtEl>
                                        <p:attrNameLst>
                                          <p:attrName>style.visibility</p:attrName>
                                        </p:attrNameLst>
                                      </p:cBhvr>
                                      <p:to>
                                        <p:strVal val="visible"/>
                                      </p:to>
                                    </p:set>
                                    <p:anim calcmode="lin" valueType="num">
                                      <p:cBhvr additive="base">
                                        <p:cTn id="31" dur="500" fill="hold"/>
                                        <p:tgtEl>
                                          <p:spTgt spid="52227">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2227">
                                            <p:txEl>
                                              <p:pRg st="8" end="8"/>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52227">
                                            <p:txEl>
                                              <p:pRg st="10" end="10"/>
                                            </p:txEl>
                                          </p:spTgt>
                                        </p:tgtEl>
                                        <p:attrNameLst>
                                          <p:attrName>style.visibility</p:attrName>
                                        </p:attrNameLst>
                                      </p:cBhvr>
                                      <p:to>
                                        <p:strVal val="visible"/>
                                      </p:to>
                                    </p:set>
                                    <p:anim calcmode="lin" valueType="num">
                                      <p:cBhvr additive="base">
                                        <p:cTn id="35" dur="500" fill="hold"/>
                                        <p:tgtEl>
                                          <p:spTgt spid="52227">
                                            <p:txEl>
                                              <p:pRg st="10" end="1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52227">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noFill/>
        </p:spPr>
        <p:txBody>
          <a:bodyPr lIns="90488" tIns="44450" rIns="90488" bIns="44450"/>
          <a:lstStyle/>
          <a:p>
            <a:pPr eaLnBrk="1" hangingPunct="1"/>
            <a:r>
              <a:rPr lang="en-US" smtClean="0"/>
              <a:t>Precedence of Operators</a:t>
            </a:r>
          </a:p>
        </p:txBody>
      </p:sp>
      <p:sp>
        <p:nvSpPr>
          <p:cNvPr id="124931" name="Rectangle 3"/>
          <p:cNvSpPr>
            <a:spLocks noGrp="1" noChangeArrowheads="1"/>
          </p:cNvSpPr>
          <p:nvPr>
            <p:ph type="body" idx="1"/>
          </p:nvPr>
        </p:nvSpPr>
        <p:spPr>
          <a:xfrm>
            <a:off x="242888" y="990600"/>
            <a:ext cx="8709025" cy="5224463"/>
          </a:xfrm>
          <a:noFill/>
        </p:spPr>
        <p:txBody>
          <a:bodyPr lIns="90488" tIns="44450" rIns="90488" bIns="44450"/>
          <a:lstStyle/>
          <a:p>
            <a:pPr eaLnBrk="1" hangingPunct="1"/>
            <a:r>
              <a:rPr lang="en-US" sz="2200" smtClean="0"/>
              <a:t>C treats operators with different importance, known as </a:t>
            </a:r>
            <a:r>
              <a:rPr lang="en-US" sz="2200" i="1" smtClean="0"/>
              <a:t>precedence</a:t>
            </a:r>
            <a:endParaRPr lang="en-US" sz="2200" smtClean="0"/>
          </a:p>
          <a:p>
            <a:pPr eaLnBrk="1" hangingPunct="1"/>
            <a:r>
              <a:rPr lang="en-US" sz="2200" smtClean="0"/>
              <a:t>There are 15 levels</a:t>
            </a:r>
          </a:p>
          <a:p>
            <a:pPr eaLnBrk="1" hangingPunct="1"/>
            <a:r>
              <a:rPr lang="en-US" sz="2200" smtClean="0"/>
              <a:t>In general, the unary operators have higher precedence than binary operators</a:t>
            </a:r>
          </a:p>
          <a:p>
            <a:pPr eaLnBrk="1" hangingPunct="1"/>
            <a:r>
              <a:rPr lang="en-US" sz="2200" smtClean="0"/>
              <a:t>Parentheses can always be used to improve clarity</a:t>
            </a:r>
          </a:p>
        </p:txBody>
      </p:sp>
      <p:sp>
        <p:nvSpPr>
          <p:cNvPr id="277508" name="Rectangle 4"/>
          <p:cNvSpPr>
            <a:spLocks noChangeArrowheads="1"/>
          </p:cNvSpPr>
          <p:nvPr/>
        </p:nvSpPr>
        <p:spPr bwMode="auto">
          <a:xfrm>
            <a:off x="1981200" y="3505200"/>
            <a:ext cx="4554538" cy="28479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#include &lt;stdio.h&gt;</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int	main(void)</a:t>
            </a:r>
          </a:p>
          <a:p>
            <a:pPr eaLnBrk="0" hangingPunct="0">
              <a:tabLst>
                <a:tab pos="565150" algn="l"/>
                <a:tab pos="1252538" algn="l"/>
              </a:tabLst>
              <a:defRPr/>
            </a:pPr>
            <a:r>
              <a:rPr lang="en-US" sz="1800" b="1">
                <a:latin typeface="Courier New" pitchFamily="49" charset="0"/>
                <a:cs typeface="+mn-cs"/>
              </a:rPr>
              <a:t>{</a:t>
            </a:r>
          </a:p>
          <a:p>
            <a:pPr eaLnBrk="0" hangingPunct="0">
              <a:tabLst>
                <a:tab pos="565150" algn="l"/>
                <a:tab pos="1252538" algn="l"/>
              </a:tabLst>
              <a:defRPr/>
            </a:pPr>
            <a:r>
              <a:rPr lang="en-US" sz="1800" b="1">
                <a:latin typeface="Courier New" pitchFamily="49" charset="0"/>
                <a:cs typeface="+mn-cs"/>
              </a:rPr>
              <a:t>	int  j = 3 * 4 + 48 / 7;</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printf("j = %i\n", j);</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return 0;</a:t>
            </a:r>
          </a:p>
          <a:p>
            <a:pPr eaLnBrk="0" hangingPunct="0">
              <a:tabLst>
                <a:tab pos="565150" algn="l"/>
                <a:tab pos="1252538" algn="l"/>
              </a:tabLst>
              <a:defRPr/>
            </a:pPr>
            <a:r>
              <a:rPr lang="en-US" sz="1800" b="1">
                <a:latin typeface="Courier New" pitchFamily="49" charset="0"/>
                <a:cs typeface="+mn-cs"/>
              </a:rPr>
              <a:t>}</a:t>
            </a:r>
          </a:p>
        </p:txBody>
      </p:sp>
      <p:sp>
        <p:nvSpPr>
          <p:cNvPr id="277509" name="Rectangle 5"/>
          <p:cNvSpPr>
            <a:spLocks noChangeArrowheads="1"/>
          </p:cNvSpPr>
          <p:nvPr/>
        </p:nvSpPr>
        <p:spPr bwMode="auto">
          <a:xfrm>
            <a:off x="6311900" y="5791200"/>
            <a:ext cx="1012825"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j = 18</a:t>
            </a:r>
          </a:p>
        </p:txBody>
      </p:sp>
    </p:spTree>
  </p:cSld>
  <p:clrMapOvr>
    <a:masterClrMapping/>
  </p:clrMapOvr>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noFill/>
        </p:spPr>
        <p:txBody>
          <a:bodyPr lIns="90488" tIns="44450" rIns="90488" bIns="44450"/>
          <a:lstStyle/>
          <a:p>
            <a:pPr eaLnBrk="1" hangingPunct="1"/>
            <a:r>
              <a:rPr lang="en-US" smtClean="0"/>
              <a:t>Associativity of Operators</a:t>
            </a:r>
          </a:p>
        </p:txBody>
      </p:sp>
      <p:sp>
        <p:nvSpPr>
          <p:cNvPr id="125955" name="Rectangle 3"/>
          <p:cNvSpPr>
            <a:spLocks noGrp="1" noChangeArrowheads="1"/>
          </p:cNvSpPr>
          <p:nvPr>
            <p:ph type="body" idx="1"/>
          </p:nvPr>
        </p:nvSpPr>
        <p:spPr>
          <a:noFill/>
        </p:spPr>
        <p:txBody>
          <a:bodyPr lIns="90488" tIns="44450" rIns="90488" bIns="44450"/>
          <a:lstStyle/>
          <a:p>
            <a:pPr algn="just" eaLnBrk="1" hangingPunct="1"/>
            <a:r>
              <a:rPr lang="en-US" sz="2400" smtClean="0"/>
              <a:t>For two operators of equal precedence (i.e. same importance) a second rule, “associativity”, is used</a:t>
            </a:r>
          </a:p>
          <a:p>
            <a:pPr algn="just" eaLnBrk="1" hangingPunct="1">
              <a:spcBef>
                <a:spcPct val="18000"/>
              </a:spcBef>
            </a:pPr>
            <a:r>
              <a:rPr lang="en-US" sz="2400" smtClean="0"/>
              <a:t>Associativity is either “left to right” (left operator first) or “right to left” (right operator first)</a:t>
            </a:r>
          </a:p>
        </p:txBody>
      </p:sp>
      <p:sp>
        <p:nvSpPr>
          <p:cNvPr id="278532" name="Rectangle 4"/>
          <p:cNvSpPr>
            <a:spLocks noChangeArrowheads="1"/>
          </p:cNvSpPr>
          <p:nvPr/>
        </p:nvSpPr>
        <p:spPr bwMode="auto">
          <a:xfrm>
            <a:off x="1905000" y="3048000"/>
            <a:ext cx="4419600" cy="28733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2000" b="1">
                <a:latin typeface="Courier New" pitchFamily="49" charset="0"/>
                <a:cs typeface="+mn-cs"/>
              </a:rPr>
              <a:t>#include &lt;stdio.h&gt;</a:t>
            </a:r>
          </a:p>
          <a:p>
            <a:pPr eaLnBrk="0" hangingPunct="0">
              <a:tabLst>
                <a:tab pos="565150" algn="l"/>
                <a:tab pos="1252538" algn="l"/>
              </a:tabLst>
              <a:defRPr/>
            </a:pPr>
            <a:endParaRPr lang="en-US" sz="14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int	main(void)</a:t>
            </a:r>
          </a:p>
          <a:p>
            <a:pPr eaLnBrk="0" hangingPunct="0">
              <a:tabLst>
                <a:tab pos="565150" algn="l"/>
                <a:tab pos="1252538" algn="l"/>
              </a:tabLst>
              <a:defRPr/>
            </a:pPr>
            <a:r>
              <a:rPr lang="en-US" sz="2000" b="1">
                <a:latin typeface="Courier New" pitchFamily="49" charset="0"/>
                <a:cs typeface="+mn-cs"/>
              </a:rPr>
              <a:t>{</a:t>
            </a:r>
          </a:p>
          <a:p>
            <a:pPr eaLnBrk="0" hangingPunct="0">
              <a:tabLst>
                <a:tab pos="565150" algn="l"/>
                <a:tab pos="1252538" algn="l"/>
              </a:tabLst>
              <a:defRPr/>
            </a:pPr>
            <a:r>
              <a:rPr lang="en-US" sz="2000" b="1">
                <a:latin typeface="Courier New" pitchFamily="49" charset="0"/>
                <a:cs typeface="+mn-cs"/>
              </a:rPr>
              <a:t>	int  i = 6 * 4 / 7;</a:t>
            </a:r>
            <a:endParaRPr lang="en-US" b="1">
              <a:latin typeface="Courier New" pitchFamily="49" charset="0"/>
              <a:cs typeface="+mn-cs"/>
            </a:endParaRPr>
          </a:p>
          <a:p>
            <a:pPr eaLnBrk="0" hangingPunct="0">
              <a:tabLst>
                <a:tab pos="565150" algn="l"/>
                <a:tab pos="1252538" algn="l"/>
              </a:tabLst>
              <a:defRPr/>
            </a:pPr>
            <a:endParaRPr lang="en-US" sz="14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	printf("i = %d\n", i);</a:t>
            </a:r>
            <a:endParaRPr lang="en-US" b="1">
              <a:latin typeface="Courier New" pitchFamily="49" charset="0"/>
              <a:cs typeface="+mn-cs"/>
            </a:endParaRPr>
          </a:p>
          <a:p>
            <a:pPr eaLnBrk="0" hangingPunct="0">
              <a:tabLst>
                <a:tab pos="565150" algn="l"/>
                <a:tab pos="1252538" algn="l"/>
              </a:tabLst>
              <a:defRPr/>
            </a:pPr>
            <a:endParaRPr lang="en-US" sz="14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	return 0;</a:t>
            </a:r>
          </a:p>
          <a:p>
            <a:pPr eaLnBrk="0" hangingPunct="0">
              <a:tabLst>
                <a:tab pos="565150" algn="l"/>
                <a:tab pos="1252538" algn="l"/>
              </a:tabLst>
              <a:defRPr/>
            </a:pPr>
            <a:r>
              <a:rPr lang="en-US" sz="2000" b="1">
                <a:latin typeface="Courier New" pitchFamily="49" charset="0"/>
                <a:cs typeface="+mn-cs"/>
              </a:rPr>
              <a:t>}</a:t>
            </a:r>
          </a:p>
        </p:txBody>
      </p:sp>
      <p:sp>
        <p:nvSpPr>
          <p:cNvPr id="278533" name="Rectangle 5"/>
          <p:cNvSpPr>
            <a:spLocks noChangeArrowheads="1"/>
          </p:cNvSpPr>
          <p:nvPr/>
        </p:nvSpPr>
        <p:spPr bwMode="auto">
          <a:xfrm>
            <a:off x="6324600" y="5486400"/>
            <a:ext cx="955675" cy="406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2000" b="1">
                <a:latin typeface="Courier New" pitchFamily="49" charset="0"/>
                <a:cs typeface="+mn-cs"/>
              </a:rPr>
              <a:t>i = 3</a:t>
            </a:r>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noFill/>
        </p:spPr>
        <p:txBody>
          <a:bodyPr lIns="90488" tIns="44450" rIns="90488" bIns="44450"/>
          <a:lstStyle/>
          <a:p>
            <a:pPr eaLnBrk="1" hangingPunct="1"/>
            <a:r>
              <a:rPr lang="en-US" smtClean="0"/>
              <a:t>Precedence/Associativity Table</a:t>
            </a:r>
          </a:p>
        </p:txBody>
      </p:sp>
      <p:sp>
        <p:nvSpPr>
          <p:cNvPr id="126979" name="Rectangle 3"/>
          <p:cNvSpPr>
            <a:spLocks noChangeArrowheads="1"/>
          </p:cNvSpPr>
          <p:nvPr/>
        </p:nvSpPr>
        <p:spPr bwMode="auto">
          <a:xfrm>
            <a:off x="381000" y="990600"/>
            <a:ext cx="77724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21338" algn="r"/>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9pPr>
          </a:lstStyle>
          <a:p>
            <a:pPr>
              <a:spcBef>
                <a:spcPct val="20000"/>
              </a:spcBef>
            </a:pPr>
            <a:r>
              <a:rPr lang="en-US" b="1" u="sng">
                <a:latin typeface="Arial" panose="020B0604020202020204" pitchFamily="34" charset="0"/>
              </a:rPr>
              <a:t>Operator</a:t>
            </a:r>
            <a:r>
              <a:rPr lang="en-US" b="1">
                <a:latin typeface="Arial" panose="020B0604020202020204" pitchFamily="34" charset="0"/>
              </a:rPr>
              <a:t>	              </a:t>
            </a:r>
            <a:r>
              <a:rPr lang="en-US" b="1" u="sng">
                <a:latin typeface="Arial" panose="020B0604020202020204" pitchFamily="34" charset="0"/>
              </a:rPr>
              <a:t>Associativity</a:t>
            </a:r>
          </a:p>
          <a:p>
            <a:pPr>
              <a:spcBef>
                <a:spcPct val="20000"/>
              </a:spcBef>
            </a:pPr>
            <a:r>
              <a:rPr lang="en-US" sz="1800">
                <a:latin typeface="Courier New" panose="02070309020205020404" pitchFamily="49" charset="0"/>
              </a:rPr>
              <a:t>() [] -&gt; .</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 ~ ++ -- </a:t>
            </a:r>
            <a:r>
              <a:rPr lang="en-US" sz="1800" i="1">
                <a:solidFill>
                  <a:srgbClr val="339933"/>
                </a:solidFill>
                <a:latin typeface="Courier New" panose="02070309020205020404" pitchFamily="49" charset="0"/>
              </a:rPr>
              <a:t>- + </a:t>
            </a:r>
            <a:r>
              <a:rPr lang="en-US" sz="1800">
                <a:latin typeface="Courier New" panose="02070309020205020404" pitchFamily="49" charset="0"/>
              </a:rPr>
              <a:t>(cast) * &amp; sizeof</a:t>
            </a:r>
            <a:r>
              <a:rPr lang="en-US" sz="1800">
                <a:latin typeface="Arial" panose="020B0604020202020204" pitchFamily="34" charset="0"/>
              </a:rPr>
              <a:t>	right to left</a:t>
            </a:r>
          </a:p>
          <a:p>
            <a:pPr>
              <a:spcBef>
                <a:spcPct val="20000"/>
              </a:spcBef>
            </a:pPr>
            <a:r>
              <a:rPr lang="en-US" sz="1800">
                <a:latin typeface="Courier New" panose="02070309020205020404" pitchFamily="49" charset="0"/>
              </a:rPr>
              <a:t>* / %</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 -</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&lt;&lt; &gt;&gt;</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&lt; &lt;= &gt;= &gt;</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 !=</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&amp;</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&amp;&amp;</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a:t>
            </a:r>
            <a:r>
              <a:rPr lang="en-US" sz="1800">
                <a:latin typeface="Arial" panose="020B0604020202020204" pitchFamily="34" charset="0"/>
              </a:rPr>
              <a:t>		left to right</a:t>
            </a:r>
          </a:p>
          <a:p>
            <a:pPr>
              <a:spcBef>
                <a:spcPct val="20000"/>
              </a:spcBef>
            </a:pPr>
            <a:r>
              <a:rPr lang="en-US" sz="1800">
                <a:latin typeface="Courier New" panose="02070309020205020404" pitchFamily="49" charset="0"/>
              </a:rPr>
              <a:t>?:</a:t>
            </a:r>
            <a:r>
              <a:rPr lang="en-US" sz="1800">
                <a:latin typeface="Arial" panose="020B0604020202020204" pitchFamily="34" charset="0"/>
              </a:rPr>
              <a:t>		right to left</a:t>
            </a:r>
          </a:p>
          <a:p>
            <a:pPr>
              <a:spcBef>
                <a:spcPct val="20000"/>
              </a:spcBef>
            </a:pPr>
            <a:r>
              <a:rPr lang="en-US" sz="1800">
                <a:latin typeface="Courier New" panose="02070309020205020404" pitchFamily="49" charset="0"/>
              </a:rPr>
              <a:t>= += -= *= /= %=</a:t>
            </a:r>
            <a:r>
              <a:rPr lang="en-US" sz="1800">
                <a:latin typeface="Arial" panose="020B0604020202020204" pitchFamily="34" charset="0"/>
              </a:rPr>
              <a:t>   </a:t>
            </a:r>
            <a:r>
              <a:rPr lang="en-US" sz="1800" i="1">
                <a:latin typeface="Arial" panose="020B0604020202020204" pitchFamily="34" charset="0"/>
              </a:rPr>
              <a:t>etc</a:t>
            </a:r>
            <a:r>
              <a:rPr lang="en-US" sz="1800">
                <a:latin typeface="Arial" panose="020B0604020202020204" pitchFamily="34" charset="0"/>
              </a:rPr>
              <a:t>	right to left</a:t>
            </a:r>
          </a:p>
          <a:p>
            <a:pPr>
              <a:spcBef>
                <a:spcPct val="20000"/>
              </a:spcBef>
            </a:pPr>
            <a:r>
              <a:rPr lang="en-US" sz="1800">
                <a:latin typeface="Courier New" panose="02070309020205020404" pitchFamily="49" charset="0"/>
              </a:rPr>
              <a:t>,</a:t>
            </a:r>
            <a:r>
              <a:rPr lang="en-US" sz="1800">
                <a:latin typeface="Arial" panose="020B0604020202020204" pitchFamily="34" charset="0"/>
              </a:rPr>
              <a:t>		left to right</a:t>
            </a:r>
          </a:p>
        </p:txBody>
      </p:sp>
      <p:sp>
        <p:nvSpPr>
          <p:cNvPr id="126980" name="Text Box 4"/>
          <p:cNvSpPr txBox="1">
            <a:spLocks noChangeArrowheads="1"/>
          </p:cNvSpPr>
          <p:nvPr/>
        </p:nvSpPr>
        <p:spPr bwMode="auto">
          <a:xfrm>
            <a:off x="6848475" y="1981200"/>
            <a:ext cx="1685925" cy="366713"/>
          </a:xfrm>
          <a:prstGeom prst="rect">
            <a:avLst/>
          </a:prstGeom>
          <a:solidFill>
            <a:schemeClr val="bg1"/>
          </a:solidFill>
          <a:ln w="12700">
            <a:solidFill>
              <a:schemeClr val="tx1"/>
            </a:solidFill>
            <a:miter lim="800000"/>
            <a:headEnd/>
            <a:tailEnd/>
          </a:ln>
        </p:spPr>
        <p:txBody>
          <a:bodyPr lIns="90488" tIns="44450" rIns="90488" bIns="44450"/>
          <a:lstStyle>
            <a:lvl1pPr marL="342900" indent="-3429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21338" algn="r"/>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21338" algn="r"/>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21338" algn="r"/>
              </a:tabLst>
              <a:defRPr sz="2400">
                <a:solidFill>
                  <a:schemeClr val="tx1"/>
                </a:solidFill>
                <a:latin typeface="Times New Roman" panose="02020603050405020304" pitchFamily="18" charset="0"/>
                <a:cs typeface="Arial" panose="020B0604020202020204" pitchFamily="34" charset="0"/>
              </a:defRPr>
            </a:lvl9pPr>
          </a:lstStyle>
          <a:p>
            <a:pPr>
              <a:spcBef>
                <a:spcPct val="20000"/>
              </a:spcBef>
            </a:pPr>
            <a:r>
              <a:rPr lang="en-US" sz="2000" b="1" i="1">
                <a:solidFill>
                  <a:srgbClr val="339933"/>
                </a:solidFill>
                <a:latin typeface="Arial" panose="020B0604020202020204" pitchFamily="34" charset="0"/>
              </a:rPr>
              <a:t>+ - : unary</a:t>
            </a:r>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a:noFill/>
        </p:spPr>
        <p:txBody>
          <a:bodyPr lIns="90488" tIns="44450" rIns="90488" bIns="44450"/>
          <a:lstStyle/>
          <a:p>
            <a:pPr eaLnBrk="1" hangingPunct="1"/>
            <a:r>
              <a:rPr lang="en-US" smtClean="0"/>
              <a:t>Review</a:t>
            </a:r>
          </a:p>
        </p:txBody>
      </p:sp>
      <p:sp>
        <p:nvSpPr>
          <p:cNvPr id="280579" name="Rectangle 3"/>
          <p:cNvSpPr>
            <a:spLocks noChangeArrowheads="1"/>
          </p:cNvSpPr>
          <p:nvPr/>
        </p:nvSpPr>
        <p:spPr bwMode="auto">
          <a:xfrm>
            <a:off x="2057400" y="1004888"/>
            <a:ext cx="5483225" cy="531971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#include &lt;stdio.h&gt;</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int	main(void){</a:t>
            </a:r>
          </a:p>
          <a:p>
            <a:pPr eaLnBrk="0" hangingPunct="0">
              <a:tabLst>
                <a:tab pos="565150" algn="l"/>
                <a:tab pos="1252538" algn="l"/>
              </a:tabLst>
              <a:defRPr/>
            </a:pPr>
            <a:r>
              <a:rPr lang="en-US" sz="1800" b="1">
                <a:latin typeface="Courier New" pitchFamily="49" charset="0"/>
                <a:cs typeface="+mn-cs"/>
              </a:rPr>
              <a:t>	int  i = 0, j, k = 7, m = 5, n;</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j = m += 2;</a:t>
            </a:r>
          </a:p>
          <a:p>
            <a:pPr eaLnBrk="0" hangingPunct="0">
              <a:tabLst>
                <a:tab pos="565150" algn="l"/>
                <a:tab pos="1252538" algn="l"/>
              </a:tabLst>
              <a:defRPr/>
            </a:pPr>
            <a:r>
              <a:rPr lang="en-US" sz="1800" b="1">
                <a:latin typeface="Courier New" pitchFamily="49" charset="0"/>
                <a:cs typeface="+mn-cs"/>
              </a:rPr>
              <a:t>	printf("j = %d\n", j);</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j = k++ &gt; 7;</a:t>
            </a:r>
          </a:p>
          <a:p>
            <a:pPr eaLnBrk="0" hangingPunct="0">
              <a:tabLst>
                <a:tab pos="565150" algn="l"/>
                <a:tab pos="1252538" algn="l"/>
              </a:tabLst>
              <a:defRPr/>
            </a:pPr>
            <a:r>
              <a:rPr lang="en-US" sz="1800" b="1">
                <a:latin typeface="Courier New" pitchFamily="49" charset="0"/>
                <a:cs typeface="+mn-cs"/>
              </a:rPr>
              <a:t>	printf("j = %d\n", j);</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j = i == 0 &amp; k;</a:t>
            </a:r>
          </a:p>
          <a:p>
            <a:pPr eaLnBrk="0" hangingPunct="0">
              <a:tabLst>
                <a:tab pos="565150" algn="l"/>
                <a:tab pos="1252538" algn="l"/>
              </a:tabLst>
              <a:defRPr/>
            </a:pPr>
            <a:r>
              <a:rPr lang="en-US" sz="1800" b="1">
                <a:latin typeface="Courier New" pitchFamily="49" charset="0"/>
                <a:cs typeface="+mn-cs"/>
              </a:rPr>
              <a:t>	printf("j = %d\n", j);</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n = !i &gt; k &gt;&gt; 2;</a:t>
            </a:r>
          </a:p>
          <a:p>
            <a:pPr eaLnBrk="0" hangingPunct="0">
              <a:tabLst>
                <a:tab pos="565150" algn="l"/>
                <a:tab pos="1252538" algn="l"/>
              </a:tabLst>
              <a:defRPr/>
            </a:pPr>
            <a:r>
              <a:rPr lang="en-US" sz="1800" b="1">
                <a:latin typeface="Courier New" pitchFamily="49" charset="0"/>
                <a:cs typeface="+mn-cs"/>
              </a:rPr>
              <a:t>	printf("n = %d\n", n);</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return 0;</a:t>
            </a:r>
          </a:p>
          <a:p>
            <a:pPr eaLnBrk="0" hangingPunct="0">
              <a:tabLst>
                <a:tab pos="565150" algn="l"/>
                <a:tab pos="1252538" algn="l"/>
              </a:tabLst>
              <a:defRPr/>
            </a:pPr>
            <a:r>
              <a:rPr lang="en-US" sz="1800" b="1">
                <a:latin typeface="Courier New" pitchFamily="49" charset="0"/>
                <a:cs typeface="+mn-cs"/>
              </a:rPr>
              <a:t>}</a:t>
            </a:r>
          </a:p>
        </p:txBody>
      </p:sp>
    </p:spTree>
  </p:cSld>
  <p:clrMapOvr>
    <a:masterClrMapping/>
  </p:clrMapOvr>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eaLnBrk="1" hangingPunct="1"/>
            <a:r>
              <a:rPr lang="en-US" sz="3600" smtClean="0"/>
              <a:t>Practice with Assignment Operators</a:t>
            </a:r>
          </a:p>
        </p:txBody>
      </p:sp>
      <p:sp>
        <p:nvSpPr>
          <p:cNvPr id="129027" name="Rectangle 3"/>
          <p:cNvSpPr>
            <a:spLocks noGrp="1" noChangeArrowheads="1"/>
          </p:cNvSpPr>
          <p:nvPr>
            <p:ph type="body" idx="1"/>
          </p:nvPr>
        </p:nvSpPr>
        <p:spPr/>
        <p:txBody>
          <a:bodyPr/>
          <a:lstStyle/>
          <a:p>
            <a:pPr eaLnBrk="1" hangingPunct="1">
              <a:buFont typeface="Monotype Sorts" pitchFamily="2" charset="2"/>
              <a:buNone/>
            </a:pPr>
            <a:r>
              <a:rPr lang="en-US" sz="2400" smtClean="0">
                <a:solidFill>
                  <a:srgbClr val="990000"/>
                </a:solidFill>
              </a:rPr>
              <a:t>int i = 1, j = 2, k = 3, m = 4 ;</a:t>
            </a:r>
          </a:p>
          <a:p>
            <a:pPr eaLnBrk="1" hangingPunct="1">
              <a:buFont typeface="Monotype Sorts" pitchFamily="2" charset="2"/>
              <a:buNone/>
            </a:pPr>
            <a:endParaRPr lang="en-US" sz="2400" smtClean="0">
              <a:solidFill>
                <a:srgbClr val="990000"/>
              </a:solidFill>
            </a:endParaRPr>
          </a:p>
          <a:p>
            <a:pPr eaLnBrk="1" hangingPunct="1">
              <a:buFont typeface="Monotype Sorts" pitchFamily="2" charset="2"/>
              <a:buNone/>
            </a:pPr>
            <a:r>
              <a:rPr lang="en-US" sz="2400" u="sng" smtClean="0">
                <a:solidFill>
                  <a:srgbClr val="990000"/>
                </a:solidFill>
              </a:rPr>
              <a:t>Expression</a:t>
            </a:r>
            <a:r>
              <a:rPr lang="en-US" sz="2400" smtClean="0">
                <a:solidFill>
                  <a:srgbClr val="990000"/>
                </a:solidFill>
              </a:rPr>
              <a:t>                         </a:t>
            </a:r>
            <a:r>
              <a:rPr lang="en-US" sz="2400" u="sng" smtClean="0">
                <a:solidFill>
                  <a:srgbClr val="990000"/>
                </a:solidFill>
              </a:rPr>
              <a:t>Value</a:t>
            </a:r>
            <a:endParaRPr lang="en-US" sz="2400" smtClean="0">
              <a:solidFill>
                <a:srgbClr val="990000"/>
              </a:solidFill>
            </a:endParaRPr>
          </a:p>
          <a:p>
            <a:pPr eaLnBrk="1" hangingPunct="1">
              <a:buFont typeface="Monotype Sorts" pitchFamily="2" charset="2"/>
              <a:buNone/>
            </a:pPr>
            <a:r>
              <a:rPr lang="en-US" sz="2400" smtClean="0">
                <a:solidFill>
                  <a:srgbClr val="990000"/>
                </a:solidFill>
              </a:rPr>
              <a:t>i += j + k</a:t>
            </a:r>
          </a:p>
          <a:p>
            <a:pPr eaLnBrk="1" hangingPunct="1">
              <a:buFont typeface="Monotype Sorts" pitchFamily="2" charset="2"/>
              <a:buNone/>
            </a:pPr>
            <a:endParaRPr lang="en-US" sz="2400" smtClean="0">
              <a:solidFill>
                <a:srgbClr val="990000"/>
              </a:solidFill>
            </a:endParaRPr>
          </a:p>
          <a:p>
            <a:pPr eaLnBrk="1" hangingPunct="1">
              <a:buFont typeface="Monotype Sorts" pitchFamily="2" charset="2"/>
              <a:buNone/>
            </a:pPr>
            <a:r>
              <a:rPr lang="en-US" sz="2400" smtClean="0">
                <a:solidFill>
                  <a:srgbClr val="990000"/>
                </a:solidFill>
              </a:rPr>
              <a:t>j *= k = m + 5</a:t>
            </a:r>
          </a:p>
          <a:p>
            <a:pPr eaLnBrk="1" hangingPunct="1">
              <a:buFont typeface="Monotype Sorts" pitchFamily="2" charset="2"/>
              <a:buNone/>
            </a:pPr>
            <a:endParaRPr lang="en-US" sz="2400" smtClean="0">
              <a:solidFill>
                <a:srgbClr val="990000"/>
              </a:solidFill>
            </a:endParaRPr>
          </a:p>
          <a:p>
            <a:pPr eaLnBrk="1" hangingPunct="1">
              <a:buFont typeface="Monotype Sorts" pitchFamily="2" charset="2"/>
              <a:buNone/>
            </a:pPr>
            <a:r>
              <a:rPr lang="en-US" sz="2400" smtClean="0">
                <a:solidFill>
                  <a:srgbClr val="990000"/>
                </a:solidFill>
              </a:rPr>
              <a:t>k -= m /= j * 2</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524000" y="0"/>
            <a:ext cx="7543800" cy="838200"/>
          </a:xfrm>
        </p:spPr>
        <p:txBody>
          <a:bodyPr/>
          <a:lstStyle/>
          <a:p>
            <a:pPr eaLnBrk="1" hangingPunct="1"/>
            <a:r>
              <a:rPr lang="en-US" sz="2800" smtClean="0"/>
              <a:t>Using  /= and ++ to Count Digits in an Integer</a:t>
            </a:r>
          </a:p>
        </p:txBody>
      </p:sp>
      <p:sp>
        <p:nvSpPr>
          <p:cNvPr id="282627" name="Rectangle 3"/>
          <p:cNvSpPr>
            <a:spLocks noGrp="1" noChangeArrowheads="1"/>
          </p:cNvSpPr>
          <p:nvPr>
            <p:ph type="body" idx="1"/>
          </p:nvPr>
        </p:nvSpPr>
        <p:spPr>
          <a:xfrm>
            <a:off x="228600" y="1219200"/>
            <a:ext cx="8686800" cy="4800600"/>
          </a:xfrm>
          <a:solidFill>
            <a:schemeClr val="bg1"/>
          </a:solidFill>
          <a:ln>
            <a:solidFill>
              <a:schemeClr val="tx1"/>
            </a:solidFill>
          </a:ln>
          <a:effectLst>
            <a:outerShdw dist="107763" dir="2700000" algn="ctr" rotWithShape="0">
              <a:schemeClr val="bg2">
                <a:alpha val="50000"/>
              </a:schemeClr>
            </a:outerShdw>
          </a:effectLst>
        </p:spPr>
        <p:txBody>
          <a:bodyPr/>
          <a:lstStyle/>
          <a:p>
            <a:pPr eaLnBrk="1" hangingPunct="1">
              <a:lnSpc>
                <a:spcPct val="90000"/>
              </a:lnSpc>
              <a:buFont typeface="Monotype Sorts" pitchFamily="2" charset="2"/>
              <a:buNone/>
              <a:defRPr/>
            </a:pPr>
            <a:r>
              <a:rPr lang="en-US" sz="2200" b="1" smtClean="0">
                <a:latin typeface="Courier New" pitchFamily="49" charset="0"/>
              </a:rPr>
              <a:t>#include &lt;stdio.h&gt;</a:t>
            </a:r>
          </a:p>
          <a:p>
            <a:pPr eaLnBrk="1" hangingPunct="1">
              <a:lnSpc>
                <a:spcPct val="90000"/>
              </a:lnSpc>
              <a:buFont typeface="Monotype Sorts" pitchFamily="2" charset="2"/>
              <a:buNone/>
              <a:defRPr/>
            </a:pPr>
            <a:r>
              <a:rPr lang="en-US" sz="2200" b="1" smtClean="0">
                <a:latin typeface="Courier New" pitchFamily="49" charset="0"/>
              </a:rPr>
              <a:t>int main ( )</a:t>
            </a:r>
          </a:p>
          <a:p>
            <a:pPr eaLnBrk="1" hangingPunct="1">
              <a:lnSpc>
                <a:spcPct val="75000"/>
              </a:lnSpc>
              <a:buFont typeface="Monotype Sorts" pitchFamily="2" charset="2"/>
              <a:buNone/>
              <a:defRPr/>
            </a:pPr>
            <a:r>
              <a:rPr lang="en-US" sz="2200" b="1" smtClean="0">
                <a:latin typeface="Courier New" pitchFamily="49" charset="0"/>
              </a:rPr>
              <a:t>{</a:t>
            </a:r>
          </a:p>
          <a:p>
            <a:pPr eaLnBrk="1" hangingPunct="1">
              <a:lnSpc>
                <a:spcPct val="90000"/>
              </a:lnSpc>
              <a:buFont typeface="Monotype Sorts" pitchFamily="2" charset="2"/>
              <a:buNone/>
              <a:defRPr/>
            </a:pPr>
            <a:r>
              <a:rPr lang="en-US" sz="2200" b="1" smtClean="0">
                <a:latin typeface="Courier New" pitchFamily="49" charset="0"/>
              </a:rPr>
              <a:t>     int num, temp, digits = 0 ;</a:t>
            </a:r>
          </a:p>
          <a:p>
            <a:pPr eaLnBrk="1" hangingPunct="1">
              <a:lnSpc>
                <a:spcPct val="90000"/>
              </a:lnSpc>
              <a:buFont typeface="Monotype Sorts" pitchFamily="2" charset="2"/>
              <a:buNone/>
              <a:defRPr/>
            </a:pPr>
            <a:r>
              <a:rPr lang="en-US" sz="2200" b="1" smtClean="0">
                <a:latin typeface="Courier New" pitchFamily="49" charset="0"/>
              </a:rPr>
              <a:t>     temp = num = 4327 ;</a:t>
            </a:r>
          </a:p>
          <a:p>
            <a:pPr lvl="1" eaLnBrk="1" hangingPunct="1">
              <a:lnSpc>
                <a:spcPct val="90000"/>
              </a:lnSpc>
              <a:buFont typeface="Wingdings" panose="05000000000000000000" pitchFamily="2" charset="2"/>
              <a:buNone/>
              <a:defRPr/>
            </a:pPr>
            <a:r>
              <a:rPr lang="en-US" sz="2200" b="1" smtClean="0">
                <a:latin typeface="Courier New" pitchFamily="49" charset="0"/>
              </a:rPr>
              <a:t>    while ( temp &gt; 0  )</a:t>
            </a:r>
          </a:p>
          <a:p>
            <a:pPr eaLnBrk="1" hangingPunct="1">
              <a:lnSpc>
                <a:spcPct val="75000"/>
              </a:lnSpc>
              <a:buFont typeface="Monotype Sorts" pitchFamily="2" charset="2"/>
              <a:buNone/>
              <a:defRPr/>
            </a:pPr>
            <a:r>
              <a:rPr lang="en-US" sz="2200" b="1" smtClean="0">
                <a:latin typeface="Courier New" pitchFamily="49" charset="0"/>
              </a:rPr>
              <a:t>     {</a:t>
            </a:r>
            <a:br>
              <a:rPr lang="en-US" sz="2200" b="1" smtClean="0">
                <a:latin typeface="Courier New" pitchFamily="49" charset="0"/>
              </a:rPr>
            </a:br>
            <a:r>
              <a:rPr lang="en-US" sz="2200" b="1" smtClean="0">
                <a:latin typeface="Courier New" pitchFamily="49" charset="0"/>
              </a:rPr>
              <a:t>	  printf (</a:t>
            </a:r>
            <a:r>
              <a:rPr lang="en-US" sz="2200" b="1" smtClean="0"/>
              <a:t>“</a:t>
            </a:r>
            <a:r>
              <a:rPr lang="en-US" sz="2200" b="1" smtClean="0">
                <a:latin typeface="Courier New" pitchFamily="49" charset="0"/>
              </a:rPr>
              <a:t>%d\n</a:t>
            </a:r>
            <a:r>
              <a:rPr lang="en-US" sz="2200" b="1" smtClean="0"/>
              <a:t>”</a:t>
            </a:r>
            <a:r>
              <a:rPr lang="en-US" sz="2200" b="1" smtClean="0">
                <a:latin typeface="Courier New" pitchFamily="49" charset="0"/>
              </a:rPr>
              <a:t>, temp) ;</a:t>
            </a:r>
          </a:p>
          <a:p>
            <a:pPr eaLnBrk="1" hangingPunct="1">
              <a:lnSpc>
                <a:spcPct val="75000"/>
              </a:lnSpc>
              <a:buFont typeface="Monotype Sorts" pitchFamily="2" charset="2"/>
              <a:buNone/>
              <a:defRPr/>
            </a:pPr>
            <a:r>
              <a:rPr lang="en-US" sz="2200" b="1" smtClean="0">
                <a:latin typeface="Courier New" pitchFamily="49" charset="0"/>
              </a:rPr>
              <a:t> 	  temp /= 10 ; </a:t>
            </a:r>
          </a:p>
          <a:p>
            <a:pPr eaLnBrk="1" hangingPunct="1">
              <a:lnSpc>
                <a:spcPct val="75000"/>
              </a:lnSpc>
              <a:buFont typeface="Monotype Sorts" pitchFamily="2" charset="2"/>
              <a:buNone/>
              <a:defRPr/>
            </a:pPr>
            <a:r>
              <a:rPr lang="en-US" sz="2200" b="1" smtClean="0">
                <a:latin typeface="Courier New" pitchFamily="49" charset="0"/>
              </a:rPr>
              <a:t>	  digits++ ; </a:t>
            </a:r>
          </a:p>
          <a:p>
            <a:pPr eaLnBrk="1" hangingPunct="1">
              <a:lnSpc>
                <a:spcPct val="75000"/>
              </a:lnSpc>
              <a:buFont typeface="Monotype Sorts" pitchFamily="2" charset="2"/>
              <a:buNone/>
              <a:defRPr/>
            </a:pPr>
            <a:r>
              <a:rPr lang="en-US" sz="2200" b="1" smtClean="0">
                <a:latin typeface="Courier New" pitchFamily="49" charset="0"/>
              </a:rPr>
              <a:t>     }</a:t>
            </a:r>
          </a:p>
          <a:p>
            <a:pPr eaLnBrk="1" hangingPunct="1">
              <a:lnSpc>
                <a:spcPct val="90000"/>
              </a:lnSpc>
              <a:buFont typeface="Monotype Sorts" pitchFamily="2" charset="2"/>
              <a:buNone/>
              <a:defRPr/>
            </a:pPr>
            <a:r>
              <a:rPr lang="en-US" sz="2200" b="1" smtClean="0">
                <a:latin typeface="Courier New" pitchFamily="49" charset="0"/>
              </a:rPr>
              <a:t>     printf (</a:t>
            </a:r>
            <a:r>
              <a:rPr lang="en-US" sz="2200" b="1" smtClean="0"/>
              <a:t>“</a:t>
            </a:r>
            <a:r>
              <a:rPr lang="en-US" sz="2200" b="1" smtClean="0">
                <a:latin typeface="Courier New" pitchFamily="49" charset="0"/>
              </a:rPr>
              <a:t>%d digits in %d.\n</a:t>
            </a:r>
            <a:r>
              <a:rPr lang="en-US" sz="2200" b="1" smtClean="0"/>
              <a:t>”</a:t>
            </a:r>
            <a:r>
              <a:rPr lang="en-US" sz="2200" b="1" smtClean="0">
                <a:latin typeface="Courier New" pitchFamily="49" charset="0"/>
              </a:rPr>
              <a:t>, digits, num);</a:t>
            </a:r>
          </a:p>
          <a:p>
            <a:pPr eaLnBrk="1" hangingPunct="1">
              <a:lnSpc>
                <a:spcPct val="90000"/>
              </a:lnSpc>
              <a:buFont typeface="Monotype Sorts" pitchFamily="2" charset="2"/>
              <a:buNone/>
              <a:defRPr/>
            </a:pPr>
            <a:r>
              <a:rPr lang="en-US" sz="2200" b="1" smtClean="0">
                <a:latin typeface="Courier New" pitchFamily="49" charset="0"/>
              </a:rPr>
              <a:t>     return 0 ;</a:t>
            </a:r>
          </a:p>
          <a:p>
            <a:pPr eaLnBrk="1" hangingPunct="1">
              <a:lnSpc>
                <a:spcPct val="90000"/>
              </a:lnSpc>
              <a:buFont typeface="Monotype Sorts" pitchFamily="2" charset="2"/>
              <a:buNone/>
              <a:defRPr/>
            </a:pPr>
            <a:r>
              <a:rPr lang="en-US" sz="2200" b="1" smtClean="0">
                <a:latin typeface="Courier New" pitchFamily="49" charset="0"/>
              </a:rPr>
              <a:t>}</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r>
              <a:rPr lang="en-US" sz="4000" smtClean="0"/>
              <a:t>Debugging Tips</a:t>
            </a:r>
          </a:p>
        </p:txBody>
      </p:sp>
      <p:sp>
        <p:nvSpPr>
          <p:cNvPr id="131075" name="Rectangle 3"/>
          <p:cNvSpPr>
            <a:spLocks noGrp="1" noChangeArrowheads="1"/>
          </p:cNvSpPr>
          <p:nvPr>
            <p:ph type="body" idx="1"/>
          </p:nvPr>
        </p:nvSpPr>
        <p:spPr/>
        <p:txBody>
          <a:bodyPr/>
          <a:lstStyle/>
          <a:p>
            <a:pPr eaLnBrk="1" hangingPunct="1">
              <a:buFontTx/>
              <a:buNone/>
            </a:pPr>
            <a:r>
              <a:rPr lang="en-US" sz="2400" smtClean="0"/>
              <a:t>Trace your code by hand (a </a:t>
            </a:r>
            <a:r>
              <a:rPr lang="en-US" sz="2400" b="1" smtClean="0"/>
              <a:t>hand trace</a:t>
            </a:r>
            <a:r>
              <a:rPr lang="en-US" sz="2400" smtClean="0"/>
              <a:t>), keeping track of the value of each variable.</a:t>
            </a:r>
          </a:p>
          <a:p>
            <a:pPr eaLnBrk="1" hangingPunct="1">
              <a:buFontTx/>
              <a:buNone/>
            </a:pPr>
            <a:endParaRPr lang="en-US" sz="2400" smtClean="0"/>
          </a:p>
          <a:p>
            <a:pPr eaLnBrk="1" hangingPunct="1">
              <a:buFontTx/>
              <a:buNone/>
            </a:pPr>
            <a:r>
              <a:rPr lang="en-US" sz="2400" smtClean="0"/>
              <a:t>Insert temporary </a:t>
            </a:r>
            <a:r>
              <a:rPr lang="en-US" sz="2400" i="1" smtClean="0"/>
              <a:t>printf()</a:t>
            </a:r>
            <a:r>
              <a:rPr lang="en-US" sz="2400" smtClean="0"/>
              <a:t> statements so you can see what your program is doing.</a:t>
            </a:r>
          </a:p>
          <a:p>
            <a:pPr lvl="1" eaLnBrk="1" hangingPunct="1"/>
            <a:endParaRPr lang="en-US" smtClean="0"/>
          </a:p>
          <a:p>
            <a:pPr lvl="1" eaLnBrk="1" hangingPunct="1"/>
            <a:r>
              <a:rPr lang="en-US" smtClean="0"/>
              <a:t>Confirm that the correct value(s) has been read in.</a:t>
            </a:r>
          </a:p>
          <a:p>
            <a:pPr lvl="1" eaLnBrk="1" hangingPunct="1"/>
            <a:endParaRPr lang="en-US" smtClean="0"/>
          </a:p>
          <a:p>
            <a:pPr lvl="1" eaLnBrk="1" hangingPunct="1"/>
            <a:r>
              <a:rPr lang="en-US" smtClean="0"/>
              <a:t>Check the results of arithmetic computations immediately after they are performed.</a:t>
            </a:r>
          </a:p>
          <a:p>
            <a:pPr eaLnBrk="1" hangingPunct="1">
              <a:buFontTx/>
              <a:buNone/>
            </a:pPr>
            <a:endParaRPr lang="en-US" sz="2400" smtClean="0"/>
          </a:p>
          <a:p>
            <a:pPr eaLnBrk="1" hangingPunct="1">
              <a:buFontTx/>
              <a:buNone/>
            </a:pPr>
            <a:r>
              <a:rPr lang="en-US" sz="2400" smtClean="0"/>
              <a:t>Use () wherever possible to avoid confusion</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buFont typeface="Monotype Sorts" pitchFamily="2" charset="2"/>
              <a:buNone/>
            </a:pPr>
            <a:r>
              <a:rPr lang="en-US" sz="4000" smtClean="0"/>
              <a:t>Structured Programming</a:t>
            </a:r>
          </a:p>
        </p:txBody>
      </p:sp>
      <p:sp>
        <p:nvSpPr>
          <p:cNvPr id="132099" name="Rectangle 3"/>
          <p:cNvSpPr>
            <a:spLocks noGrp="1" noChangeArrowheads="1"/>
          </p:cNvSpPr>
          <p:nvPr>
            <p:ph type="body" idx="1"/>
          </p:nvPr>
        </p:nvSpPr>
        <p:spPr>
          <a:xfrm>
            <a:off x="152400" y="990600"/>
            <a:ext cx="8686800" cy="5334000"/>
          </a:xfrm>
        </p:spPr>
        <p:txBody>
          <a:bodyPr/>
          <a:lstStyle/>
          <a:p>
            <a:pPr algn="just" eaLnBrk="1" hangingPunct="1">
              <a:buFontTx/>
              <a:buNone/>
            </a:pPr>
            <a:r>
              <a:rPr lang="en-US" sz="2400" smtClean="0"/>
              <a:t>All programs can be written in terms of only three control structures</a:t>
            </a:r>
          </a:p>
          <a:p>
            <a:pPr lvl="1" algn="just" eaLnBrk="1" hangingPunct="1"/>
            <a:endParaRPr lang="en-US" smtClean="0"/>
          </a:p>
          <a:p>
            <a:pPr lvl="1" algn="just" eaLnBrk="1" hangingPunct="1"/>
            <a:r>
              <a:rPr lang="en-US" smtClean="0"/>
              <a:t>The </a:t>
            </a:r>
            <a:r>
              <a:rPr lang="en-US" b="1" smtClean="0"/>
              <a:t>sequence</a:t>
            </a:r>
            <a:r>
              <a:rPr lang="en-US" smtClean="0"/>
              <a:t> structure</a:t>
            </a:r>
          </a:p>
          <a:p>
            <a:pPr lvl="2" algn="just" eaLnBrk="1" hangingPunct="1"/>
            <a:r>
              <a:rPr lang="en-US" sz="2400" smtClean="0"/>
              <a:t>Unless otherwise directed, the statements are executed in the order in which they are written.</a:t>
            </a:r>
          </a:p>
          <a:p>
            <a:pPr lvl="1" algn="just" eaLnBrk="1" hangingPunct="1"/>
            <a:r>
              <a:rPr lang="en-US" smtClean="0"/>
              <a:t>The </a:t>
            </a:r>
            <a:r>
              <a:rPr lang="en-US" b="1" smtClean="0"/>
              <a:t>selection</a:t>
            </a:r>
            <a:r>
              <a:rPr lang="en-US" smtClean="0"/>
              <a:t> structure</a:t>
            </a:r>
          </a:p>
          <a:p>
            <a:pPr lvl="2" algn="just" eaLnBrk="1" hangingPunct="1"/>
            <a:r>
              <a:rPr lang="en-US" sz="2400" smtClean="0"/>
              <a:t>Used to choose among alternative courses of action.</a:t>
            </a:r>
          </a:p>
          <a:p>
            <a:pPr lvl="1" algn="just" eaLnBrk="1" hangingPunct="1"/>
            <a:r>
              <a:rPr lang="en-US" smtClean="0"/>
              <a:t>The </a:t>
            </a:r>
            <a:r>
              <a:rPr lang="en-US" b="1" smtClean="0"/>
              <a:t>repetition</a:t>
            </a:r>
            <a:r>
              <a:rPr lang="en-US" smtClean="0"/>
              <a:t> structure</a:t>
            </a:r>
          </a:p>
          <a:p>
            <a:pPr lvl="2" algn="just" eaLnBrk="1" hangingPunct="1"/>
            <a:r>
              <a:rPr lang="en-US" sz="2400" smtClean="0"/>
              <a:t>Allows an action to be repeated while some condition remains true.</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r>
              <a:rPr lang="en-US" smtClean="0"/>
              <a:t>Good Programming Practice</a:t>
            </a:r>
          </a:p>
        </p:txBody>
      </p:sp>
      <p:sp>
        <p:nvSpPr>
          <p:cNvPr id="133123" name="Rectangle 3"/>
          <p:cNvSpPr>
            <a:spLocks noGrp="1" noChangeArrowheads="1"/>
          </p:cNvSpPr>
          <p:nvPr>
            <p:ph type="body" idx="1"/>
          </p:nvPr>
        </p:nvSpPr>
        <p:spPr>
          <a:xfrm>
            <a:off x="304800" y="1066800"/>
            <a:ext cx="8458200" cy="5105400"/>
          </a:xfrm>
        </p:spPr>
        <p:txBody>
          <a:bodyPr/>
          <a:lstStyle/>
          <a:p>
            <a:pPr eaLnBrk="1" hangingPunct="1">
              <a:lnSpc>
                <a:spcPct val="90000"/>
              </a:lnSpc>
            </a:pPr>
            <a:r>
              <a:rPr lang="en-US" sz="2400" smtClean="0"/>
              <a:t>It is best not to take the </a:t>
            </a:r>
            <a:r>
              <a:rPr lang="en-US" sz="2400" b="1" smtClean="0"/>
              <a:t>“big bang” approach</a:t>
            </a:r>
            <a:r>
              <a:rPr lang="en-US" sz="2400" smtClean="0"/>
              <a:t> to coding.</a:t>
            </a:r>
          </a:p>
          <a:p>
            <a:pPr eaLnBrk="1" hangingPunct="1">
              <a:lnSpc>
                <a:spcPct val="90000"/>
              </a:lnSpc>
            </a:pPr>
            <a:endParaRPr lang="en-US" sz="2400" smtClean="0"/>
          </a:p>
          <a:p>
            <a:pPr eaLnBrk="1" hangingPunct="1">
              <a:lnSpc>
                <a:spcPct val="90000"/>
              </a:lnSpc>
            </a:pPr>
            <a:r>
              <a:rPr lang="en-US" sz="2400" smtClean="0"/>
              <a:t>Use an </a:t>
            </a:r>
            <a:r>
              <a:rPr lang="en-US" sz="2400" b="1" smtClean="0"/>
              <a:t>incremental approach</a:t>
            </a:r>
            <a:r>
              <a:rPr lang="en-US" sz="2400" smtClean="0"/>
              <a:t> by writing your code in incomplete, yet working, pieces.</a:t>
            </a:r>
          </a:p>
          <a:p>
            <a:pPr eaLnBrk="1" hangingPunct="1">
              <a:lnSpc>
                <a:spcPct val="90000"/>
              </a:lnSpc>
            </a:pPr>
            <a:endParaRPr lang="en-US" sz="2400" smtClean="0"/>
          </a:p>
          <a:p>
            <a:pPr eaLnBrk="1" hangingPunct="1">
              <a:lnSpc>
                <a:spcPct val="90000"/>
              </a:lnSpc>
            </a:pPr>
            <a:r>
              <a:rPr lang="en-US" sz="2400" smtClean="0"/>
              <a:t>For example, for your projects,</a:t>
            </a:r>
          </a:p>
          <a:p>
            <a:pPr lvl="1" eaLnBrk="1" hangingPunct="1">
              <a:lnSpc>
                <a:spcPct val="90000"/>
              </a:lnSpc>
            </a:pPr>
            <a:r>
              <a:rPr lang="en-US" smtClean="0"/>
              <a:t>Don’t write the whole program at once.</a:t>
            </a:r>
          </a:p>
          <a:p>
            <a:pPr lvl="1" eaLnBrk="1" hangingPunct="1">
              <a:lnSpc>
                <a:spcPct val="90000"/>
              </a:lnSpc>
            </a:pPr>
            <a:r>
              <a:rPr lang="en-US" smtClean="0"/>
              <a:t>Just write enough to display the user prompt on the screen.</a:t>
            </a:r>
          </a:p>
          <a:p>
            <a:pPr lvl="1" eaLnBrk="1" hangingPunct="1">
              <a:lnSpc>
                <a:spcPct val="90000"/>
              </a:lnSpc>
            </a:pPr>
            <a:r>
              <a:rPr lang="en-US" smtClean="0"/>
              <a:t>Get that part working first (compile and run).</a:t>
            </a:r>
          </a:p>
          <a:p>
            <a:pPr lvl="1" eaLnBrk="1" hangingPunct="1">
              <a:lnSpc>
                <a:spcPct val="90000"/>
              </a:lnSpc>
            </a:pPr>
            <a:r>
              <a:rPr lang="en-US" smtClean="0"/>
              <a:t>Next, write the part that gets the value from the user, and then just print it out.</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r>
              <a:rPr lang="en-US" smtClean="0"/>
              <a:t>Selection:  the </a:t>
            </a:r>
            <a:r>
              <a:rPr lang="en-US" b="1" smtClean="0"/>
              <a:t>if</a:t>
            </a:r>
            <a:r>
              <a:rPr lang="en-US" smtClean="0"/>
              <a:t> statement</a:t>
            </a:r>
          </a:p>
        </p:txBody>
      </p:sp>
      <p:sp>
        <p:nvSpPr>
          <p:cNvPr id="134147" name="Rectangle 3"/>
          <p:cNvSpPr>
            <a:spLocks noGrp="1" noChangeArrowheads="1"/>
          </p:cNvSpPr>
          <p:nvPr>
            <p:ph type="body" idx="1"/>
          </p:nvPr>
        </p:nvSpPr>
        <p:spPr/>
        <p:txBody>
          <a:bodyPr/>
          <a:lstStyle/>
          <a:p>
            <a:pPr algn="just" eaLnBrk="1" hangingPunct="1">
              <a:lnSpc>
                <a:spcPct val="90000"/>
              </a:lnSpc>
              <a:buFont typeface="Monotype Sorts" pitchFamily="2" charset="2"/>
              <a:buNone/>
            </a:pPr>
            <a:r>
              <a:rPr lang="en-US" sz="2000" b="1" smtClean="0">
                <a:solidFill>
                  <a:srgbClr val="339933"/>
                </a:solidFill>
              </a:rPr>
              <a:t>if  ( </a:t>
            </a:r>
            <a:r>
              <a:rPr lang="en-US" sz="2000" b="1" i="1" smtClean="0">
                <a:solidFill>
                  <a:srgbClr val="339933"/>
                </a:solidFill>
              </a:rPr>
              <a:t>condition</a:t>
            </a:r>
            <a:r>
              <a:rPr lang="en-US" sz="2000" b="1" smtClean="0">
                <a:solidFill>
                  <a:srgbClr val="339933"/>
                </a:solidFill>
              </a:rPr>
              <a:t> )</a:t>
            </a:r>
          </a:p>
          <a:p>
            <a:pPr algn="just" eaLnBrk="1" hangingPunct="1">
              <a:lnSpc>
                <a:spcPct val="90000"/>
              </a:lnSpc>
              <a:buFont typeface="Monotype Sorts" pitchFamily="2" charset="2"/>
              <a:buNone/>
            </a:pPr>
            <a:r>
              <a:rPr lang="en-US" sz="2000" b="1" smtClean="0">
                <a:solidFill>
                  <a:srgbClr val="339933"/>
                </a:solidFill>
              </a:rPr>
              <a:t>{</a:t>
            </a:r>
          </a:p>
          <a:p>
            <a:pPr algn="just" eaLnBrk="1" hangingPunct="1">
              <a:lnSpc>
                <a:spcPct val="90000"/>
              </a:lnSpc>
              <a:buFont typeface="Monotype Sorts" pitchFamily="2" charset="2"/>
              <a:buNone/>
            </a:pPr>
            <a:r>
              <a:rPr lang="en-US" sz="2000" b="1" smtClean="0">
                <a:solidFill>
                  <a:srgbClr val="339933"/>
                </a:solidFill>
              </a:rPr>
              <a:t>    </a:t>
            </a:r>
            <a:r>
              <a:rPr lang="en-US" sz="2000" b="1" i="1" smtClean="0">
                <a:solidFill>
                  <a:srgbClr val="339933"/>
                </a:solidFill>
              </a:rPr>
              <a:t>statement(s)</a:t>
            </a:r>
            <a:r>
              <a:rPr lang="en-US" sz="2000" b="1" smtClean="0">
                <a:solidFill>
                  <a:srgbClr val="339933"/>
                </a:solidFill>
              </a:rPr>
              <a:t>      /* body of the if statement */</a:t>
            </a:r>
          </a:p>
          <a:p>
            <a:pPr algn="just" eaLnBrk="1" hangingPunct="1">
              <a:lnSpc>
                <a:spcPct val="90000"/>
              </a:lnSpc>
              <a:buFont typeface="Monotype Sorts" pitchFamily="2" charset="2"/>
              <a:buNone/>
            </a:pPr>
            <a:r>
              <a:rPr lang="en-US" sz="2000" b="1" smtClean="0">
                <a:solidFill>
                  <a:srgbClr val="339933"/>
                </a:solidFill>
              </a:rPr>
              <a:t>}</a:t>
            </a:r>
          </a:p>
          <a:p>
            <a:pPr algn="just" eaLnBrk="1" hangingPunct="1">
              <a:lnSpc>
                <a:spcPct val="90000"/>
              </a:lnSpc>
              <a:spcBef>
                <a:spcPct val="75000"/>
              </a:spcBef>
              <a:buFont typeface="Monotype Sorts" pitchFamily="2" charset="2"/>
              <a:buNone/>
            </a:pPr>
            <a:endParaRPr lang="en-US" sz="2000" b="1" smtClean="0">
              <a:solidFill>
                <a:srgbClr val="339933"/>
              </a:solidFill>
            </a:endParaRPr>
          </a:p>
          <a:p>
            <a:pPr algn="just" eaLnBrk="1" hangingPunct="1">
              <a:lnSpc>
                <a:spcPct val="90000"/>
              </a:lnSpc>
              <a:spcBef>
                <a:spcPct val="75000"/>
              </a:spcBef>
              <a:buFont typeface="Monotype Sorts" pitchFamily="2" charset="2"/>
              <a:buChar char=" "/>
            </a:pPr>
            <a:r>
              <a:rPr lang="en-US" sz="2000" b="1" i="1" smtClean="0">
                <a:solidFill>
                  <a:srgbClr val="339933"/>
                </a:solidFill>
              </a:rPr>
              <a:t>The braces are not required if the body contains only a single statement.  </a:t>
            </a:r>
          </a:p>
          <a:p>
            <a:pPr algn="just" eaLnBrk="1" hangingPunct="1">
              <a:lnSpc>
                <a:spcPct val="90000"/>
              </a:lnSpc>
              <a:spcBef>
                <a:spcPct val="75000"/>
              </a:spcBef>
              <a:buFont typeface="Monotype Sorts" pitchFamily="2" charset="2"/>
              <a:buChar char=" "/>
            </a:pPr>
            <a:r>
              <a:rPr lang="en-US" sz="2000" smtClean="0"/>
              <a:t>However, they are a good idea and are required by the C Coding Standards.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buFont typeface="Times New Roman" panose="02020603050405020304" pitchFamily="18" charset="0"/>
              <a:buNone/>
            </a:pPr>
            <a:r>
              <a:rPr lang="en-US" smtClean="0"/>
              <a:t>Stage 3: </a:t>
            </a:r>
            <a:r>
              <a:rPr lang="en-US" b="1" smtClean="0"/>
              <a:t>Linking</a:t>
            </a:r>
          </a:p>
        </p:txBody>
      </p:sp>
      <p:sp>
        <p:nvSpPr>
          <p:cNvPr id="55299" name="Rectangle 3"/>
          <p:cNvSpPr>
            <a:spLocks noGrp="1" noChangeArrowheads="1"/>
          </p:cNvSpPr>
          <p:nvPr>
            <p:ph type="body" idx="1"/>
          </p:nvPr>
        </p:nvSpPr>
        <p:spPr>
          <a:xfrm>
            <a:off x="228600" y="1295400"/>
            <a:ext cx="8763000" cy="5334000"/>
          </a:xfrm>
        </p:spPr>
        <p:txBody>
          <a:bodyPr/>
          <a:lstStyle/>
          <a:p>
            <a:pPr algn="just" eaLnBrk="1" hangingPunct="1">
              <a:lnSpc>
                <a:spcPct val="90000"/>
              </a:lnSpc>
              <a:defRPr/>
            </a:pPr>
            <a:r>
              <a:rPr lang="en-US" sz="2400" dirty="0" smtClean="0">
                <a:latin typeface="+mj-lt"/>
              </a:rPr>
              <a:t>Combines the program object code with other object code to produce the executable file.</a:t>
            </a:r>
          </a:p>
          <a:p>
            <a:pPr algn="just" eaLnBrk="1" hangingPunct="1">
              <a:lnSpc>
                <a:spcPct val="90000"/>
              </a:lnSpc>
              <a:defRPr/>
            </a:pPr>
            <a:endParaRPr lang="en-US" sz="2400" dirty="0" smtClean="0">
              <a:latin typeface="+mj-lt"/>
            </a:endParaRPr>
          </a:p>
          <a:p>
            <a:pPr algn="just" eaLnBrk="1" hangingPunct="1">
              <a:lnSpc>
                <a:spcPct val="90000"/>
              </a:lnSpc>
              <a:defRPr/>
            </a:pPr>
            <a:r>
              <a:rPr lang="en-US" sz="2400" dirty="0" smtClean="0">
                <a:latin typeface="+mj-lt"/>
              </a:rPr>
              <a:t>The other object code can come from the </a:t>
            </a:r>
          </a:p>
          <a:p>
            <a:pPr lvl="1" algn="just" eaLnBrk="1" hangingPunct="1">
              <a:lnSpc>
                <a:spcPct val="90000"/>
              </a:lnSpc>
              <a:buFontTx/>
              <a:buChar char="–"/>
              <a:defRPr/>
            </a:pPr>
            <a:r>
              <a:rPr lang="en-US" dirty="0" smtClean="0">
                <a:latin typeface="+mj-lt"/>
              </a:rPr>
              <a:t>Run-Time Library</a:t>
            </a:r>
          </a:p>
          <a:p>
            <a:pPr lvl="1" algn="just" eaLnBrk="1" hangingPunct="1">
              <a:lnSpc>
                <a:spcPct val="90000"/>
              </a:lnSpc>
              <a:buFontTx/>
              <a:buChar char="–"/>
              <a:defRPr/>
            </a:pPr>
            <a:r>
              <a:rPr lang="en-US" dirty="0" smtClean="0">
                <a:latin typeface="+mj-lt"/>
              </a:rPr>
              <a:t>other libraries</a:t>
            </a:r>
          </a:p>
          <a:p>
            <a:pPr lvl="1" algn="just" eaLnBrk="1" hangingPunct="1">
              <a:lnSpc>
                <a:spcPct val="90000"/>
              </a:lnSpc>
              <a:buFontTx/>
              <a:buChar char="–"/>
              <a:defRPr/>
            </a:pPr>
            <a:r>
              <a:rPr lang="en-US" dirty="0" smtClean="0">
                <a:latin typeface="+mj-lt"/>
              </a:rPr>
              <a:t>or object files that you have created.</a:t>
            </a:r>
          </a:p>
          <a:p>
            <a:pPr lvl="1" algn="just" eaLnBrk="1" hangingPunct="1">
              <a:lnSpc>
                <a:spcPct val="90000"/>
              </a:lnSpc>
              <a:buFontTx/>
              <a:buChar char="–"/>
              <a:defRPr/>
            </a:pPr>
            <a:endParaRPr lang="en-US" dirty="0" smtClean="0">
              <a:latin typeface="+mj-lt"/>
            </a:endParaRPr>
          </a:p>
          <a:p>
            <a:pPr algn="just" eaLnBrk="1" hangingPunct="1">
              <a:lnSpc>
                <a:spcPct val="90000"/>
              </a:lnSpc>
              <a:defRPr/>
            </a:pPr>
            <a:r>
              <a:rPr lang="en-US" sz="2400" dirty="0" smtClean="0">
                <a:latin typeface="+mj-lt"/>
              </a:rPr>
              <a:t>Saves the executable code (.exe) to a disk file.</a:t>
            </a:r>
          </a:p>
          <a:p>
            <a:pPr algn="just" eaLnBrk="1" hangingPunct="1">
              <a:lnSpc>
                <a:spcPct val="90000"/>
              </a:lnSpc>
              <a:defRPr/>
            </a:pPr>
            <a:endParaRPr lang="en-US" sz="2400" dirty="0" smtClean="0">
              <a:latin typeface="+mj-lt"/>
            </a:endParaRPr>
          </a:p>
          <a:p>
            <a:pPr algn="just" eaLnBrk="1" hangingPunct="1">
              <a:lnSpc>
                <a:spcPct val="90000"/>
              </a:lnSpc>
              <a:defRPr/>
            </a:pPr>
            <a:r>
              <a:rPr lang="en-US" sz="2400" i="1" dirty="0" smtClean="0">
                <a:latin typeface="+mj-lt"/>
              </a:rPr>
              <a:t>If any linker errors are received, no executable file is generated.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 calcmode="lin" valueType="num">
                                      <p:cBhvr additive="base">
                                        <p:cTn id="7" dur="500" fill="hold"/>
                                        <p:tgtEl>
                                          <p:spTgt spid="552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52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5299">
                                            <p:txEl>
                                              <p:pRg st="2" end="2"/>
                                            </p:txEl>
                                          </p:spTgt>
                                        </p:tgtEl>
                                        <p:attrNameLst>
                                          <p:attrName>style.visibility</p:attrName>
                                        </p:attrNameLst>
                                      </p:cBhvr>
                                      <p:to>
                                        <p:strVal val="visible"/>
                                      </p:to>
                                    </p:set>
                                    <p:anim calcmode="lin" valueType="num">
                                      <p:cBhvr additive="base">
                                        <p:cTn id="13" dur="500" fill="hold"/>
                                        <p:tgtEl>
                                          <p:spTgt spid="5529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5299">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55299">
                                            <p:txEl>
                                              <p:pRg st="3" end="3"/>
                                            </p:txEl>
                                          </p:spTgt>
                                        </p:tgtEl>
                                        <p:attrNameLst>
                                          <p:attrName>style.visibility</p:attrName>
                                        </p:attrNameLst>
                                      </p:cBhvr>
                                      <p:to>
                                        <p:strVal val="visible"/>
                                      </p:to>
                                    </p:set>
                                    <p:anim calcmode="lin" valueType="num">
                                      <p:cBhvr additive="base">
                                        <p:cTn id="17" dur="500" fill="hold"/>
                                        <p:tgtEl>
                                          <p:spTgt spid="55299">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5299">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55299">
                                            <p:txEl>
                                              <p:pRg st="4" end="4"/>
                                            </p:txEl>
                                          </p:spTgt>
                                        </p:tgtEl>
                                        <p:attrNameLst>
                                          <p:attrName>style.visibility</p:attrName>
                                        </p:attrNameLst>
                                      </p:cBhvr>
                                      <p:to>
                                        <p:strVal val="visible"/>
                                      </p:to>
                                    </p:set>
                                    <p:anim calcmode="lin" valueType="num">
                                      <p:cBhvr additive="base">
                                        <p:cTn id="21" dur="500" fill="hold"/>
                                        <p:tgtEl>
                                          <p:spTgt spid="55299">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55299">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55299">
                                            <p:txEl>
                                              <p:pRg st="5" end="5"/>
                                            </p:txEl>
                                          </p:spTgt>
                                        </p:tgtEl>
                                        <p:attrNameLst>
                                          <p:attrName>style.visibility</p:attrName>
                                        </p:attrNameLst>
                                      </p:cBhvr>
                                      <p:to>
                                        <p:strVal val="visible"/>
                                      </p:to>
                                    </p:set>
                                    <p:anim calcmode="lin" valueType="num">
                                      <p:cBhvr additive="base">
                                        <p:cTn id="25" dur="500" fill="hold"/>
                                        <p:tgtEl>
                                          <p:spTgt spid="5529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52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5299">
                                            <p:txEl>
                                              <p:pRg st="7" end="7"/>
                                            </p:txEl>
                                          </p:spTgt>
                                        </p:tgtEl>
                                        <p:attrNameLst>
                                          <p:attrName>style.visibility</p:attrName>
                                        </p:attrNameLst>
                                      </p:cBhvr>
                                      <p:to>
                                        <p:strVal val="visible"/>
                                      </p:to>
                                    </p:set>
                                    <p:anim calcmode="lin" valueType="num">
                                      <p:cBhvr additive="base">
                                        <p:cTn id="31" dur="500" fill="hold"/>
                                        <p:tgtEl>
                                          <p:spTgt spid="55299">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529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5299">
                                            <p:txEl>
                                              <p:pRg st="9" end="9"/>
                                            </p:txEl>
                                          </p:spTgt>
                                        </p:tgtEl>
                                        <p:attrNameLst>
                                          <p:attrName>style.visibility</p:attrName>
                                        </p:attrNameLst>
                                      </p:cBhvr>
                                      <p:to>
                                        <p:strVal val="visible"/>
                                      </p:to>
                                    </p:set>
                                    <p:anim calcmode="lin" valueType="num">
                                      <p:cBhvr additive="base">
                                        <p:cTn id="37" dur="500" fill="hold"/>
                                        <p:tgtEl>
                                          <p:spTgt spid="55299">
                                            <p:txEl>
                                              <p:pRg st="9" end="9"/>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5299">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p"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spcBef>
                <a:spcPct val="75000"/>
              </a:spcBef>
              <a:buFont typeface="Monotype Sorts" pitchFamily="2" charset="2"/>
              <a:buNone/>
            </a:pPr>
            <a:r>
              <a:rPr lang="en-US" smtClean="0"/>
              <a:t>Examples</a:t>
            </a:r>
          </a:p>
        </p:txBody>
      </p:sp>
      <p:sp>
        <p:nvSpPr>
          <p:cNvPr id="287747" name="Rectangle 3"/>
          <p:cNvSpPr>
            <a:spLocks noGrp="1" noChangeArrowheads="1"/>
          </p:cNvSpPr>
          <p:nvPr>
            <p:ph type="body" idx="1"/>
          </p:nvPr>
        </p:nvSpPr>
        <p:spPr>
          <a:xfrm>
            <a:off x="381000" y="1219200"/>
            <a:ext cx="8382000" cy="4800600"/>
          </a:xfrm>
          <a:solidFill>
            <a:schemeClr val="bg1"/>
          </a:solidFill>
          <a:ln>
            <a:solidFill>
              <a:schemeClr val="tx1"/>
            </a:solidFill>
          </a:ln>
          <a:effectLst>
            <a:outerShdw dist="107763" dir="2700000" algn="ctr" rotWithShape="0">
              <a:schemeClr val="bg2"/>
            </a:outerShdw>
          </a:effectLst>
        </p:spPr>
        <p:txBody>
          <a:bodyPr/>
          <a:lstStyle/>
          <a:p>
            <a:pPr>
              <a:spcBef>
                <a:spcPct val="50000"/>
              </a:spcBef>
              <a:buFontTx/>
              <a:buNone/>
              <a:defRPr/>
            </a:pPr>
            <a:r>
              <a:rPr lang="en-US" sz="2200" b="1" smtClean="0">
                <a:latin typeface="Courier New" pitchFamily="49" charset="0"/>
              </a:rPr>
              <a:t>if ( age &gt;= 18 )</a:t>
            </a:r>
          </a:p>
          <a:p>
            <a:pPr>
              <a:spcBef>
                <a:spcPct val="50000"/>
              </a:spcBef>
              <a:buFontTx/>
              <a:buNone/>
              <a:defRPr/>
            </a:pPr>
            <a:r>
              <a:rPr lang="en-US" sz="2200" b="1" smtClean="0">
                <a:latin typeface="Courier New" pitchFamily="49" charset="0"/>
              </a:rPr>
              <a:t>{</a:t>
            </a:r>
          </a:p>
          <a:p>
            <a:pPr>
              <a:spcBef>
                <a:spcPct val="50000"/>
              </a:spcBef>
              <a:buFontTx/>
              <a:buNone/>
              <a:defRPr/>
            </a:pPr>
            <a:r>
              <a:rPr lang="en-US" sz="2200" b="1" smtClean="0">
                <a:latin typeface="Courier New" pitchFamily="49" charset="0"/>
              </a:rPr>
              <a:t>    printf(</a:t>
            </a:r>
            <a:r>
              <a:rPr lang="en-US" sz="2200" b="1" smtClean="0"/>
              <a:t>“</a:t>
            </a:r>
            <a:r>
              <a:rPr lang="en-US" sz="2200" b="1" smtClean="0">
                <a:latin typeface="Courier New" pitchFamily="49" charset="0"/>
              </a:rPr>
              <a:t>Vote!\n</a:t>
            </a:r>
            <a:r>
              <a:rPr lang="en-US" sz="2200" b="1" smtClean="0"/>
              <a:t>”</a:t>
            </a:r>
            <a:r>
              <a:rPr lang="en-US" sz="2200" b="1" smtClean="0">
                <a:latin typeface="Courier New" pitchFamily="49" charset="0"/>
              </a:rPr>
              <a:t>) ;</a:t>
            </a:r>
          </a:p>
          <a:p>
            <a:pPr>
              <a:spcBef>
                <a:spcPct val="50000"/>
              </a:spcBef>
              <a:buFontTx/>
              <a:buNone/>
              <a:defRPr/>
            </a:pPr>
            <a:r>
              <a:rPr lang="en-US" sz="2200" b="1" smtClean="0">
                <a:latin typeface="Courier New" pitchFamily="49" charset="0"/>
              </a:rPr>
              <a:t>}</a:t>
            </a:r>
          </a:p>
          <a:p>
            <a:pPr>
              <a:spcBef>
                <a:spcPct val="50000"/>
              </a:spcBef>
              <a:buFontTx/>
              <a:buNone/>
              <a:defRPr/>
            </a:pPr>
            <a:endParaRPr lang="en-US" sz="2200" b="1" smtClean="0">
              <a:latin typeface="Courier New" pitchFamily="49" charset="0"/>
            </a:endParaRPr>
          </a:p>
          <a:p>
            <a:pPr>
              <a:spcBef>
                <a:spcPct val="0"/>
              </a:spcBef>
              <a:buFont typeface="Monotype Sorts" pitchFamily="2" charset="2"/>
              <a:buNone/>
              <a:defRPr/>
            </a:pPr>
            <a:r>
              <a:rPr lang="en-US" sz="2200" b="1" smtClean="0">
                <a:latin typeface="Courier New" pitchFamily="49" charset="0"/>
              </a:rPr>
              <a:t>if ( value == 0 )</a:t>
            </a:r>
          </a:p>
          <a:p>
            <a:pPr>
              <a:spcBef>
                <a:spcPct val="0"/>
              </a:spcBef>
              <a:buFont typeface="Monotype Sorts" pitchFamily="2" charset="2"/>
              <a:buNone/>
              <a:defRPr/>
            </a:pPr>
            <a:r>
              <a:rPr lang="en-US" sz="2200" b="1" smtClean="0">
                <a:latin typeface="Courier New" pitchFamily="49" charset="0"/>
              </a:rPr>
              <a:t>{</a:t>
            </a:r>
          </a:p>
          <a:p>
            <a:pPr>
              <a:spcBef>
                <a:spcPct val="0"/>
              </a:spcBef>
              <a:buFont typeface="Monotype Sorts" pitchFamily="2" charset="2"/>
              <a:buNone/>
              <a:defRPr/>
            </a:pPr>
            <a:r>
              <a:rPr lang="en-US" sz="2200" b="1" smtClean="0">
                <a:latin typeface="Courier New" pitchFamily="49" charset="0"/>
              </a:rPr>
              <a:t>   printf (</a:t>
            </a:r>
            <a:r>
              <a:rPr lang="en-US" sz="2200" b="1" smtClean="0"/>
              <a:t>“</a:t>
            </a:r>
            <a:r>
              <a:rPr lang="en-US" sz="2200" b="1" smtClean="0">
                <a:latin typeface="Courier New" pitchFamily="49" charset="0"/>
              </a:rPr>
              <a:t>The value you entered was zero.\n</a:t>
            </a:r>
            <a:r>
              <a:rPr lang="en-US" sz="2200" b="1" smtClean="0"/>
              <a:t>”</a:t>
            </a:r>
            <a:r>
              <a:rPr lang="en-US" sz="2200" b="1" smtClean="0">
                <a:latin typeface="Courier New" pitchFamily="49" charset="0"/>
              </a:rPr>
              <a:t>);</a:t>
            </a:r>
          </a:p>
          <a:p>
            <a:pPr>
              <a:spcBef>
                <a:spcPct val="0"/>
              </a:spcBef>
              <a:buFont typeface="Monotype Sorts" pitchFamily="2" charset="2"/>
              <a:buNone/>
              <a:defRPr/>
            </a:pPr>
            <a:r>
              <a:rPr lang="en-US" sz="2200" b="1" smtClean="0">
                <a:latin typeface="Courier New" pitchFamily="49" charset="0"/>
              </a:rPr>
              <a:t>   printf (</a:t>
            </a:r>
            <a:r>
              <a:rPr lang="en-US" sz="2200" b="1" smtClean="0"/>
              <a:t>“</a:t>
            </a:r>
            <a:r>
              <a:rPr lang="en-US" sz="2200" b="1" smtClean="0">
                <a:latin typeface="Courier New" pitchFamily="49" charset="0"/>
              </a:rPr>
              <a:t>Please try again.\n</a:t>
            </a:r>
            <a:r>
              <a:rPr lang="en-US" sz="2200" b="1" smtClean="0"/>
              <a:t>”</a:t>
            </a:r>
            <a:r>
              <a:rPr lang="en-US" sz="2200" b="1" smtClean="0">
                <a:latin typeface="Courier New" pitchFamily="49" charset="0"/>
              </a:rPr>
              <a:t>) ;</a:t>
            </a:r>
          </a:p>
          <a:p>
            <a:pPr>
              <a:spcBef>
                <a:spcPct val="0"/>
              </a:spcBef>
              <a:buFont typeface="Monotype Sorts" pitchFamily="2" charset="2"/>
              <a:buNone/>
              <a:defRPr/>
            </a:pPr>
            <a:r>
              <a:rPr lang="en-US" sz="2200" b="1" smtClean="0">
                <a:latin typeface="Courier New" pitchFamily="49" charset="0"/>
              </a:rPr>
              <a:t>}</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spcBef>
                <a:spcPct val="75000"/>
              </a:spcBef>
              <a:buFont typeface="Monotype Sorts" pitchFamily="2" charset="2"/>
              <a:buNone/>
            </a:pPr>
            <a:r>
              <a:rPr lang="en-US" smtClean="0"/>
              <a:t>Good Programming Practice</a:t>
            </a:r>
          </a:p>
        </p:txBody>
      </p:sp>
      <p:sp>
        <p:nvSpPr>
          <p:cNvPr id="136195" name="Rectangle 3"/>
          <p:cNvSpPr>
            <a:spLocks noGrp="1" noChangeArrowheads="1"/>
          </p:cNvSpPr>
          <p:nvPr>
            <p:ph type="body" idx="1"/>
          </p:nvPr>
        </p:nvSpPr>
        <p:spPr>
          <a:xfrm>
            <a:off x="457200" y="1219200"/>
            <a:ext cx="8153400" cy="4953000"/>
          </a:xfrm>
        </p:spPr>
        <p:txBody>
          <a:bodyPr/>
          <a:lstStyle/>
          <a:p>
            <a:pPr eaLnBrk="1" hangingPunct="1"/>
            <a:r>
              <a:rPr lang="en-US" sz="2400" smtClean="0"/>
              <a:t>Always place braces around the body of an if statement.</a:t>
            </a:r>
          </a:p>
          <a:p>
            <a:pPr eaLnBrk="1" hangingPunct="1"/>
            <a:r>
              <a:rPr lang="en-US" sz="2400" smtClean="0"/>
              <a:t>Advantages:</a:t>
            </a:r>
          </a:p>
          <a:p>
            <a:pPr lvl="1" eaLnBrk="1" hangingPunct="1"/>
            <a:r>
              <a:rPr lang="en-US" smtClean="0"/>
              <a:t>Easier to read</a:t>
            </a:r>
          </a:p>
          <a:p>
            <a:pPr lvl="1" eaLnBrk="1" hangingPunct="1"/>
            <a:r>
              <a:rPr lang="en-US" smtClean="0"/>
              <a:t>Will not forget to add the braces if you go back and add a second statement to the body</a:t>
            </a:r>
          </a:p>
          <a:p>
            <a:pPr lvl="1" eaLnBrk="1" hangingPunct="1"/>
            <a:r>
              <a:rPr lang="en-US" smtClean="0"/>
              <a:t>Less likely to make a semantic error</a:t>
            </a:r>
          </a:p>
          <a:p>
            <a:pPr eaLnBrk="1" hangingPunct="1"/>
            <a:endParaRPr lang="en-US" sz="2400" smtClean="0"/>
          </a:p>
          <a:p>
            <a:pPr eaLnBrk="1" hangingPunct="1"/>
            <a:r>
              <a:rPr lang="en-US" sz="2400" smtClean="0"/>
              <a:t>Indent the body of the if statement 3 to 5 spaces -- be consistent!</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noFill/>
        </p:spPr>
        <p:txBody>
          <a:bodyPr lIns="90488" tIns="44450" rIns="90488" bIns="44450"/>
          <a:lstStyle/>
          <a:p>
            <a:pPr eaLnBrk="1" hangingPunct="1"/>
            <a:r>
              <a:rPr lang="en-US" smtClean="0"/>
              <a:t>Warning!!!!!!</a:t>
            </a:r>
          </a:p>
        </p:txBody>
      </p:sp>
      <p:sp>
        <p:nvSpPr>
          <p:cNvPr id="1028" name="Rectangle 3"/>
          <p:cNvSpPr>
            <a:spLocks noGrp="1" noChangeArrowheads="1"/>
          </p:cNvSpPr>
          <p:nvPr>
            <p:ph type="body" idx="1"/>
          </p:nvPr>
        </p:nvSpPr>
        <p:spPr>
          <a:noFill/>
        </p:spPr>
        <p:txBody>
          <a:bodyPr lIns="90488" tIns="44450" rIns="90488" bIns="44450"/>
          <a:lstStyle/>
          <a:p>
            <a:pPr eaLnBrk="1" hangingPunct="1">
              <a:buFontTx/>
              <a:buNone/>
            </a:pPr>
            <a:r>
              <a:rPr lang="en-US" smtClean="0"/>
              <a:t>A semicolon after the condition forms a “do nothing” statement</a:t>
            </a:r>
          </a:p>
        </p:txBody>
      </p:sp>
      <p:sp>
        <p:nvSpPr>
          <p:cNvPr id="289796" name="Rectangle 4"/>
          <p:cNvSpPr>
            <a:spLocks noChangeArrowheads="1"/>
          </p:cNvSpPr>
          <p:nvPr/>
        </p:nvSpPr>
        <p:spPr bwMode="auto">
          <a:xfrm>
            <a:off x="1281113" y="3097213"/>
            <a:ext cx="7159625" cy="1625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2000" b="1">
                <a:latin typeface="Courier New" pitchFamily="49" charset="0"/>
                <a:cs typeface="+mn-cs"/>
              </a:rPr>
              <a:t>printf("input an integer: ");</a:t>
            </a:r>
          </a:p>
          <a:p>
            <a:pPr eaLnBrk="0" hangingPunct="0">
              <a:tabLst>
                <a:tab pos="565150" algn="l"/>
                <a:tab pos="1252538" algn="l"/>
              </a:tabLst>
              <a:defRPr/>
            </a:pPr>
            <a:r>
              <a:rPr lang="en-US" sz="2000" b="1">
                <a:latin typeface="Courier New" pitchFamily="49" charset="0"/>
                <a:cs typeface="+mn-cs"/>
              </a:rPr>
              <a:t>scanf("%i", &amp;j);</a:t>
            </a: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if(j &gt; 0);</a:t>
            </a:r>
          </a:p>
          <a:p>
            <a:pPr eaLnBrk="0" hangingPunct="0">
              <a:tabLst>
                <a:tab pos="565150" algn="l"/>
                <a:tab pos="1252538" algn="l"/>
              </a:tabLst>
              <a:defRPr/>
            </a:pPr>
            <a:r>
              <a:rPr lang="en-US" sz="2000" b="1">
                <a:latin typeface="Courier New" pitchFamily="49" charset="0"/>
                <a:cs typeface="+mn-cs"/>
              </a:rPr>
              <a:t>	printf("a positive number was entered\n");</a:t>
            </a:r>
          </a:p>
        </p:txBody>
      </p:sp>
      <p:sp>
        <p:nvSpPr>
          <p:cNvPr id="289797" name="Rectangle 5"/>
          <p:cNvSpPr>
            <a:spLocks noChangeArrowheads="1"/>
          </p:cNvSpPr>
          <p:nvPr/>
        </p:nvSpPr>
        <p:spPr bwMode="auto">
          <a:xfrm>
            <a:off x="3235325" y="4775200"/>
            <a:ext cx="4613275" cy="10160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2000" b="1">
                <a:latin typeface="Courier New" pitchFamily="49" charset="0"/>
                <a:cs typeface="+mn-cs"/>
              </a:rPr>
              <a:t>input an integer: </a:t>
            </a:r>
            <a:r>
              <a:rPr lang="en-US" sz="2000">
                <a:latin typeface="Courier New" pitchFamily="49" charset="0"/>
                <a:cs typeface="+mn-cs"/>
              </a:rPr>
              <a:t>-6</a:t>
            </a:r>
            <a:endParaRPr lang="en-US" sz="2000" b="1">
              <a:latin typeface="Courier New" pitchFamily="49" charset="0"/>
              <a:cs typeface="+mn-cs"/>
            </a:endParaRP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a positive number was entered</a:t>
            </a:r>
          </a:p>
        </p:txBody>
      </p:sp>
      <p:graphicFrame>
        <p:nvGraphicFramePr>
          <p:cNvPr id="1026" name="Object 6">
            <a:hlinkClick r:id="" action="ppaction://ole?verb=0"/>
          </p:cNvPr>
          <p:cNvGraphicFramePr>
            <a:graphicFrameLocks/>
          </p:cNvGraphicFramePr>
          <p:nvPr/>
        </p:nvGraphicFramePr>
        <p:xfrm>
          <a:off x="2913063" y="3657600"/>
          <a:ext cx="973137" cy="790575"/>
        </p:xfrm>
        <a:graphic>
          <a:graphicData uri="http://schemas.openxmlformats.org/presentationml/2006/ole">
            <mc:AlternateContent xmlns:mc="http://schemas.openxmlformats.org/markup-compatibility/2006">
              <mc:Choice xmlns:v="urn:schemas-microsoft-com:vml" Requires="v">
                <p:oleObj spid="_x0000_s1031" name="CorelDRAW!" r:id="rId3" imgW="1981080" imgH="1609560" progId="CDraw5">
                  <p:embed/>
                </p:oleObj>
              </mc:Choice>
              <mc:Fallback>
                <p:oleObj name="CorelDRAW!" r:id="rId3" imgW="1981080" imgH="1609560" progId="CDraw5">
                  <p:embed/>
                  <p:pic>
                    <p:nvPicPr>
                      <p:cNvPr id="0" name="Object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3063" y="3657600"/>
                        <a:ext cx="973137"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spcBef>
                <a:spcPct val="75000"/>
              </a:spcBef>
              <a:buFont typeface="Monotype Sorts" pitchFamily="2" charset="2"/>
              <a:buNone/>
            </a:pPr>
            <a:r>
              <a:rPr lang="en-US" smtClean="0"/>
              <a:t>Selection:  the </a:t>
            </a:r>
            <a:r>
              <a:rPr lang="en-US" b="1" smtClean="0"/>
              <a:t>if-else</a:t>
            </a:r>
            <a:r>
              <a:rPr lang="en-US" smtClean="0"/>
              <a:t> statement</a:t>
            </a:r>
          </a:p>
        </p:txBody>
      </p:sp>
      <p:sp>
        <p:nvSpPr>
          <p:cNvPr id="137219" name="Rectangle 3"/>
          <p:cNvSpPr>
            <a:spLocks noGrp="1" noChangeArrowheads="1"/>
          </p:cNvSpPr>
          <p:nvPr>
            <p:ph type="body" idx="1"/>
          </p:nvPr>
        </p:nvSpPr>
        <p:spPr>
          <a:xfrm>
            <a:off x="685800" y="1676400"/>
            <a:ext cx="7772400" cy="4572000"/>
          </a:xfrm>
        </p:spPr>
        <p:txBody>
          <a:bodyPr/>
          <a:lstStyle/>
          <a:p>
            <a:pPr eaLnBrk="1" hangingPunct="1">
              <a:buFont typeface="Monotype Sorts" pitchFamily="2" charset="2"/>
              <a:buNone/>
            </a:pPr>
            <a:r>
              <a:rPr lang="en-US" sz="2400" b="1" smtClean="0">
                <a:solidFill>
                  <a:srgbClr val="339933"/>
                </a:solidFill>
              </a:rPr>
              <a:t>if  ( </a:t>
            </a:r>
            <a:r>
              <a:rPr lang="en-US" sz="2400" b="1" i="1" smtClean="0">
                <a:solidFill>
                  <a:srgbClr val="339933"/>
                </a:solidFill>
              </a:rPr>
              <a:t>condition</a:t>
            </a:r>
            <a:r>
              <a:rPr lang="en-US" sz="2400" b="1" smtClean="0">
                <a:solidFill>
                  <a:srgbClr val="339933"/>
                </a:solidFill>
              </a:rPr>
              <a:t> )</a:t>
            </a:r>
          </a:p>
          <a:p>
            <a:pPr eaLnBrk="1" hangingPunct="1">
              <a:buFont typeface="Monotype Sorts" pitchFamily="2" charset="2"/>
              <a:buNone/>
            </a:pPr>
            <a:r>
              <a:rPr lang="en-US" sz="2400" b="1" smtClean="0">
                <a:solidFill>
                  <a:srgbClr val="339933"/>
                </a:solidFill>
              </a:rPr>
              <a:t>{</a:t>
            </a:r>
          </a:p>
          <a:p>
            <a:pPr eaLnBrk="1" hangingPunct="1">
              <a:buFont typeface="Monotype Sorts" pitchFamily="2" charset="2"/>
              <a:buNone/>
            </a:pPr>
            <a:r>
              <a:rPr lang="en-US" sz="2400" b="1" smtClean="0">
                <a:solidFill>
                  <a:srgbClr val="339933"/>
                </a:solidFill>
              </a:rPr>
              <a:t>     </a:t>
            </a:r>
            <a:r>
              <a:rPr lang="en-US" sz="2400" b="1" i="1" smtClean="0">
                <a:solidFill>
                  <a:srgbClr val="339933"/>
                </a:solidFill>
              </a:rPr>
              <a:t>statement(s)</a:t>
            </a:r>
            <a:r>
              <a:rPr lang="en-US" sz="2400" b="1" smtClean="0">
                <a:solidFill>
                  <a:srgbClr val="339933"/>
                </a:solidFill>
              </a:rPr>
              <a:t> 	/* the if clause */</a:t>
            </a:r>
          </a:p>
          <a:p>
            <a:pPr eaLnBrk="1" hangingPunct="1">
              <a:buFont typeface="Monotype Sorts" pitchFamily="2" charset="2"/>
              <a:buNone/>
            </a:pPr>
            <a:r>
              <a:rPr lang="en-US" sz="2400" b="1" smtClean="0">
                <a:solidFill>
                  <a:srgbClr val="339933"/>
                </a:solidFill>
              </a:rPr>
              <a:t>}</a:t>
            </a:r>
          </a:p>
          <a:p>
            <a:pPr eaLnBrk="1" hangingPunct="1">
              <a:buFont typeface="Monotype Sorts" pitchFamily="2" charset="2"/>
              <a:buNone/>
            </a:pPr>
            <a:r>
              <a:rPr lang="en-US" sz="2400" b="1" smtClean="0">
                <a:solidFill>
                  <a:srgbClr val="339933"/>
                </a:solidFill>
              </a:rPr>
              <a:t>else</a:t>
            </a:r>
          </a:p>
          <a:p>
            <a:pPr eaLnBrk="1" hangingPunct="1">
              <a:buFont typeface="Monotype Sorts" pitchFamily="2" charset="2"/>
              <a:buNone/>
            </a:pPr>
            <a:r>
              <a:rPr lang="en-US" sz="2400" b="1" smtClean="0">
                <a:solidFill>
                  <a:srgbClr val="339933"/>
                </a:solidFill>
              </a:rPr>
              <a:t>{</a:t>
            </a:r>
          </a:p>
          <a:p>
            <a:pPr eaLnBrk="1" hangingPunct="1">
              <a:buFont typeface="Monotype Sorts" pitchFamily="2" charset="2"/>
              <a:buNone/>
            </a:pPr>
            <a:r>
              <a:rPr lang="en-US" sz="2400" b="1" smtClean="0">
                <a:solidFill>
                  <a:srgbClr val="339933"/>
                </a:solidFill>
              </a:rPr>
              <a:t>     </a:t>
            </a:r>
            <a:r>
              <a:rPr lang="en-US" sz="2400" b="1" i="1" smtClean="0">
                <a:solidFill>
                  <a:srgbClr val="339933"/>
                </a:solidFill>
              </a:rPr>
              <a:t>statement(s)</a:t>
            </a:r>
            <a:r>
              <a:rPr lang="en-US" sz="2400" b="1" smtClean="0">
                <a:solidFill>
                  <a:srgbClr val="339933"/>
                </a:solidFill>
              </a:rPr>
              <a:t>	/* the else clause */</a:t>
            </a:r>
          </a:p>
          <a:p>
            <a:pPr eaLnBrk="1" hangingPunct="1">
              <a:buFont typeface="Monotype Sorts" pitchFamily="2" charset="2"/>
              <a:buNone/>
            </a:pPr>
            <a:r>
              <a:rPr lang="en-US" sz="2400" b="1" smtClean="0">
                <a:solidFill>
                  <a:srgbClr val="339933"/>
                </a:solidFill>
              </a:rPr>
              <a:t>}</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eaLnBrk="1" hangingPunct="1">
              <a:spcBef>
                <a:spcPct val="75000"/>
              </a:spcBef>
              <a:buFont typeface="Monotype Sorts" pitchFamily="2" charset="2"/>
              <a:buNone/>
            </a:pPr>
            <a:r>
              <a:rPr lang="en-US" smtClean="0"/>
              <a:t>Example</a:t>
            </a:r>
          </a:p>
        </p:txBody>
      </p:sp>
      <p:sp>
        <p:nvSpPr>
          <p:cNvPr id="291843" name="Rectangle 3"/>
          <p:cNvSpPr>
            <a:spLocks noGrp="1" noChangeArrowheads="1"/>
          </p:cNvSpPr>
          <p:nvPr>
            <p:ph type="body" idx="1"/>
          </p:nvPr>
        </p:nvSpPr>
        <p:spPr>
          <a:solidFill>
            <a:schemeClr val="bg1"/>
          </a:solidFill>
          <a:ln>
            <a:solidFill>
              <a:schemeClr val="tx1"/>
            </a:solidFill>
          </a:ln>
          <a:effectLst>
            <a:outerShdw dist="107763" dir="2700000" algn="ctr" rotWithShape="0">
              <a:schemeClr val="bg2"/>
            </a:outerShdw>
          </a:effectLst>
        </p:spPr>
        <p:txBody>
          <a:bodyPr/>
          <a:lstStyle/>
          <a:p>
            <a:pPr>
              <a:lnSpc>
                <a:spcPct val="90000"/>
              </a:lnSpc>
              <a:spcBef>
                <a:spcPct val="50000"/>
              </a:spcBef>
              <a:buFontTx/>
              <a:buNone/>
              <a:defRPr/>
            </a:pPr>
            <a:r>
              <a:rPr lang="en-US" sz="2400" b="1" smtClean="0">
                <a:latin typeface="Courier New" pitchFamily="49" charset="0"/>
              </a:rPr>
              <a:t>if ( age &gt;= 18 )</a:t>
            </a:r>
          </a:p>
          <a:p>
            <a:pPr>
              <a:lnSpc>
                <a:spcPct val="90000"/>
              </a:lnSpc>
              <a:spcBef>
                <a:spcPct val="50000"/>
              </a:spcBef>
              <a:buFontTx/>
              <a:buNone/>
              <a:defRPr/>
            </a:pPr>
            <a:r>
              <a:rPr lang="en-US" sz="2400" b="1" smtClean="0">
                <a:latin typeface="Courier New" pitchFamily="49" charset="0"/>
              </a:rPr>
              <a:t>{</a:t>
            </a:r>
          </a:p>
          <a:p>
            <a:pPr>
              <a:lnSpc>
                <a:spcPct val="90000"/>
              </a:lnSpc>
              <a:spcBef>
                <a:spcPct val="50000"/>
              </a:spcBef>
              <a:buFontTx/>
              <a:buNone/>
              <a:defRPr/>
            </a:pPr>
            <a:r>
              <a:rPr lang="en-US" sz="2400" b="1" smtClean="0">
                <a:latin typeface="Courier New" pitchFamily="49" charset="0"/>
              </a:rPr>
              <a:t>    printf(</a:t>
            </a:r>
            <a:r>
              <a:rPr lang="en-US" sz="2400" b="1" smtClean="0"/>
              <a:t>“</a:t>
            </a:r>
            <a:r>
              <a:rPr lang="en-US" sz="2400" b="1" smtClean="0">
                <a:latin typeface="Courier New" pitchFamily="49" charset="0"/>
              </a:rPr>
              <a:t>Vote!\n</a:t>
            </a:r>
            <a:r>
              <a:rPr lang="en-US" sz="2400" b="1" smtClean="0"/>
              <a:t>”</a:t>
            </a:r>
            <a:r>
              <a:rPr lang="en-US" sz="2400" b="1" smtClean="0">
                <a:latin typeface="Courier New" pitchFamily="49" charset="0"/>
              </a:rPr>
              <a:t>) ;</a:t>
            </a:r>
          </a:p>
          <a:p>
            <a:pPr>
              <a:lnSpc>
                <a:spcPct val="90000"/>
              </a:lnSpc>
              <a:spcBef>
                <a:spcPct val="50000"/>
              </a:spcBef>
              <a:buFontTx/>
              <a:buNone/>
              <a:defRPr/>
            </a:pPr>
            <a:r>
              <a:rPr lang="en-US" sz="2400" b="1" smtClean="0">
                <a:latin typeface="Courier New" pitchFamily="49" charset="0"/>
              </a:rPr>
              <a:t>}</a:t>
            </a:r>
          </a:p>
          <a:p>
            <a:pPr>
              <a:lnSpc>
                <a:spcPct val="90000"/>
              </a:lnSpc>
              <a:spcBef>
                <a:spcPct val="50000"/>
              </a:spcBef>
              <a:buFontTx/>
              <a:buNone/>
              <a:defRPr/>
            </a:pPr>
            <a:r>
              <a:rPr lang="en-US" sz="2400" b="1" smtClean="0">
                <a:latin typeface="Courier New" pitchFamily="49" charset="0"/>
              </a:rPr>
              <a:t>else</a:t>
            </a:r>
          </a:p>
          <a:p>
            <a:pPr>
              <a:lnSpc>
                <a:spcPct val="90000"/>
              </a:lnSpc>
              <a:spcBef>
                <a:spcPct val="50000"/>
              </a:spcBef>
              <a:buFontTx/>
              <a:buNone/>
              <a:defRPr/>
            </a:pPr>
            <a:r>
              <a:rPr lang="en-US" sz="2400" b="1" smtClean="0">
                <a:latin typeface="Courier New" pitchFamily="49" charset="0"/>
              </a:rPr>
              <a:t>{</a:t>
            </a:r>
          </a:p>
          <a:p>
            <a:pPr>
              <a:lnSpc>
                <a:spcPct val="90000"/>
              </a:lnSpc>
              <a:spcBef>
                <a:spcPct val="50000"/>
              </a:spcBef>
              <a:buFontTx/>
              <a:buNone/>
              <a:defRPr/>
            </a:pPr>
            <a:r>
              <a:rPr lang="en-US" sz="2400" b="1" smtClean="0">
                <a:latin typeface="Courier New" pitchFamily="49" charset="0"/>
              </a:rPr>
              <a:t>    printf(</a:t>
            </a:r>
            <a:r>
              <a:rPr lang="en-US" sz="2400" b="1" smtClean="0"/>
              <a:t>“</a:t>
            </a:r>
            <a:r>
              <a:rPr lang="en-US" sz="2400" b="1" smtClean="0">
                <a:latin typeface="Courier New" pitchFamily="49" charset="0"/>
              </a:rPr>
              <a:t>Maybe next time!\n</a:t>
            </a:r>
            <a:r>
              <a:rPr lang="en-US" sz="2400" b="1" smtClean="0"/>
              <a:t>”</a:t>
            </a:r>
            <a:r>
              <a:rPr lang="en-US" sz="2400" b="1" smtClean="0">
                <a:latin typeface="Courier New" pitchFamily="49" charset="0"/>
              </a:rPr>
              <a:t>) ;</a:t>
            </a:r>
          </a:p>
          <a:p>
            <a:pPr>
              <a:lnSpc>
                <a:spcPct val="90000"/>
              </a:lnSpc>
              <a:spcBef>
                <a:spcPct val="50000"/>
              </a:spcBef>
              <a:buFontTx/>
              <a:buNone/>
              <a:defRPr/>
            </a:pPr>
            <a:r>
              <a:rPr lang="en-US" sz="2400" b="1" smtClean="0">
                <a:latin typeface="Courier New" pitchFamily="49" charset="0"/>
              </a:rPr>
              <a:t>}</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noFill/>
        </p:spPr>
        <p:txBody>
          <a:bodyPr lIns="90488" tIns="44450" rIns="90488" bIns="44450"/>
          <a:lstStyle/>
          <a:p>
            <a:pPr eaLnBrk="1" hangingPunct="1"/>
            <a:r>
              <a:rPr lang="en-US" smtClean="0"/>
              <a:t>Nesting </a:t>
            </a:r>
            <a:r>
              <a:rPr lang="en-US" smtClean="0">
                <a:latin typeface="Courier New" panose="02070309020205020404" pitchFamily="49" charset="0"/>
              </a:rPr>
              <a:t>if</a:t>
            </a:r>
            <a:r>
              <a:rPr lang="en-US" smtClean="0"/>
              <a:t>s</a:t>
            </a:r>
          </a:p>
        </p:txBody>
      </p:sp>
      <p:sp>
        <p:nvSpPr>
          <p:cNvPr id="139267" name="Rectangle 3"/>
          <p:cNvSpPr>
            <a:spLocks noGrp="1" noChangeArrowheads="1"/>
          </p:cNvSpPr>
          <p:nvPr>
            <p:ph type="body" idx="1"/>
          </p:nvPr>
        </p:nvSpPr>
        <p:spPr>
          <a:xfrm>
            <a:off x="685800" y="1447800"/>
            <a:ext cx="3352800" cy="4876800"/>
          </a:xfrm>
          <a:noFill/>
        </p:spPr>
        <p:txBody>
          <a:bodyPr lIns="90488" tIns="44450" rIns="90488" bIns="44450"/>
          <a:lstStyle/>
          <a:p>
            <a:pPr eaLnBrk="1" hangingPunct="1">
              <a:lnSpc>
                <a:spcPct val="90000"/>
              </a:lnSpc>
              <a:buFont typeface="Monotype Sorts" pitchFamily="2" charset="2"/>
              <a:buNone/>
            </a:pPr>
            <a:r>
              <a:rPr lang="en-US" sz="2000" b="1" smtClean="0">
                <a:solidFill>
                  <a:srgbClr val="339933"/>
                </a:solidFill>
              </a:rPr>
              <a:t>if  ( </a:t>
            </a:r>
            <a:r>
              <a:rPr lang="en-US" sz="2000" b="1" i="1" smtClean="0">
                <a:solidFill>
                  <a:srgbClr val="339933"/>
                </a:solidFill>
              </a:rPr>
              <a:t>condition1</a:t>
            </a:r>
            <a:r>
              <a:rPr lang="en-US" sz="2000" b="1" smtClean="0">
                <a:solidFill>
                  <a:srgbClr val="339933"/>
                </a:solidFill>
              </a:rPr>
              <a:t> )</a:t>
            </a:r>
          </a:p>
          <a:p>
            <a:pPr eaLnBrk="1" hangingPunct="1">
              <a:lnSpc>
                <a:spcPct val="90000"/>
              </a:lnSpc>
              <a:buFont typeface="Monotype Sorts" pitchFamily="2" charset="2"/>
              <a:buNone/>
            </a:pPr>
            <a:r>
              <a:rPr lang="en-US" sz="2000" b="1" smtClean="0">
                <a:solidFill>
                  <a:srgbClr val="339933"/>
                </a:solidFill>
              </a:rPr>
              <a:t>{</a:t>
            </a:r>
          </a:p>
          <a:p>
            <a:pPr eaLnBrk="1" hangingPunct="1">
              <a:lnSpc>
                <a:spcPct val="90000"/>
              </a:lnSpc>
              <a:buFont typeface="Monotype Sorts" pitchFamily="2" charset="2"/>
              <a:buNone/>
            </a:pPr>
            <a:r>
              <a:rPr lang="en-US" sz="2000" b="1" smtClean="0">
                <a:solidFill>
                  <a:srgbClr val="339933"/>
                </a:solidFill>
              </a:rPr>
              <a:t>     </a:t>
            </a:r>
            <a:r>
              <a:rPr lang="en-US" sz="2000" b="1" i="1" smtClean="0">
                <a:solidFill>
                  <a:srgbClr val="339933"/>
                </a:solidFill>
              </a:rPr>
              <a:t>if  ( condition2 )</a:t>
            </a:r>
          </a:p>
          <a:p>
            <a:pPr eaLnBrk="1" hangingPunct="1">
              <a:lnSpc>
                <a:spcPct val="90000"/>
              </a:lnSpc>
              <a:buFont typeface="Monotype Sorts" pitchFamily="2" charset="2"/>
              <a:buNone/>
            </a:pPr>
            <a:r>
              <a:rPr lang="en-US" sz="2000" b="1" smtClean="0">
                <a:solidFill>
                  <a:srgbClr val="339933"/>
                </a:solidFill>
              </a:rPr>
              <a:t>	{</a:t>
            </a:r>
          </a:p>
          <a:p>
            <a:pPr eaLnBrk="1" hangingPunct="1">
              <a:lnSpc>
                <a:spcPct val="90000"/>
              </a:lnSpc>
              <a:buFont typeface="Monotype Sorts" pitchFamily="2" charset="2"/>
              <a:buNone/>
            </a:pPr>
            <a:r>
              <a:rPr lang="en-US" sz="2000" b="1" smtClean="0">
                <a:solidFill>
                  <a:srgbClr val="339933"/>
                </a:solidFill>
              </a:rPr>
              <a:t>	}</a:t>
            </a:r>
          </a:p>
          <a:p>
            <a:pPr eaLnBrk="1" hangingPunct="1">
              <a:lnSpc>
                <a:spcPct val="90000"/>
              </a:lnSpc>
              <a:buFont typeface="Monotype Sorts" pitchFamily="2" charset="2"/>
              <a:buNone/>
            </a:pPr>
            <a:r>
              <a:rPr lang="en-US" sz="2000" b="1" smtClean="0">
                <a:solidFill>
                  <a:srgbClr val="339933"/>
                </a:solidFill>
              </a:rPr>
              <a:t>}</a:t>
            </a:r>
          </a:p>
          <a:p>
            <a:pPr eaLnBrk="1" hangingPunct="1">
              <a:lnSpc>
                <a:spcPct val="90000"/>
              </a:lnSpc>
              <a:buFont typeface="Monotype Sorts" pitchFamily="2" charset="2"/>
              <a:buNone/>
            </a:pPr>
            <a:r>
              <a:rPr lang="en-US" sz="2000" b="1" smtClean="0">
                <a:solidFill>
                  <a:srgbClr val="339933"/>
                </a:solidFill>
              </a:rPr>
              <a:t>else</a:t>
            </a:r>
          </a:p>
          <a:p>
            <a:pPr eaLnBrk="1" hangingPunct="1">
              <a:lnSpc>
                <a:spcPct val="90000"/>
              </a:lnSpc>
              <a:buFont typeface="Monotype Sorts" pitchFamily="2" charset="2"/>
              <a:buNone/>
            </a:pPr>
            <a:r>
              <a:rPr lang="en-US" sz="2000" b="1" smtClean="0">
                <a:solidFill>
                  <a:srgbClr val="339933"/>
                </a:solidFill>
              </a:rPr>
              <a:t>{</a:t>
            </a:r>
          </a:p>
          <a:p>
            <a:pPr eaLnBrk="1" hangingPunct="1">
              <a:lnSpc>
                <a:spcPct val="90000"/>
              </a:lnSpc>
              <a:buFont typeface="Monotype Sorts" pitchFamily="2" charset="2"/>
              <a:buNone/>
            </a:pPr>
            <a:r>
              <a:rPr lang="en-US" sz="2000" b="1" smtClean="0">
                <a:solidFill>
                  <a:srgbClr val="339933"/>
                </a:solidFill>
              </a:rPr>
              <a:t> </a:t>
            </a:r>
            <a:r>
              <a:rPr lang="en-US" sz="2000" b="1" i="1" smtClean="0">
                <a:solidFill>
                  <a:srgbClr val="339933"/>
                </a:solidFill>
              </a:rPr>
              <a:t>if  ( condition3 )</a:t>
            </a:r>
          </a:p>
          <a:p>
            <a:pPr eaLnBrk="1" hangingPunct="1">
              <a:lnSpc>
                <a:spcPct val="90000"/>
              </a:lnSpc>
              <a:buFont typeface="Monotype Sorts" pitchFamily="2" charset="2"/>
              <a:buNone/>
            </a:pPr>
            <a:r>
              <a:rPr lang="en-US" sz="2000" b="1" smtClean="0">
                <a:solidFill>
                  <a:srgbClr val="339933"/>
                </a:solidFill>
              </a:rPr>
              <a:t>	{</a:t>
            </a:r>
          </a:p>
          <a:p>
            <a:pPr eaLnBrk="1" hangingPunct="1">
              <a:lnSpc>
                <a:spcPct val="90000"/>
              </a:lnSpc>
              <a:buFont typeface="Monotype Sorts" pitchFamily="2" charset="2"/>
              <a:buNone/>
            </a:pPr>
            <a:r>
              <a:rPr lang="en-US" sz="2000" b="1" smtClean="0">
                <a:solidFill>
                  <a:srgbClr val="339933"/>
                </a:solidFill>
              </a:rPr>
              <a:t>	}</a:t>
            </a:r>
          </a:p>
          <a:p>
            <a:pPr eaLnBrk="1" hangingPunct="1">
              <a:lnSpc>
                <a:spcPct val="90000"/>
              </a:lnSpc>
              <a:buFont typeface="Monotype Sorts" pitchFamily="2" charset="2"/>
              <a:buNone/>
            </a:pPr>
            <a:r>
              <a:rPr lang="en-US" sz="2000" b="1" smtClean="0">
                <a:solidFill>
                  <a:srgbClr val="339933"/>
                </a:solidFill>
              </a:rPr>
              <a:t>}</a:t>
            </a:r>
          </a:p>
        </p:txBody>
      </p:sp>
      <p:sp>
        <p:nvSpPr>
          <p:cNvPr id="139268" name="AutoShape 4"/>
          <p:cNvSpPr>
            <a:spLocks/>
          </p:cNvSpPr>
          <p:nvPr/>
        </p:nvSpPr>
        <p:spPr bwMode="auto">
          <a:xfrm>
            <a:off x="4400550" y="1409700"/>
            <a:ext cx="3067050" cy="609600"/>
          </a:xfrm>
          <a:prstGeom prst="borderCallout1">
            <a:avLst>
              <a:gd name="adj1" fmla="val 18750"/>
              <a:gd name="adj2" fmla="val -2486"/>
              <a:gd name="adj3" fmla="val 144273"/>
              <a:gd name="adj4" fmla="val -44616"/>
            </a:avLst>
          </a:prstGeom>
          <a:solidFill>
            <a:schemeClr val="bg1"/>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lnSpc>
                <a:spcPct val="90000"/>
              </a:lnSpc>
              <a:spcBef>
                <a:spcPct val="50000"/>
              </a:spcBef>
            </a:pPr>
            <a:r>
              <a:rPr lang="en-US" sz="1800" b="1">
                <a:solidFill>
                  <a:srgbClr val="339933"/>
                </a:solidFill>
                <a:latin typeface="Arial" panose="020B0604020202020204" pitchFamily="34" charset="0"/>
              </a:rPr>
              <a:t>Tested when</a:t>
            </a:r>
            <a:r>
              <a:rPr lang="en-US" sz="1800" b="1" i="1">
                <a:solidFill>
                  <a:srgbClr val="339933"/>
                </a:solidFill>
                <a:latin typeface="Arial" panose="020B0604020202020204" pitchFamily="34" charset="0"/>
              </a:rPr>
              <a:t> condition1</a:t>
            </a:r>
            <a:r>
              <a:rPr lang="en-US" sz="1800" b="1">
                <a:solidFill>
                  <a:srgbClr val="339933"/>
                </a:solidFill>
                <a:latin typeface="Arial" panose="020B0604020202020204" pitchFamily="34" charset="0"/>
              </a:rPr>
              <a:t> is</a:t>
            </a:r>
            <a:r>
              <a:rPr lang="en-US" sz="1800" b="1" i="1">
                <a:solidFill>
                  <a:srgbClr val="339933"/>
                </a:solidFill>
                <a:latin typeface="Arial" panose="020B0604020202020204" pitchFamily="34" charset="0"/>
              </a:rPr>
              <a:t> true</a:t>
            </a:r>
          </a:p>
        </p:txBody>
      </p:sp>
      <p:sp>
        <p:nvSpPr>
          <p:cNvPr id="139269" name="AutoShape 5"/>
          <p:cNvSpPr>
            <a:spLocks/>
          </p:cNvSpPr>
          <p:nvPr/>
        </p:nvSpPr>
        <p:spPr bwMode="auto">
          <a:xfrm>
            <a:off x="4114800" y="3810000"/>
            <a:ext cx="3067050" cy="609600"/>
          </a:xfrm>
          <a:prstGeom prst="borderCallout1">
            <a:avLst>
              <a:gd name="adj1" fmla="val 18750"/>
              <a:gd name="adj2" fmla="val -2486"/>
              <a:gd name="adj3" fmla="val 77083"/>
              <a:gd name="adj4" fmla="val -45083"/>
            </a:avLst>
          </a:prstGeom>
          <a:solidFill>
            <a:schemeClr val="bg1"/>
          </a:solidFill>
          <a:ln w="9525">
            <a:solidFill>
              <a:schemeClr val="tx1"/>
            </a:solidFill>
            <a:miter lim="800000"/>
            <a:headEnd/>
            <a:tailEnd/>
          </a:ln>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lnSpc>
                <a:spcPct val="90000"/>
              </a:lnSpc>
              <a:spcBef>
                <a:spcPct val="50000"/>
              </a:spcBef>
            </a:pPr>
            <a:r>
              <a:rPr lang="en-US" sz="1800" b="1">
                <a:solidFill>
                  <a:srgbClr val="339933"/>
                </a:solidFill>
                <a:latin typeface="Arial" panose="020B0604020202020204" pitchFamily="34" charset="0"/>
              </a:rPr>
              <a:t>Tested when </a:t>
            </a:r>
            <a:r>
              <a:rPr lang="en-US" sz="1800" b="1" i="1">
                <a:solidFill>
                  <a:srgbClr val="339933"/>
                </a:solidFill>
                <a:latin typeface="Arial" panose="020B0604020202020204" pitchFamily="34" charset="0"/>
              </a:rPr>
              <a:t>condition1</a:t>
            </a:r>
            <a:r>
              <a:rPr lang="en-US" sz="1800" b="1">
                <a:solidFill>
                  <a:srgbClr val="339933"/>
                </a:solidFill>
                <a:latin typeface="Arial" panose="020B0604020202020204" pitchFamily="34" charset="0"/>
              </a:rPr>
              <a:t> is</a:t>
            </a:r>
            <a:r>
              <a:rPr lang="en-US" sz="1800" b="1" i="1">
                <a:solidFill>
                  <a:srgbClr val="339933"/>
                </a:solidFill>
                <a:latin typeface="Arial" panose="020B0604020202020204" pitchFamily="34" charset="0"/>
              </a:rPr>
              <a:t> false</a:t>
            </a:r>
          </a:p>
        </p:txBody>
      </p:sp>
    </p:spTree>
  </p:cSld>
  <p:clrMapOvr>
    <a:masterClrMapping/>
  </p:clrMapOvr>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pPr eaLnBrk="1" hangingPunct="1"/>
            <a:r>
              <a:rPr lang="en-US" smtClean="0"/>
              <a:t>Nesting </a:t>
            </a:r>
            <a:r>
              <a:rPr lang="en-US" smtClean="0">
                <a:latin typeface="Courier New" panose="02070309020205020404" pitchFamily="49" charset="0"/>
              </a:rPr>
              <a:t>if</a:t>
            </a:r>
            <a:r>
              <a:rPr lang="en-US" smtClean="0"/>
              <a:t>s</a:t>
            </a:r>
          </a:p>
        </p:txBody>
      </p:sp>
      <p:sp>
        <p:nvSpPr>
          <p:cNvPr id="140291" name="Rectangle 3"/>
          <p:cNvSpPr>
            <a:spLocks noGrp="1" noChangeArrowheads="1"/>
          </p:cNvSpPr>
          <p:nvPr>
            <p:ph type="body" idx="1"/>
          </p:nvPr>
        </p:nvSpPr>
        <p:spPr>
          <a:xfrm>
            <a:off x="685800" y="1066800"/>
            <a:ext cx="7772400" cy="990600"/>
          </a:xfrm>
        </p:spPr>
        <p:txBody>
          <a:bodyPr/>
          <a:lstStyle/>
          <a:p>
            <a:pPr eaLnBrk="1" hangingPunct="1">
              <a:buFontTx/>
              <a:buNone/>
            </a:pPr>
            <a:r>
              <a:rPr lang="en-US" sz="2400" smtClean="0">
                <a:solidFill>
                  <a:schemeClr val="accent2"/>
                </a:solidFill>
                <a:latin typeface="Courier New" panose="02070309020205020404" pitchFamily="49" charset="0"/>
              </a:rPr>
              <a:t>else</a:t>
            </a:r>
            <a:r>
              <a:rPr lang="en-US" sz="2400" smtClean="0"/>
              <a:t> associates with the nearest </a:t>
            </a:r>
            <a:r>
              <a:rPr lang="en-US" sz="2400" smtClean="0">
                <a:solidFill>
                  <a:schemeClr val="accent2"/>
                </a:solidFill>
                <a:latin typeface="Courier New" panose="02070309020205020404" pitchFamily="49" charset="0"/>
              </a:rPr>
              <a:t>if</a:t>
            </a:r>
          </a:p>
          <a:p>
            <a:pPr eaLnBrk="1" hangingPunct="1">
              <a:buFontTx/>
              <a:buNone/>
            </a:pPr>
            <a:r>
              <a:rPr lang="en-US" sz="2400" smtClean="0"/>
              <a:t>Use curly brackets { } to override</a:t>
            </a:r>
            <a:endParaRPr lang="en-US" sz="2400" smtClean="0">
              <a:solidFill>
                <a:schemeClr val="accent2"/>
              </a:solidFill>
            </a:endParaRPr>
          </a:p>
        </p:txBody>
      </p:sp>
      <p:grpSp>
        <p:nvGrpSpPr>
          <p:cNvPr id="140292" name="Group 4"/>
          <p:cNvGrpSpPr>
            <a:grpSpLocks/>
          </p:cNvGrpSpPr>
          <p:nvPr/>
        </p:nvGrpSpPr>
        <p:grpSpPr bwMode="auto">
          <a:xfrm>
            <a:off x="1355725" y="2209800"/>
            <a:ext cx="7067550" cy="3824288"/>
            <a:chOff x="854" y="1623"/>
            <a:chExt cx="4452" cy="2409"/>
          </a:xfrm>
        </p:grpSpPr>
        <p:sp>
          <p:nvSpPr>
            <p:cNvPr id="293893" name="Rectangle 5"/>
            <p:cNvSpPr>
              <a:spLocks noChangeArrowheads="1"/>
            </p:cNvSpPr>
            <p:nvPr/>
          </p:nvSpPr>
          <p:spPr bwMode="auto">
            <a:xfrm>
              <a:off x="855" y="1623"/>
              <a:ext cx="3319" cy="11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int i = 100;</a:t>
              </a:r>
              <a:endParaRPr lang="en-US" sz="2000" b="1">
                <a:latin typeface="Courier New" pitchFamily="49" charset="0"/>
                <a:cs typeface="+mn-cs"/>
              </a:endParaRPr>
            </a:p>
            <a:p>
              <a:pPr eaLnBrk="0" hangingPunct="0">
                <a:tabLst>
                  <a:tab pos="565150" algn="l"/>
                  <a:tab pos="1252538" algn="l"/>
                </a:tabLst>
                <a:defRPr/>
              </a:pPr>
              <a:endParaRPr lang="en-US" sz="9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if(i &gt; 0)</a:t>
              </a:r>
            </a:p>
            <a:p>
              <a:pPr eaLnBrk="0" hangingPunct="0">
                <a:tabLst>
                  <a:tab pos="565150" algn="l"/>
                  <a:tab pos="1252538" algn="l"/>
                </a:tabLst>
                <a:defRPr/>
              </a:pPr>
              <a:r>
                <a:rPr lang="en-US" sz="1800" b="1">
                  <a:latin typeface="Courier New" pitchFamily="49" charset="0"/>
                  <a:cs typeface="+mn-cs"/>
                </a:rPr>
                <a:t>	if(i &gt; 1000)</a:t>
              </a:r>
            </a:p>
            <a:p>
              <a:pPr eaLnBrk="0" hangingPunct="0">
                <a:tabLst>
                  <a:tab pos="565150" algn="l"/>
                  <a:tab pos="1252538" algn="l"/>
                </a:tabLst>
                <a:defRPr/>
              </a:pPr>
              <a:r>
                <a:rPr lang="en-US" sz="1800" b="1">
                  <a:latin typeface="Courier New" pitchFamily="49" charset="0"/>
                  <a:cs typeface="+mn-cs"/>
                </a:rPr>
                <a:t>		printf("i is big\n");</a:t>
              </a:r>
            </a:p>
            <a:p>
              <a:pPr eaLnBrk="0" hangingPunct="0">
                <a:tabLst>
                  <a:tab pos="565150" algn="l"/>
                  <a:tab pos="1252538" algn="l"/>
                </a:tabLst>
                <a:defRPr/>
              </a:pPr>
              <a:r>
                <a:rPr lang="en-US" sz="1800" b="1">
                  <a:latin typeface="Courier New" pitchFamily="49" charset="0"/>
                  <a:cs typeface="+mn-cs"/>
                </a:rPr>
                <a:t>	else</a:t>
              </a:r>
            </a:p>
            <a:p>
              <a:pPr eaLnBrk="0" hangingPunct="0">
                <a:tabLst>
                  <a:tab pos="565150" algn="l"/>
                  <a:tab pos="1252538" algn="l"/>
                </a:tabLst>
                <a:defRPr/>
              </a:pPr>
              <a:r>
                <a:rPr lang="en-US" sz="1800" b="1">
                  <a:latin typeface="Courier New" pitchFamily="49" charset="0"/>
                  <a:cs typeface="+mn-cs"/>
                </a:rPr>
                <a:t>		printf("i is reasonable\n");</a:t>
              </a:r>
            </a:p>
          </p:txBody>
        </p:sp>
        <p:sp>
          <p:nvSpPr>
            <p:cNvPr id="293894" name="Rectangle 6"/>
            <p:cNvSpPr>
              <a:spLocks noChangeArrowheads="1"/>
            </p:cNvSpPr>
            <p:nvPr/>
          </p:nvSpPr>
          <p:spPr bwMode="auto">
            <a:xfrm>
              <a:off x="3894" y="2420"/>
              <a:ext cx="1412" cy="237"/>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 is reasonable</a:t>
              </a:r>
            </a:p>
          </p:txBody>
        </p:sp>
        <p:sp>
          <p:nvSpPr>
            <p:cNvPr id="293895" name="Rectangle 7"/>
            <p:cNvSpPr>
              <a:spLocks noChangeArrowheads="1"/>
            </p:cNvSpPr>
            <p:nvPr/>
          </p:nvSpPr>
          <p:spPr bwMode="auto">
            <a:xfrm>
              <a:off x="1143" y="2967"/>
              <a:ext cx="2528" cy="106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int i = -20;</a:t>
              </a:r>
              <a:endParaRPr lang="en-US" sz="1800" b="1">
                <a:latin typeface="Courier New" pitchFamily="49" charset="0"/>
                <a:cs typeface="+mn-cs"/>
              </a:endParaRPr>
            </a:p>
            <a:p>
              <a:pPr eaLnBrk="0" hangingPunct="0">
                <a:tabLst>
                  <a:tab pos="565150" algn="l"/>
                  <a:tab pos="1252538" algn="l"/>
                </a:tabLst>
                <a:defRPr/>
              </a:pPr>
              <a:endParaRPr lang="en-US" sz="800" b="1">
                <a:latin typeface="Courier New" pitchFamily="49" charset="0"/>
                <a:cs typeface="+mn-cs"/>
              </a:endParaRPr>
            </a:p>
            <a:p>
              <a:pPr eaLnBrk="0" hangingPunct="0">
                <a:tabLst>
                  <a:tab pos="565150" algn="l"/>
                  <a:tab pos="1252538" algn="l"/>
                </a:tabLst>
                <a:defRPr/>
              </a:pPr>
              <a:r>
                <a:rPr lang="en-US" sz="1600" b="1">
                  <a:latin typeface="Courier New" pitchFamily="49" charset="0"/>
                  <a:cs typeface="+mn-cs"/>
                </a:rPr>
                <a:t>if(i &gt; 0) {</a:t>
              </a:r>
            </a:p>
            <a:p>
              <a:pPr eaLnBrk="0" hangingPunct="0">
                <a:tabLst>
                  <a:tab pos="565150" algn="l"/>
                  <a:tab pos="1252538" algn="l"/>
                </a:tabLst>
                <a:defRPr/>
              </a:pPr>
              <a:r>
                <a:rPr lang="en-US" sz="1600" b="1">
                  <a:latin typeface="Courier New" pitchFamily="49" charset="0"/>
                  <a:cs typeface="+mn-cs"/>
                </a:rPr>
                <a:t>	if(i &gt; 1000)</a:t>
              </a:r>
            </a:p>
            <a:p>
              <a:pPr eaLnBrk="0" hangingPunct="0">
                <a:tabLst>
                  <a:tab pos="565150" algn="l"/>
                  <a:tab pos="1252538" algn="l"/>
                </a:tabLst>
                <a:defRPr/>
              </a:pPr>
              <a:r>
                <a:rPr lang="en-US" sz="1600" b="1">
                  <a:latin typeface="Courier New" pitchFamily="49" charset="0"/>
                  <a:cs typeface="+mn-cs"/>
                </a:rPr>
                <a:t>		printf("i is big\n");</a:t>
              </a:r>
            </a:p>
            <a:p>
              <a:pPr eaLnBrk="0" hangingPunct="0">
                <a:tabLst>
                  <a:tab pos="565150" algn="l"/>
                  <a:tab pos="1252538" algn="l"/>
                </a:tabLst>
                <a:defRPr/>
              </a:pPr>
              <a:r>
                <a:rPr lang="en-US" sz="1600" b="1">
                  <a:latin typeface="Courier New" pitchFamily="49" charset="0"/>
                  <a:cs typeface="+mn-cs"/>
                </a:rPr>
                <a:t>} else</a:t>
              </a:r>
            </a:p>
            <a:p>
              <a:pPr eaLnBrk="0" hangingPunct="0">
                <a:tabLst>
                  <a:tab pos="565150" algn="l"/>
                  <a:tab pos="1252538" algn="l"/>
                </a:tabLst>
                <a:defRPr/>
              </a:pPr>
              <a:r>
                <a:rPr lang="en-US" sz="1600" b="1">
                  <a:latin typeface="Courier New" pitchFamily="49" charset="0"/>
                  <a:cs typeface="+mn-cs"/>
                </a:rPr>
                <a:t>	printf("i is negative\n");</a:t>
              </a:r>
            </a:p>
          </p:txBody>
        </p:sp>
        <p:sp>
          <p:nvSpPr>
            <p:cNvPr id="293896" name="Rectangle 8"/>
            <p:cNvSpPr>
              <a:spLocks noChangeArrowheads="1"/>
            </p:cNvSpPr>
            <p:nvPr/>
          </p:nvSpPr>
          <p:spPr bwMode="auto">
            <a:xfrm>
              <a:off x="3666" y="3659"/>
              <a:ext cx="1123" cy="21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i is negative</a:t>
              </a:r>
            </a:p>
          </p:txBody>
        </p:sp>
        <p:sp>
          <p:nvSpPr>
            <p:cNvPr id="140297" name="Arc 9"/>
            <p:cNvSpPr>
              <a:spLocks/>
            </p:cNvSpPr>
            <p:nvPr/>
          </p:nvSpPr>
          <p:spPr bwMode="auto">
            <a:xfrm>
              <a:off x="907" y="2134"/>
              <a:ext cx="326" cy="282"/>
            </a:xfrm>
            <a:custGeom>
              <a:avLst/>
              <a:gdLst>
                <a:gd name="T0" fmla="*/ 0 w 21600"/>
                <a:gd name="T1" fmla="*/ 0 h 43200"/>
                <a:gd name="T2" fmla="*/ 0 w 21600"/>
                <a:gd name="T3" fmla="*/ 0 h 43200"/>
                <a:gd name="T4" fmla="*/ 0 w 21600"/>
                <a:gd name="T5" fmla="*/ 0 h 43200"/>
                <a:gd name="T6" fmla="*/ 0 60000 65536"/>
                <a:gd name="T7" fmla="*/ 0 60000 65536"/>
                <a:gd name="T8" fmla="*/ 0 60000 65536"/>
                <a:gd name="T9" fmla="*/ 0 w 21600"/>
                <a:gd name="T10" fmla="*/ 0 h 43200"/>
                <a:gd name="T11" fmla="*/ 21600 w 21600"/>
                <a:gd name="T12" fmla="*/ 43200 h 43200"/>
              </a:gdLst>
              <a:ahLst/>
              <a:cxnLst>
                <a:cxn ang="T6">
                  <a:pos x="T0" y="T1"/>
                </a:cxn>
                <a:cxn ang="T7">
                  <a:pos x="T2" y="T3"/>
                </a:cxn>
                <a:cxn ang="T8">
                  <a:pos x="T4" y="T5"/>
                </a:cxn>
              </a:cxnLst>
              <a:rect l="T9" t="T10" r="T11" b="T12"/>
              <a:pathLst>
                <a:path w="21600" h="43200" fill="none" extrusionOk="0">
                  <a:moveTo>
                    <a:pt x="21600" y="43200"/>
                  </a:moveTo>
                  <a:cubicBezTo>
                    <a:pt x="9670" y="43200"/>
                    <a:pt x="0" y="33529"/>
                    <a:pt x="0" y="21600"/>
                  </a:cubicBezTo>
                  <a:cubicBezTo>
                    <a:pt x="-1" y="9696"/>
                    <a:pt x="9630" y="36"/>
                    <a:pt x="21534" y="0"/>
                  </a:cubicBezTo>
                </a:path>
                <a:path w="21600" h="43200" stroke="0" extrusionOk="0">
                  <a:moveTo>
                    <a:pt x="21600" y="43200"/>
                  </a:moveTo>
                  <a:cubicBezTo>
                    <a:pt x="9670" y="43200"/>
                    <a:pt x="0" y="33529"/>
                    <a:pt x="0" y="21600"/>
                  </a:cubicBezTo>
                  <a:cubicBezTo>
                    <a:pt x="-1" y="9696"/>
                    <a:pt x="9630" y="36"/>
                    <a:pt x="21534" y="0"/>
                  </a:cubicBezTo>
                  <a:lnTo>
                    <a:pt x="21600" y="21600"/>
                  </a:lnTo>
                  <a:close/>
                </a:path>
              </a:pathLst>
            </a:custGeom>
            <a:noFill/>
            <a:ln w="12700" cap="rnd">
              <a:solidFill>
                <a:schemeClr val="bg2"/>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40298" name="Arc 10"/>
            <p:cNvSpPr>
              <a:spLocks/>
            </p:cNvSpPr>
            <p:nvPr/>
          </p:nvSpPr>
          <p:spPr bwMode="auto">
            <a:xfrm>
              <a:off x="854" y="3328"/>
              <a:ext cx="319" cy="413"/>
            </a:xfrm>
            <a:custGeom>
              <a:avLst/>
              <a:gdLst>
                <a:gd name="T0" fmla="*/ 0 w 21600"/>
                <a:gd name="T1" fmla="*/ 0 h 43200"/>
                <a:gd name="T2" fmla="*/ 0 w 21600"/>
                <a:gd name="T3" fmla="*/ 0 h 43200"/>
                <a:gd name="T4" fmla="*/ 0 w 21600"/>
                <a:gd name="T5" fmla="*/ 0 h 43200"/>
                <a:gd name="T6" fmla="*/ 0 60000 65536"/>
                <a:gd name="T7" fmla="*/ 0 60000 65536"/>
                <a:gd name="T8" fmla="*/ 0 60000 65536"/>
                <a:gd name="T9" fmla="*/ 0 w 21600"/>
                <a:gd name="T10" fmla="*/ 0 h 43200"/>
                <a:gd name="T11" fmla="*/ 21600 w 21600"/>
                <a:gd name="T12" fmla="*/ 43200 h 43200"/>
              </a:gdLst>
              <a:ahLst/>
              <a:cxnLst>
                <a:cxn ang="T6">
                  <a:pos x="T0" y="T1"/>
                </a:cxn>
                <a:cxn ang="T7">
                  <a:pos x="T2" y="T3"/>
                </a:cxn>
                <a:cxn ang="T8">
                  <a:pos x="T4" y="T5"/>
                </a:cxn>
              </a:cxnLst>
              <a:rect l="T9" t="T10" r="T11" b="T12"/>
              <a:pathLst>
                <a:path w="21600" h="43200" fill="none" extrusionOk="0">
                  <a:moveTo>
                    <a:pt x="21600" y="43200"/>
                  </a:moveTo>
                  <a:cubicBezTo>
                    <a:pt x="9670" y="43200"/>
                    <a:pt x="0" y="33529"/>
                    <a:pt x="0" y="21600"/>
                  </a:cubicBezTo>
                  <a:cubicBezTo>
                    <a:pt x="-1" y="9697"/>
                    <a:pt x="9629" y="37"/>
                    <a:pt x="21532" y="0"/>
                  </a:cubicBezTo>
                </a:path>
                <a:path w="21600" h="43200" stroke="0" extrusionOk="0">
                  <a:moveTo>
                    <a:pt x="21600" y="43200"/>
                  </a:moveTo>
                  <a:cubicBezTo>
                    <a:pt x="9670" y="43200"/>
                    <a:pt x="0" y="33529"/>
                    <a:pt x="0" y="21600"/>
                  </a:cubicBezTo>
                  <a:cubicBezTo>
                    <a:pt x="-1" y="9697"/>
                    <a:pt x="9629" y="37"/>
                    <a:pt x="21532" y="0"/>
                  </a:cubicBezTo>
                  <a:lnTo>
                    <a:pt x="21600" y="21600"/>
                  </a:lnTo>
                  <a:close/>
                </a:path>
              </a:pathLst>
            </a:custGeom>
            <a:noFill/>
            <a:ln w="12700" cap="rnd">
              <a:solidFill>
                <a:schemeClr val="bg2"/>
              </a:solidFill>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gr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a:spcBef>
                <a:spcPct val="50000"/>
              </a:spcBef>
            </a:pPr>
            <a:r>
              <a:rPr lang="en-US" sz="4000" smtClean="0"/>
              <a:t>Testing Mutually Exclusive Cases</a:t>
            </a:r>
          </a:p>
        </p:txBody>
      </p:sp>
      <p:sp>
        <p:nvSpPr>
          <p:cNvPr id="141315" name="Rectangle 3"/>
          <p:cNvSpPr>
            <a:spLocks noGrp="1" noChangeArrowheads="1"/>
          </p:cNvSpPr>
          <p:nvPr>
            <p:ph type="body" idx="1"/>
          </p:nvPr>
        </p:nvSpPr>
        <p:spPr>
          <a:xfrm>
            <a:off x="533400" y="990600"/>
            <a:ext cx="8077200" cy="5181600"/>
          </a:xfrm>
        </p:spPr>
        <p:txBody>
          <a:bodyPr/>
          <a:lstStyle/>
          <a:p>
            <a:pPr eaLnBrk="1" hangingPunct="1">
              <a:lnSpc>
                <a:spcPct val="90000"/>
              </a:lnSpc>
              <a:buFont typeface="Monotype Sorts" pitchFamily="2" charset="2"/>
              <a:buNone/>
            </a:pPr>
            <a:r>
              <a:rPr lang="en-US" sz="2400" b="1" smtClean="0">
                <a:solidFill>
                  <a:srgbClr val="339933"/>
                </a:solidFill>
              </a:rPr>
              <a:t>if ( </a:t>
            </a:r>
            <a:r>
              <a:rPr lang="en-US" sz="2400" b="1" i="1" smtClean="0">
                <a:solidFill>
                  <a:srgbClr val="339933"/>
                </a:solidFill>
              </a:rPr>
              <a:t>condition</a:t>
            </a:r>
            <a:r>
              <a:rPr lang="en-US" sz="2400" b="1" i="1" baseline="-25000" smtClean="0">
                <a:solidFill>
                  <a:srgbClr val="339933"/>
                </a:solidFill>
              </a:rPr>
              <a:t>1</a:t>
            </a:r>
            <a:r>
              <a:rPr lang="en-US" sz="2400" b="1" smtClean="0">
                <a:solidFill>
                  <a:srgbClr val="339933"/>
                </a:solidFill>
              </a:rPr>
              <a:t> )</a:t>
            </a:r>
          </a:p>
          <a:p>
            <a:pPr eaLnBrk="1" hangingPunct="1">
              <a:lnSpc>
                <a:spcPct val="75000"/>
              </a:lnSpc>
              <a:buFont typeface="Monotype Sorts" pitchFamily="2" charset="2"/>
              <a:buNone/>
            </a:pPr>
            <a:r>
              <a:rPr lang="en-US" sz="2400" b="1" smtClean="0">
                <a:solidFill>
                  <a:srgbClr val="339933"/>
                </a:solidFill>
              </a:rPr>
              <a:t>{</a:t>
            </a:r>
          </a:p>
          <a:p>
            <a:pPr eaLnBrk="1" hangingPunct="1">
              <a:lnSpc>
                <a:spcPct val="75000"/>
              </a:lnSpc>
              <a:buFont typeface="Monotype Sorts" pitchFamily="2" charset="2"/>
              <a:buNone/>
            </a:pPr>
            <a:r>
              <a:rPr lang="en-US" sz="2400" b="1" smtClean="0">
                <a:solidFill>
                  <a:srgbClr val="339933"/>
                </a:solidFill>
              </a:rPr>
              <a:t>     </a:t>
            </a:r>
            <a:r>
              <a:rPr lang="en-US" sz="2400" b="1" i="1" smtClean="0">
                <a:solidFill>
                  <a:srgbClr val="339933"/>
                </a:solidFill>
              </a:rPr>
              <a:t>statement(s)</a:t>
            </a:r>
            <a:endParaRPr lang="en-US" sz="2400" b="1" smtClean="0">
              <a:solidFill>
                <a:srgbClr val="339933"/>
              </a:solidFill>
            </a:endParaRPr>
          </a:p>
          <a:p>
            <a:pPr eaLnBrk="1" hangingPunct="1">
              <a:lnSpc>
                <a:spcPct val="75000"/>
              </a:lnSpc>
              <a:buFont typeface="Monotype Sorts" pitchFamily="2" charset="2"/>
              <a:buNone/>
            </a:pPr>
            <a:r>
              <a:rPr lang="en-US" sz="2400" b="1" smtClean="0">
                <a:solidFill>
                  <a:srgbClr val="339933"/>
                </a:solidFill>
              </a:rPr>
              <a:t>}</a:t>
            </a:r>
          </a:p>
          <a:p>
            <a:pPr eaLnBrk="1" hangingPunct="1">
              <a:lnSpc>
                <a:spcPct val="75000"/>
              </a:lnSpc>
              <a:buFont typeface="Monotype Sorts" pitchFamily="2" charset="2"/>
              <a:buNone/>
            </a:pPr>
            <a:endParaRPr lang="en-US" sz="2400" b="1" smtClean="0">
              <a:solidFill>
                <a:srgbClr val="339933"/>
              </a:solidFill>
            </a:endParaRPr>
          </a:p>
          <a:p>
            <a:pPr eaLnBrk="1" hangingPunct="1">
              <a:lnSpc>
                <a:spcPct val="75000"/>
              </a:lnSpc>
              <a:buFont typeface="Monotype Sorts" pitchFamily="2" charset="2"/>
              <a:buNone/>
            </a:pPr>
            <a:r>
              <a:rPr lang="en-US" sz="2400" b="1" smtClean="0">
                <a:solidFill>
                  <a:srgbClr val="339933"/>
                </a:solidFill>
              </a:rPr>
              <a:t>else if ( </a:t>
            </a:r>
            <a:r>
              <a:rPr lang="en-US" sz="2400" b="1" i="1" smtClean="0">
                <a:solidFill>
                  <a:srgbClr val="339933"/>
                </a:solidFill>
              </a:rPr>
              <a:t>condition</a:t>
            </a:r>
            <a:r>
              <a:rPr lang="en-US" sz="2400" b="1" i="1" baseline="-25000" smtClean="0">
                <a:solidFill>
                  <a:srgbClr val="339933"/>
                </a:solidFill>
              </a:rPr>
              <a:t>2</a:t>
            </a:r>
            <a:r>
              <a:rPr lang="en-US" sz="2400" b="1" smtClean="0">
                <a:solidFill>
                  <a:srgbClr val="339933"/>
                </a:solidFill>
              </a:rPr>
              <a:t> ) </a:t>
            </a:r>
          </a:p>
          <a:p>
            <a:pPr eaLnBrk="1" hangingPunct="1">
              <a:lnSpc>
                <a:spcPct val="75000"/>
              </a:lnSpc>
              <a:buFont typeface="Monotype Sorts" pitchFamily="2" charset="2"/>
              <a:buNone/>
            </a:pPr>
            <a:r>
              <a:rPr lang="en-US" sz="2400" b="1" smtClean="0">
                <a:solidFill>
                  <a:srgbClr val="339933"/>
                </a:solidFill>
              </a:rPr>
              <a:t>{</a:t>
            </a:r>
          </a:p>
          <a:p>
            <a:pPr eaLnBrk="1" hangingPunct="1">
              <a:lnSpc>
                <a:spcPct val="75000"/>
              </a:lnSpc>
              <a:buFont typeface="Monotype Sorts" pitchFamily="2" charset="2"/>
              <a:buNone/>
            </a:pPr>
            <a:r>
              <a:rPr lang="en-US" sz="2400" b="1" smtClean="0">
                <a:solidFill>
                  <a:srgbClr val="339933"/>
                </a:solidFill>
              </a:rPr>
              <a:t>    </a:t>
            </a:r>
            <a:r>
              <a:rPr lang="en-US" sz="2400" b="1" i="1" smtClean="0">
                <a:solidFill>
                  <a:srgbClr val="339933"/>
                </a:solidFill>
              </a:rPr>
              <a:t>statement(s)</a:t>
            </a:r>
            <a:endParaRPr lang="en-US" sz="2400" b="1" smtClean="0">
              <a:solidFill>
                <a:srgbClr val="339933"/>
              </a:solidFill>
            </a:endParaRPr>
          </a:p>
          <a:p>
            <a:pPr eaLnBrk="1" hangingPunct="1">
              <a:lnSpc>
                <a:spcPct val="75000"/>
              </a:lnSpc>
              <a:buFont typeface="Monotype Sorts" pitchFamily="2" charset="2"/>
              <a:buNone/>
            </a:pPr>
            <a:r>
              <a:rPr lang="en-US" sz="2400" b="1" smtClean="0">
                <a:solidFill>
                  <a:srgbClr val="339933"/>
                </a:solidFill>
              </a:rPr>
              <a:t>}</a:t>
            </a:r>
          </a:p>
          <a:p>
            <a:pPr eaLnBrk="1" hangingPunct="1">
              <a:lnSpc>
                <a:spcPct val="75000"/>
              </a:lnSpc>
              <a:buFont typeface="Monotype Sorts" pitchFamily="2" charset="2"/>
              <a:buNone/>
            </a:pPr>
            <a:r>
              <a:rPr lang="en-US" sz="2400" b="1" smtClean="0">
                <a:solidFill>
                  <a:srgbClr val="339933"/>
                </a:solidFill>
              </a:rPr>
              <a:t>      . . .                   /* more else clauses may be here */</a:t>
            </a:r>
          </a:p>
          <a:p>
            <a:pPr eaLnBrk="1" hangingPunct="1">
              <a:lnSpc>
                <a:spcPct val="75000"/>
              </a:lnSpc>
              <a:buFont typeface="Monotype Sorts" pitchFamily="2" charset="2"/>
              <a:buNone/>
            </a:pPr>
            <a:r>
              <a:rPr lang="en-US" sz="2400" b="1" smtClean="0">
                <a:solidFill>
                  <a:srgbClr val="339933"/>
                </a:solidFill>
              </a:rPr>
              <a:t>else</a:t>
            </a:r>
          </a:p>
          <a:p>
            <a:pPr eaLnBrk="1" hangingPunct="1">
              <a:lnSpc>
                <a:spcPct val="75000"/>
              </a:lnSpc>
              <a:buFont typeface="Monotype Sorts" pitchFamily="2" charset="2"/>
              <a:buNone/>
            </a:pPr>
            <a:r>
              <a:rPr lang="en-US" sz="2400" b="1" smtClean="0">
                <a:solidFill>
                  <a:srgbClr val="339933"/>
                </a:solidFill>
              </a:rPr>
              <a:t>{</a:t>
            </a:r>
          </a:p>
          <a:p>
            <a:pPr eaLnBrk="1" hangingPunct="1">
              <a:lnSpc>
                <a:spcPct val="75000"/>
              </a:lnSpc>
              <a:buFont typeface="Monotype Sorts" pitchFamily="2" charset="2"/>
              <a:buNone/>
            </a:pPr>
            <a:r>
              <a:rPr lang="en-US" sz="2400" b="1" smtClean="0">
                <a:solidFill>
                  <a:srgbClr val="339933"/>
                </a:solidFill>
              </a:rPr>
              <a:t>    </a:t>
            </a:r>
            <a:r>
              <a:rPr lang="en-US" sz="2400" b="1" i="1" smtClean="0">
                <a:solidFill>
                  <a:srgbClr val="339933"/>
                </a:solidFill>
              </a:rPr>
              <a:t>statement(s)</a:t>
            </a:r>
            <a:r>
              <a:rPr lang="en-US" sz="2400" b="1" smtClean="0">
                <a:solidFill>
                  <a:srgbClr val="339933"/>
                </a:solidFill>
              </a:rPr>
              <a:t>     /* the default case */</a:t>
            </a:r>
          </a:p>
          <a:p>
            <a:pPr eaLnBrk="1" hangingPunct="1">
              <a:lnSpc>
                <a:spcPct val="75000"/>
              </a:lnSpc>
              <a:buFont typeface="Monotype Sorts" pitchFamily="2" charset="2"/>
              <a:buNone/>
            </a:pPr>
            <a:r>
              <a:rPr lang="en-US" sz="2400" b="1" smtClean="0">
                <a:solidFill>
                  <a:srgbClr val="339933"/>
                </a:solidFill>
              </a:rPr>
              <a:t>}</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pPr>
              <a:spcBef>
                <a:spcPct val="50000"/>
              </a:spcBef>
            </a:pPr>
            <a:r>
              <a:rPr lang="en-US" smtClean="0"/>
              <a:t>Example</a:t>
            </a:r>
          </a:p>
        </p:txBody>
      </p:sp>
      <p:sp>
        <p:nvSpPr>
          <p:cNvPr id="295939" name="Rectangle 3"/>
          <p:cNvSpPr>
            <a:spLocks noGrp="1" noChangeArrowheads="1"/>
          </p:cNvSpPr>
          <p:nvPr>
            <p:ph type="body" idx="1"/>
          </p:nvPr>
        </p:nvSpPr>
        <p:spPr>
          <a:xfrm>
            <a:off x="381000" y="1371600"/>
            <a:ext cx="8458200" cy="4572000"/>
          </a:xfrm>
          <a:solidFill>
            <a:schemeClr val="bg1"/>
          </a:solidFill>
          <a:ln>
            <a:solidFill>
              <a:schemeClr val="tx1"/>
            </a:solidFill>
          </a:ln>
          <a:effectLst>
            <a:outerShdw dist="107763" dir="2700000" algn="ctr" rotWithShape="0">
              <a:schemeClr val="bg2"/>
            </a:outerShdw>
          </a:effectLst>
        </p:spPr>
        <p:txBody>
          <a:bodyPr/>
          <a:lstStyle/>
          <a:p>
            <a:pPr eaLnBrk="1" hangingPunct="1">
              <a:buFont typeface="Monotype Sorts" pitchFamily="2" charset="2"/>
              <a:buNone/>
              <a:defRPr/>
            </a:pPr>
            <a:r>
              <a:rPr lang="en-US" sz="2400" b="1" smtClean="0">
                <a:latin typeface="Courier New" pitchFamily="49" charset="0"/>
              </a:rPr>
              <a:t>if ( value == 0 )</a:t>
            </a:r>
          </a:p>
          <a:p>
            <a:pPr eaLnBrk="1" hangingPunct="1">
              <a:lnSpc>
                <a:spcPct val="75000"/>
              </a:lnSpc>
              <a:buFont typeface="Monotype Sorts" pitchFamily="2" charset="2"/>
              <a:buNone/>
              <a:defRPr/>
            </a:pPr>
            <a:r>
              <a:rPr lang="en-US" sz="2400" b="1" smtClean="0">
                <a:latin typeface="Courier New" pitchFamily="49" charset="0"/>
              </a:rPr>
              <a:t>{</a:t>
            </a:r>
          </a:p>
          <a:p>
            <a:pPr eaLnBrk="1" hangingPunct="1">
              <a:lnSpc>
                <a:spcPct val="75000"/>
              </a:lnSpc>
              <a:buFont typeface="Monotype Sorts" pitchFamily="2" charset="2"/>
              <a:buNone/>
              <a:defRPr/>
            </a:pPr>
            <a:r>
              <a:rPr lang="en-US" sz="2400" b="1" smtClean="0">
                <a:latin typeface="Courier New" pitchFamily="49" charset="0"/>
              </a:rPr>
              <a:t>   printf (</a:t>
            </a:r>
            <a:r>
              <a:rPr lang="en-US" sz="2400" b="1" smtClean="0"/>
              <a:t>“</a:t>
            </a:r>
            <a:r>
              <a:rPr lang="en-US" sz="2400" b="1" smtClean="0">
                <a:latin typeface="Courier New" pitchFamily="49" charset="0"/>
              </a:rPr>
              <a:t>You entered zero.\n</a:t>
            </a:r>
            <a:r>
              <a:rPr lang="en-US" sz="2400" b="1" smtClean="0"/>
              <a:t>”</a:t>
            </a:r>
            <a:r>
              <a:rPr lang="en-US" sz="2400" b="1" smtClean="0">
                <a:latin typeface="Courier New" pitchFamily="49" charset="0"/>
              </a:rPr>
              <a:t>) ;</a:t>
            </a:r>
          </a:p>
          <a:p>
            <a:pPr eaLnBrk="1" hangingPunct="1">
              <a:lnSpc>
                <a:spcPct val="75000"/>
              </a:lnSpc>
              <a:buFont typeface="Monotype Sorts" pitchFamily="2" charset="2"/>
              <a:buNone/>
              <a:defRPr/>
            </a:pPr>
            <a:r>
              <a:rPr lang="en-US" sz="2400" b="1" smtClean="0">
                <a:latin typeface="Courier New" pitchFamily="49" charset="0"/>
              </a:rPr>
              <a:t>}</a:t>
            </a:r>
          </a:p>
          <a:p>
            <a:pPr eaLnBrk="1" hangingPunct="1">
              <a:lnSpc>
                <a:spcPct val="75000"/>
              </a:lnSpc>
              <a:buFont typeface="Monotype Sorts" pitchFamily="2" charset="2"/>
              <a:buNone/>
              <a:defRPr/>
            </a:pPr>
            <a:r>
              <a:rPr lang="en-US" sz="2400" b="1" smtClean="0">
                <a:latin typeface="Courier New" pitchFamily="49" charset="0"/>
              </a:rPr>
              <a:t>else if ( value &lt; 0 ) </a:t>
            </a:r>
          </a:p>
          <a:p>
            <a:pPr eaLnBrk="1" hangingPunct="1">
              <a:lnSpc>
                <a:spcPct val="75000"/>
              </a:lnSpc>
              <a:buFont typeface="Monotype Sorts" pitchFamily="2" charset="2"/>
              <a:buNone/>
              <a:defRPr/>
            </a:pPr>
            <a:r>
              <a:rPr lang="en-US" sz="2400" b="1" smtClean="0">
                <a:latin typeface="Courier New" pitchFamily="49" charset="0"/>
              </a:rPr>
              <a:t>{</a:t>
            </a:r>
          </a:p>
          <a:p>
            <a:pPr eaLnBrk="1" hangingPunct="1">
              <a:lnSpc>
                <a:spcPct val="75000"/>
              </a:lnSpc>
              <a:buFont typeface="Monotype Sorts" pitchFamily="2" charset="2"/>
              <a:buNone/>
              <a:defRPr/>
            </a:pPr>
            <a:r>
              <a:rPr lang="en-US" sz="2400" b="1" smtClean="0">
                <a:latin typeface="Courier New" pitchFamily="49" charset="0"/>
              </a:rPr>
              <a:t>   printf (</a:t>
            </a:r>
            <a:r>
              <a:rPr lang="en-US" sz="2400" b="1" smtClean="0"/>
              <a:t>“</a:t>
            </a:r>
            <a:r>
              <a:rPr lang="en-US" sz="2400" b="1" smtClean="0">
                <a:latin typeface="Courier New" pitchFamily="49" charset="0"/>
              </a:rPr>
              <a:t>%d is negative.\n</a:t>
            </a:r>
            <a:r>
              <a:rPr lang="en-US" sz="2400" b="1" smtClean="0"/>
              <a:t>”</a:t>
            </a:r>
            <a:r>
              <a:rPr lang="en-US" sz="2400" b="1" smtClean="0">
                <a:latin typeface="Courier New" pitchFamily="49" charset="0"/>
              </a:rPr>
              <a:t>, value) ;</a:t>
            </a:r>
          </a:p>
          <a:p>
            <a:pPr eaLnBrk="1" hangingPunct="1">
              <a:lnSpc>
                <a:spcPct val="75000"/>
              </a:lnSpc>
              <a:buFont typeface="Monotype Sorts" pitchFamily="2" charset="2"/>
              <a:buNone/>
              <a:defRPr/>
            </a:pPr>
            <a:r>
              <a:rPr lang="en-US" sz="2400" b="1" smtClean="0">
                <a:latin typeface="Courier New" pitchFamily="49" charset="0"/>
              </a:rPr>
              <a:t>}</a:t>
            </a:r>
          </a:p>
          <a:p>
            <a:pPr eaLnBrk="1" hangingPunct="1">
              <a:lnSpc>
                <a:spcPct val="75000"/>
              </a:lnSpc>
              <a:buFont typeface="Monotype Sorts" pitchFamily="2" charset="2"/>
              <a:buNone/>
              <a:defRPr/>
            </a:pPr>
            <a:r>
              <a:rPr lang="en-US" sz="2400" b="1" smtClean="0">
                <a:latin typeface="Courier New" pitchFamily="49" charset="0"/>
              </a:rPr>
              <a:t>else</a:t>
            </a:r>
          </a:p>
          <a:p>
            <a:pPr eaLnBrk="1" hangingPunct="1">
              <a:lnSpc>
                <a:spcPct val="75000"/>
              </a:lnSpc>
              <a:buFont typeface="Monotype Sorts" pitchFamily="2" charset="2"/>
              <a:buNone/>
              <a:defRPr/>
            </a:pPr>
            <a:r>
              <a:rPr lang="en-US" sz="2400" b="1" smtClean="0">
                <a:latin typeface="Courier New" pitchFamily="49" charset="0"/>
              </a:rPr>
              <a:t>{</a:t>
            </a:r>
          </a:p>
          <a:p>
            <a:pPr eaLnBrk="1" hangingPunct="1">
              <a:lnSpc>
                <a:spcPct val="75000"/>
              </a:lnSpc>
              <a:buFont typeface="Monotype Sorts" pitchFamily="2" charset="2"/>
              <a:buNone/>
              <a:defRPr/>
            </a:pPr>
            <a:r>
              <a:rPr lang="en-US" sz="2400" b="1" smtClean="0">
                <a:latin typeface="Courier New" pitchFamily="49" charset="0"/>
              </a:rPr>
              <a:t>   printf (</a:t>
            </a:r>
            <a:r>
              <a:rPr lang="en-US" sz="2400" b="1" smtClean="0"/>
              <a:t>“</a:t>
            </a:r>
            <a:r>
              <a:rPr lang="en-US" sz="2400" b="1" smtClean="0">
                <a:latin typeface="Courier New" pitchFamily="49" charset="0"/>
              </a:rPr>
              <a:t>%d is positive.\n</a:t>
            </a:r>
            <a:r>
              <a:rPr lang="en-US" sz="2400" b="1" smtClean="0"/>
              <a:t>”</a:t>
            </a:r>
            <a:r>
              <a:rPr lang="en-US" sz="2400" b="1" smtClean="0">
                <a:latin typeface="Courier New" pitchFamily="49" charset="0"/>
              </a:rPr>
              <a:t>, value) ;</a:t>
            </a:r>
          </a:p>
          <a:p>
            <a:pPr eaLnBrk="1" hangingPunct="1">
              <a:lnSpc>
                <a:spcPct val="75000"/>
              </a:lnSpc>
              <a:buFont typeface="Monotype Sorts" pitchFamily="2" charset="2"/>
              <a:buNone/>
              <a:defRPr/>
            </a:pPr>
            <a:r>
              <a:rPr lang="en-US" sz="2400" b="1" smtClean="0">
                <a:latin typeface="Courier New" pitchFamily="49" charset="0"/>
              </a:rPr>
              <a:t>}</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eaLnBrk="1" hangingPunct="1">
              <a:lnSpc>
                <a:spcPct val="75000"/>
              </a:lnSpc>
              <a:buFont typeface="Monotype Sorts" pitchFamily="2" charset="2"/>
              <a:buNone/>
            </a:pPr>
            <a:r>
              <a:rPr lang="en-US" smtClean="0"/>
              <a:t>=  versus  ==</a:t>
            </a:r>
          </a:p>
        </p:txBody>
      </p:sp>
      <p:sp>
        <p:nvSpPr>
          <p:cNvPr id="296963" name="Rectangle 3"/>
          <p:cNvSpPr>
            <a:spLocks noGrp="1" noChangeArrowheads="1"/>
          </p:cNvSpPr>
          <p:nvPr>
            <p:ph type="body" idx="1"/>
          </p:nvPr>
        </p:nvSpPr>
        <p:spPr>
          <a:xfrm>
            <a:off x="304800" y="990600"/>
            <a:ext cx="8534400" cy="5181600"/>
          </a:xfrm>
          <a:solidFill>
            <a:schemeClr val="bg1"/>
          </a:solidFill>
          <a:ln>
            <a:solidFill>
              <a:schemeClr val="tx1"/>
            </a:solidFill>
          </a:ln>
          <a:effectLst>
            <a:outerShdw dist="107763" dir="2700000" algn="ctr" rotWithShape="0">
              <a:schemeClr val="bg2"/>
            </a:outerShdw>
          </a:effectLst>
        </p:spPr>
        <p:txBody>
          <a:bodyPr/>
          <a:lstStyle/>
          <a:p>
            <a:pPr eaLnBrk="1" hangingPunct="1">
              <a:lnSpc>
                <a:spcPct val="90000"/>
              </a:lnSpc>
              <a:buFontTx/>
              <a:buNone/>
              <a:defRPr/>
            </a:pPr>
            <a:r>
              <a:rPr lang="en-US" sz="2200" b="1" smtClean="0">
                <a:latin typeface="Courier New" pitchFamily="49" charset="0"/>
              </a:rPr>
              <a:t>int a = 2 ;</a:t>
            </a:r>
          </a:p>
          <a:p>
            <a:pPr eaLnBrk="1" hangingPunct="1">
              <a:lnSpc>
                <a:spcPct val="90000"/>
              </a:lnSpc>
              <a:buFontTx/>
              <a:buNone/>
              <a:defRPr/>
            </a:pPr>
            <a:endParaRPr lang="en-US" sz="2200" b="1" smtClean="0">
              <a:latin typeface="Courier New" pitchFamily="49" charset="0"/>
            </a:endParaRPr>
          </a:p>
          <a:p>
            <a:pPr eaLnBrk="1" hangingPunct="1">
              <a:lnSpc>
                <a:spcPct val="90000"/>
              </a:lnSpc>
              <a:buFontTx/>
              <a:buNone/>
              <a:defRPr/>
            </a:pPr>
            <a:r>
              <a:rPr lang="en-US" sz="2200" b="1" smtClean="0">
                <a:latin typeface="Courier New" pitchFamily="49" charset="0"/>
              </a:rPr>
              <a:t>if ( a = 1 )    </a:t>
            </a:r>
            <a:r>
              <a:rPr lang="en-US" sz="2200" b="1" smtClean="0">
                <a:solidFill>
                  <a:srgbClr val="339933"/>
                </a:solidFill>
                <a:latin typeface="Courier New" pitchFamily="49" charset="0"/>
              </a:rPr>
              <a:t>/* semantic (logic) error! */</a:t>
            </a:r>
          </a:p>
          <a:p>
            <a:pPr eaLnBrk="1" hangingPunct="1">
              <a:lnSpc>
                <a:spcPct val="90000"/>
              </a:lnSpc>
              <a:buFontTx/>
              <a:buNone/>
              <a:defRPr/>
            </a:pPr>
            <a:r>
              <a:rPr lang="en-US" sz="2200" b="1" smtClean="0">
                <a:latin typeface="Courier New" pitchFamily="49" charset="0"/>
              </a:rPr>
              <a:t>{</a:t>
            </a:r>
          </a:p>
          <a:p>
            <a:pPr eaLnBrk="1" hangingPunct="1">
              <a:lnSpc>
                <a:spcPct val="90000"/>
              </a:lnSpc>
              <a:buFontTx/>
              <a:buNone/>
              <a:defRPr/>
            </a:pPr>
            <a:r>
              <a:rPr lang="en-US" sz="2200" b="1" smtClean="0">
                <a:latin typeface="Courier New" pitchFamily="49" charset="0"/>
              </a:rPr>
              <a:t>    printf (</a:t>
            </a:r>
            <a:r>
              <a:rPr lang="en-US" sz="2200" b="1" smtClean="0"/>
              <a:t>“</a:t>
            </a:r>
            <a:r>
              <a:rPr lang="en-US" sz="2200" b="1" smtClean="0">
                <a:latin typeface="Courier New" pitchFamily="49" charset="0"/>
              </a:rPr>
              <a:t>a is one\n</a:t>
            </a:r>
            <a:r>
              <a:rPr lang="en-US" sz="2200" b="1" smtClean="0"/>
              <a:t>”</a:t>
            </a:r>
            <a:r>
              <a:rPr lang="en-US" sz="2200" b="1" smtClean="0">
                <a:latin typeface="Courier New" pitchFamily="49" charset="0"/>
              </a:rPr>
              <a:t>) ;</a:t>
            </a:r>
          </a:p>
          <a:p>
            <a:pPr eaLnBrk="1" hangingPunct="1">
              <a:lnSpc>
                <a:spcPct val="90000"/>
              </a:lnSpc>
              <a:buFontTx/>
              <a:buNone/>
              <a:defRPr/>
            </a:pPr>
            <a:r>
              <a:rPr lang="en-US" sz="2200" b="1" smtClean="0">
                <a:latin typeface="Courier New" pitchFamily="49" charset="0"/>
              </a:rPr>
              <a:t>}</a:t>
            </a:r>
          </a:p>
          <a:p>
            <a:pPr eaLnBrk="1" hangingPunct="1">
              <a:lnSpc>
                <a:spcPct val="90000"/>
              </a:lnSpc>
              <a:buFontTx/>
              <a:buNone/>
              <a:defRPr/>
            </a:pPr>
            <a:r>
              <a:rPr lang="en-US" sz="2200" b="1" smtClean="0">
                <a:latin typeface="Courier New" pitchFamily="49" charset="0"/>
              </a:rPr>
              <a:t>else if ( a == 2 )</a:t>
            </a:r>
          </a:p>
          <a:p>
            <a:pPr eaLnBrk="1" hangingPunct="1">
              <a:lnSpc>
                <a:spcPct val="90000"/>
              </a:lnSpc>
              <a:buFontTx/>
              <a:buNone/>
              <a:defRPr/>
            </a:pPr>
            <a:r>
              <a:rPr lang="en-US" sz="2200" b="1" smtClean="0">
                <a:latin typeface="Courier New" pitchFamily="49" charset="0"/>
              </a:rPr>
              <a:t>{</a:t>
            </a:r>
          </a:p>
          <a:p>
            <a:pPr eaLnBrk="1" hangingPunct="1">
              <a:lnSpc>
                <a:spcPct val="90000"/>
              </a:lnSpc>
              <a:buFontTx/>
              <a:buNone/>
              <a:defRPr/>
            </a:pPr>
            <a:r>
              <a:rPr lang="en-US" sz="2200" b="1" smtClean="0">
                <a:latin typeface="Courier New" pitchFamily="49" charset="0"/>
              </a:rPr>
              <a:t>    printf (</a:t>
            </a:r>
            <a:r>
              <a:rPr lang="en-US" sz="2200" b="1" smtClean="0"/>
              <a:t>“</a:t>
            </a:r>
            <a:r>
              <a:rPr lang="en-US" sz="2200" b="1" smtClean="0">
                <a:latin typeface="Courier New" pitchFamily="49" charset="0"/>
              </a:rPr>
              <a:t>a is two\n</a:t>
            </a:r>
            <a:r>
              <a:rPr lang="en-US" sz="2200" b="1" smtClean="0"/>
              <a:t>”</a:t>
            </a:r>
            <a:r>
              <a:rPr lang="en-US" sz="2200" b="1" smtClean="0">
                <a:latin typeface="Courier New" pitchFamily="49" charset="0"/>
              </a:rPr>
              <a:t>) ;</a:t>
            </a:r>
          </a:p>
          <a:p>
            <a:pPr eaLnBrk="1" hangingPunct="1">
              <a:lnSpc>
                <a:spcPct val="90000"/>
              </a:lnSpc>
              <a:buFontTx/>
              <a:buNone/>
              <a:defRPr/>
            </a:pPr>
            <a:r>
              <a:rPr lang="en-US" sz="2200" b="1" smtClean="0">
                <a:latin typeface="Courier New" pitchFamily="49" charset="0"/>
              </a:rPr>
              <a:t>}</a:t>
            </a:r>
          </a:p>
          <a:p>
            <a:pPr eaLnBrk="1" hangingPunct="1">
              <a:lnSpc>
                <a:spcPct val="90000"/>
              </a:lnSpc>
              <a:buFontTx/>
              <a:buNone/>
              <a:defRPr/>
            </a:pPr>
            <a:r>
              <a:rPr lang="en-US" sz="2200" b="1" smtClean="0">
                <a:latin typeface="Courier New" pitchFamily="49" charset="0"/>
              </a:rPr>
              <a:t>else</a:t>
            </a:r>
          </a:p>
          <a:p>
            <a:pPr eaLnBrk="1" hangingPunct="1">
              <a:lnSpc>
                <a:spcPct val="90000"/>
              </a:lnSpc>
              <a:buFontTx/>
              <a:buNone/>
              <a:defRPr/>
            </a:pPr>
            <a:r>
              <a:rPr lang="en-US" sz="2200" b="1" smtClean="0">
                <a:latin typeface="Courier New" pitchFamily="49" charset="0"/>
              </a:rPr>
              <a:t>{</a:t>
            </a:r>
          </a:p>
          <a:p>
            <a:pPr eaLnBrk="1" hangingPunct="1">
              <a:lnSpc>
                <a:spcPct val="90000"/>
              </a:lnSpc>
              <a:buFontTx/>
              <a:buNone/>
              <a:defRPr/>
            </a:pPr>
            <a:r>
              <a:rPr lang="en-US" sz="2200" b="1" smtClean="0">
                <a:latin typeface="Courier New" pitchFamily="49" charset="0"/>
              </a:rPr>
              <a:t>    printf (</a:t>
            </a:r>
            <a:r>
              <a:rPr lang="en-US" sz="2200" b="1" smtClean="0"/>
              <a:t>“</a:t>
            </a:r>
            <a:r>
              <a:rPr lang="en-US" sz="2200" b="1" smtClean="0">
                <a:latin typeface="Courier New" pitchFamily="49" charset="0"/>
              </a:rPr>
              <a:t>a is %d\n</a:t>
            </a:r>
            <a:r>
              <a:rPr lang="en-US" sz="2200" b="1" smtClean="0"/>
              <a:t>”</a:t>
            </a:r>
            <a:r>
              <a:rPr lang="en-US" sz="2200" b="1" smtClean="0">
                <a:latin typeface="Courier New" pitchFamily="49" charset="0"/>
              </a:rPr>
              <a:t>, a) ;</a:t>
            </a:r>
          </a:p>
          <a:p>
            <a:pPr eaLnBrk="1" hangingPunct="1">
              <a:lnSpc>
                <a:spcPct val="90000"/>
              </a:lnSpc>
              <a:buFontTx/>
              <a:buNone/>
              <a:defRPr/>
            </a:pPr>
            <a:r>
              <a:rPr lang="en-US" sz="2200" b="1" smtClean="0">
                <a:latin typeface="Courier New" pitchFamily="49"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Developing a C Program </a:t>
            </a:r>
          </a:p>
        </p:txBody>
      </p:sp>
      <p:grpSp>
        <p:nvGrpSpPr>
          <p:cNvPr id="25603" name="Group 28"/>
          <p:cNvGrpSpPr>
            <a:grpSpLocks/>
          </p:cNvGrpSpPr>
          <p:nvPr/>
        </p:nvGrpSpPr>
        <p:grpSpPr bwMode="auto">
          <a:xfrm>
            <a:off x="2667000" y="1389063"/>
            <a:ext cx="4419600" cy="4918075"/>
            <a:chOff x="1680" y="875"/>
            <a:chExt cx="2784" cy="3098"/>
          </a:xfrm>
        </p:grpSpPr>
        <p:sp>
          <p:nvSpPr>
            <p:cNvPr id="25604" name="Text Box 5"/>
            <p:cNvSpPr txBox="1">
              <a:spLocks noChangeArrowheads="1"/>
            </p:cNvSpPr>
            <p:nvPr/>
          </p:nvSpPr>
          <p:spPr bwMode="auto">
            <a:xfrm>
              <a:off x="1680" y="2064"/>
              <a:ext cx="225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b="1">
                  <a:latin typeface="Arial" panose="020B0604020202020204" pitchFamily="34" charset="0"/>
                </a:rPr>
                <a:t>Modified Source Code in RAM</a:t>
              </a:r>
              <a:endParaRPr lang="en-US" sz="1800">
                <a:latin typeface="Arial" panose="020B0604020202020204" pitchFamily="34" charset="0"/>
              </a:endParaRPr>
            </a:p>
          </p:txBody>
        </p:sp>
        <p:sp>
          <p:nvSpPr>
            <p:cNvPr id="25605" name="Rectangle 7"/>
            <p:cNvSpPr>
              <a:spLocks noChangeArrowheads="1"/>
            </p:cNvSpPr>
            <p:nvPr/>
          </p:nvSpPr>
          <p:spPr bwMode="auto">
            <a:xfrm>
              <a:off x="2112" y="1307"/>
              <a:ext cx="136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Source File  </a:t>
              </a:r>
              <a:r>
                <a:rPr lang="en-US" sz="1800" i="1">
                  <a:latin typeface="Arial" panose="020B0604020202020204" pitchFamily="34" charset="0"/>
                </a:rPr>
                <a:t>pgm.c</a:t>
              </a:r>
            </a:p>
          </p:txBody>
        </p:sp>
        <p:sp>
          <p:nvSpPr>
            <p:cNvPr id="25606" name="AutoShape 8"/>
            <p:cNvSpPr>
              <a:spLocks noChangeArrowheads="1"/>
            </p:cNvSpPr>
            <p:nvPr/>
          </p:nvSpPr>
          <p:spPr bwMode="auto">
            <a:xfrm rot="16200000" flipH="1">
              <a:off x="2688" y="1499"/>
              <a:ext cx="88" cy="184"/>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607" name="AutoShape 9"/>
            <p:cNvSpPr>
              <a:spLocks noChangeArrowheads="1"/>
            </p:cNvSpPr>
            <p:nvPr/>
          </p:nvSpPr>
          <p:spPr bwMode="auto">
            <a:xfrm rot="16200000" flipH="1">
              <a:off x="2688" y="2267"/>
              <a:ext cx="88" cy="184"/>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608" name="AutoShape 10"/>
            <p:cNvSpPr>
              <a:spLocks noChangeArrowheads="1"/>
            </p:cNvSpPr>
            <p:nvPr/>
          </p:nvSpPr>
          <p:spPr bwMode="auto">
            <a:xfrm rot="16200000" flipH="1">
              <a:off x="2688" y="2984"/>
              <a:ext cx="88" cy="184"/>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609" name="AutoShape 11"/>
            <p:cNvSpPr>
              <a:spLocks noChangeArrowheads="1"/>
            </p:cNvSpPr>
            <p:nvPr/>
          </p:nvSpPr>
          <p:spPr bwMode="auto">
            <a:xfrm rot="16200000" flipH="1">
              <a:off x="2688" y="2699"/>
              <a:ext cx="88" cy="184"/>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610" name="AutoShape 12"/>
            <p:cNvSpPr>
              <a:spLocks noChangeArrowheads="1"/>
            </p:cNvSpPr>
            <p:nvPr/>
          </p:nvSpPr>
          <p:spPr bwMode="auto">
            <a:xfrm rot="16200000" flipH="1">
              <a:off x="2688" y="1115"/>
              <a:ext cx="88" cy="184"/>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611" name="Rectangle 13"/>
            <p:cNvSpPr>
              <a:spLocks noChangeArrowheads="1"/>
            </p:cNvSpPr>
            <p:nvPr/>
          </p:nvSpPr>
          <p:spPr bwMode="auto">
            <a:xfrm>
              <a:off x="1728" y="2843"/>
              <a:ext cx="2474"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Program Object Code File  </a:t>
              </a:r>
              <a:r>
                <a:rPr lang="en-US" sz="1800" i="1">
                  <a:latin typeface="Arial" panose="020B0604020202020204" pitchFamily="34" charset="0"/>
                </a:rPr>
                <a:t>pgm.obj</a:t>
              </a:r>
            </a:p>
          </p:txBody>
        </p:sp>
        <p:sp>
          <p:nvSpPr>
            <p:cNvPr id="25612" name="Rectangle 14"/>
            <p:cNvSpPr>
              <a:spLocks noChangeArrowheads="1"/>
            </p:cNvSpPr>
            <p:nvPr/>
          </p:nvSpPr>
          <p:spPr bwMode="auto">
            <a:xfrm>
              <a:off x="2016" y="3744"/>
              <a:ext cx="1162"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Executable File</a:t>
              </a:r>
              <a:endParaRPr lang="en-US" sz="1800" i="1">
                <a:latin typeface="Arial" panose="020B0604020202020204" pitchFamily="34" charset="0"/>
              </a:endParaRPr>
            </a:p>
          </p:txBody>
        </p:sp>
        <p:sp>
          <p:nvSpPr>
            <p:cNvPr id="25613" name="Rectangle 15"/>
            <p:cNvSpPr>
              <a:spLocks noChangeArrowheads="1"/>
            </p:cNvSpPr>
            <p:nvPr/>
          </p:nvSpPr>
          <p:spPr bwMode="auto">
            <a:xfrm>
              <a:off x="2064" y="1643"/>
              <a:ext cx="1440" cy="288"/>
            </a:xfrm>
            <a:prstGeom prst="rect">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latin typeface="Arial" panose="020B0604020202020204" pitchFamily="34" charset="0"/>
                </a:rPr>
                <a:t>Preprocessor</a:t>
              </a:r>
              <a:endParaRPr lang="en-US">
                <a:latin typeface="Arial" panose="020B0604020202020204" pitchFamily="34" charset="0"/>
              </a:endParaRPr>
            </a:p>
          </p:txBody>
        </p:sp>
        <p:sp>
          <p:nvSpPr>
            <p:cNvPr id="25614" name="AutoShape 16"/>
            <p:cNvSpPr>
              <a:spLocks noChangeArrowheads="1"/>
            </p:cNvSpPr>
            <p:nvPr/>
          </p:nvSpPr>
          <p:spPr bwMode="auto">
            <a:xfrm rot="16200000" flipH="1">
              <a:off x="2688" y="1883"/>
              <a:ext cx="88" cy="184"/>
            </a:xfrm>
            <a:prstGeom prst="rightArrow">
              <a:avLst>
                <a:gd name="adj1" fmla="val 50000"/>
                <a:gd name="adj2" fmla="val 50005"/>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615" name="Rectangle 17"/>
            <p:cNvSpPr>
              <a:spLocks noChangeArrowheads="1"/>
            </p:cNvSpPr>
            <p:nvPr/>
          </p:nvSpPr>
          <p:spPr bwMode="auto">
            <a:xfrm>
              <a:off x="2208" y="2411"/>
              <a:ext cx="1200" cy="336"/>
            </a:xfrm>
            <a:prstGeom prst="rect">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latin typeface="Arial" panose="020B0604020202020204" pitchFamily="34" charset="0"/>
                </a:rPr>
                <a:t>Compiler</a:t>
              </a:r>
            </a:p>
          </p:txBody>
        </p:sp>
        <p:sp>
          <p:nvSpPr>
            <p:cNvPr id="25616" name="Rectangle 18"/>
            <p:cNvSpPr>
              <a:spLocks noChangeArrowheads="1"/>
            </p:cNvSpPr>
            <p:nvPr/>
          </p:nvSpPr>
          <p:spPr bwMode="auto">
            <a:xfrm>
              <a:off x="2304" y="3168"/>
              <a:ext cx="960" cy="336"/>
            </a:xfrm>
            <a:prstGeom prst="rect">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latin typeface="Arial" panose="020B0604020202020204" pitchFamily="34" charset="0"/>
                </a:rPr>
                <a:t>Linker</a:t>
              </a:r>
              <a:endParaRPr lang="en-US">
                <a:latin typeface="Arial" panose="020B0604020202020204" pitchFamily="34" charset="0"/>
              </a:endParaRPr>
            </a:p>
          </p:txBody>
        </p:sp>
        <p:sp>
          <p:nvSpPr>
            <p:cNvPr id="25617" name="Rectangle 20"/>
            <p:cNvSpPr>
              <a:spLocks noChangeArrowheads="1"/>
            </p:cNvSpPr>
            <p:nvPr/>
          </p:nvSpPr>
          <p:spPr bwMode="auto">
            <a:xfrm>
              <a:off x="2256" y="875"/>
              <a:ext cx="1008" cy="288"/>
            </a:xfrm>
            <a:prstGeom prst="rect">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latin typeface="Arial" panose="020B0604020202020204" pitchFamily="34" charset="0"/>
                </a:rPr>
                <a:t>Editor</a:t>
              </a:r>
            </a:p>
          </p:txBody>
        </p:sp>
        <p:sp>
          <p:nvSpPr>
            <p:cNvPr id="25618" name="AutoShape 21"/>
            <p:cNvSpPr>
              <a:spLocks noChangeArrowheads="1"/>
            </p:cNvSpPr>
            <p:nvPr/>
          </p:nvSpPr>
          <p:spPr bwMode="auto">
            <a:xfrm>
              <a:off x="2640" y="3504"/>
              <a:ext cx="192" cy="96"/>
            </a:xfrm>
            <a:prstGeom prst="downArrow">
              <a:avLst>
                <a:gd name="adj1" fmla="val 50000"/>
                <a:gd name="adj2" fmla="val 25000"/>
              </a:avLst>
            </a:prstGeom>
            <a:solidFill>
              <a:schemeClr val="accent1"/>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619" name="Line 22"/>
            <p:cNvSpPr>
              <a:spLocks noChangeShapeType="1"/>
            </p:cNvSpPr>
            <p:nvPr/>
          </p:nvSpPr>
          <p:spPr bwMode="auto">
            <a:xfrm>
              <a:off x="3408" y="2603"/>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5620" name="Line 23"/>
            <p:cNvSpPr>
              <a:spLocks noChangeShapeType="1"/>
            </p:cNvSpPr>
            <p:nvPr/>
          </p:nvSpPr>
          <p:spPr bwMode="auto">
            <a:xfrm flipV="1">
              <a:off x="4032" y="1115"/>
              <a:ext cx="0" cy="14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5621" name="Line 24"/>
            <p:cNvSpPr>
              <a:spLocks noChangeShapeType="1"/>
            </p:cNvSpPr>
            <p:nvPr/>
          </p:nvSpPr>
          <p:spPr bwMode="auto">
            <a:xfrm flipH="1">
              <a:off x="3264" y="1115"/>
              <a:ext cx="768"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5622" name="Line 25"/>
            <p:cNvSpPr>
              <a:spLocks noChangeShapeType="1"/>
            </p:cNvSpPr>
            <p:nvPr/>
          </p:nvSpPr>
          <p:spPr bwMode="auto">
            <a:xfrm>
              <a:off x="3264" y="3360"/>
              <a:ext cx="12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5623" name="Line 26"/>
            <p:cNvSpPr>
              <a:spLocks noChangeShapeType="1"/>
            </p:cNvSpPr>
            <p:nvPr/>
          </p:nvSpPr>
          <p:spPr bwMode="auto">
            <a:xfrm flipV="1">
              <a:off x="4464" y="971"/>
              <a:ext cx="0" cy="238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5624" name="Line 27"/>
            <p:cNvSpPr>
              <a:spLocks noChangeShapeType="1"/>
            </p:cNvSpPr>
            <p:nvPr/>
          </p:nvSpPr>
          <p:spPr bwMode="auto">
            <a:xfrm flipH="1">
              <a:off x="3264" y="971"/>
              <a:ext cx="120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gr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pPr eaLnBrk="1" hangingPunct="1"/>
            <a:r>
              <a:rPr lang="en-US" smtClean="0"/>
              <a:t>A very common error</a:t>
            </a:r>
          </a:p>
        </p:txBody>
      </p:sp>
      <p:sp>
        <p:nvSpPr>
          <p:cNvPr id="144387" name="Rectangle 3"/>
          <p:cNvSpPr>
            <a:spLocks noGrp="1" noChangeArrowheads="1"/>
          </p:cNvSpPr>
          <p:nvPr>
            <p:ph type="body" idx="1"/>
          </p:nvPr>
        </p:nvSpPr>
        <p:spPr>
          <a:xfrm>
            <a:off x="381000" y="990600"/>
            <a:ext cx="8458200" cy="5029200"/>
          </a:xfrm>
        </p:spPr>
        <p:txBody>
          <a:bodyPr/>
          <a:lstStyle/>
          <a:p>
            <a:pPr algn="just" eaLnBrk="1" hangingPunct="1">
              <a:lnSpc>
                <a:spcPct val="90000"/>
              </a:lnSpc>
              <a:buFontTx/>
              <a:buNone/>
            </a:pPr>
            <a:r>
              <a:rPr lang="en-US" sz="2400" smtClean="0"/>
              <a:t>The statement   </a:t>
            </a:r>
            <a:r>
              <a:rPr lang="en-US" sz="2400" smtClean="0">
                <a:solidFill>
                  <a:schemeClr val="accent2"/>
                </a:solidFill>
              </a:rPr>
              <a:t>if (a = 1)  </a:t>
            </a:r>
            <a:r>
              <a:rPr lang="en-US" sz="2400" smtClean="0"/>
              <a:t> is syntactically correct, </a:t>
            </a:r>
          </a:p>
          <a:p>
            <a:pPr lvl="1" algn="just" eaLnBrk="1" hangingPunct="1">
              <a:lnSpc>
                <a:spcPct val="90000"/>
              </a:lnSpc>
            </a:pPr>
            <a:r>
              <a:rPr lang="en-US" smtClean="0"/>
              <a:t>so no error message will be produced.  </a:t>
            </a:r>
          </a:p>
          <a:p>
            <a:pPr lvl="1" algn="just" eaLnBrk="1" hangingPunct="1">
              <a:lnSpc>
                <a:spcPct val="90000"/>
              </a:lnSpc>
            </a:pPr>
            <a:r>
              <a:rPr lang="en-US" smtClean="0"/>
              <a:t>Some compilers will produce a warning.</a:t>
            </a:r>
          </a:p>
          <a:p>
            <a:pPr lvl="1" algn="just" eaLnBrk="1" hangingPunct="1">
              <a:lnSpc>
                <a:spcPct val="90000"/>
              </a:lnSpc>
            </a:pPr>
            <a:r>
              <a:rPr lang="en-US" smtClean="0"/>
              <a:t>However, a semantic (logic) error will occur.</a:t>
            </a:r>
          </a:p>
          <a:p>
            <a:pPr algn="just" eaLnBrk="1" hangingPunct="1">
              <a:lnSpc>
                <a:spcPct val="90000"/>
              </a:lnSpc>
              <a:buFontTx/>
              <a:buNone/>
            </a:pPr>
            <a:endParaRPr lang="en-US" sz="2400" smtClean="0"/>
          </a:p>
          <a:p>
            <a:pPr algn="just" eaLnBrk="1" hangingPunct="1">
              <a:lnSpc>
                <a:spcPct val="90000"/>
              </a:lnSpc>
              <a:buFontTx/>
              <a:buNone/>
            </a:pPr>
            <a:r>
              <a:rPr lang="en-US" sz="2400" smtClean="0"/>
              <a:t>An assignment expression has a value </a:t>
            </a:r>
          </a:p>
          <a:p>
            <a:pPr lvl="1" algn="just" eaLnBrk="1" hangingPunct="1">
              <a:lnSpc>
                <a:spcPct val="90000"/>
              </a:lnSpc>
            </a:pPr>
            <a:r>
              <a:rPr lang="en-US" smtClean="0"/>
              <a:t>The value being assigned.  </a:t>
            </a:r>
          </a:p>
          <a:p>
            <a:pPr lvl="1" algn="just" eaLnBrk="1" hangingPunct="1">
              <a:lnSpc>
                <a:spcPct val="90000"/>
              </a:lnSpc>
            </a:pPr>
            <a:r>
              <a:rPr lang="en-US" smtClean="0"/>
              <a:t>In this case the value being assigned is 1, which is true.</a:t>
            </a:r>
          </a:p>
          <a:p>
            <a:pPr algn="just" eaLnBrk="1" hangingPunct="1">
              <a:lnSpc>
                <a:spcPct val="90000"/>
              </a:lnSpc>
              <a:buFontTx/>
              <a:buNone/>
            </a:pPr>
            <a:endParaRPr lang="en-US" sz="2400" smtClean="0"/>
          </a:p>
          <a:p>
            <a:pPr algn="just" eaLnBrk="1" hangingPunct="1">
              <a:lnSpc>
                <a:spcPct val="90000"/>
              </a:lnSpc>
              <a:buFontTx/>
              <a:buNone/>
            </a:pPr>
            <a:r>
              <a:rPr lang="en-US" sz="2400" smtClean="0"/>
              <a:t>If the value being assigned was 0</a:t>
            </a:r>
          </a:p>
          <a:p>
            <a:pPr lvl="1" algn="just" eaLnBrk="1" hangingPunct="1">
              <a:lnSpc>
                <a:spcPct val="90000"/>
              </a:lnSpc>
            </a:pPr>
            <a:r>
              <a:rPr lang="en-US" smtClean="0"/>
              <a:t>the expression would evaluate to 0, </a:t>
            </a:r>
          </a:p>
          <a:p>
            <a:pPr lvl="1" algn="just" eaLnBrk="1" hangingPunct="1">
              <a:lnSpc>
                <a:spcPct val="90000"/>
              </a:lnSpc>
            </a:pPr>
            <a:r>
              <a:rPr lang="en-US" smtClean="0"/>
              <a:t>which is false.</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eaLnBrk="1" hangingPunct="1"/>
            <a:r>
              <a:rPr lang="en-US" smtClean="0"/>
              <a:t>Multiple Selection with </a:t>
            </a:r>
            <a:r>
              <a:rPr lang="en-US" i="1" smtClean="0"/>
              <a:t>if</a:t>
            </a:r>
          </a:p>
        </p:txBody>
      </p:sp>
      <p:sp>
        <p:nvSpPr>
          <p:cNvPr id="145411" name="Rectangle 3"/>
          <p:cNvSpPr>
            <a:spLocks noGrp="1" noChangeArrowheads="1"/>
          </p:cNvSpPr>
          <p:nvPr>
            <p:ph type="body" idx="1"/>
          </p:nvPr>
        </p:nvSpPr>
        <p:spPr>
          <a:xfrm>
            <a:off x="762000" y="1447800"/>
            <a:ext cx="3048000" cy="4419600"/>
          </a:xfrm>
          <a:noFill/>
        </p:spPr>
        <p:txBody>
          <a:bodyPr lIns="90488" tIns="44450" rIns="90488" bIns="44450"/>
          <a:lstStyle/>
          <a:p>
            <a:pPr eaLnBrk="1" hangingPunct="1">
              <a:buFontTx/>
              <a:buNone/>
            </a:pPr>
            <a:r>
              <a:rPr lang="en-US" sz="1800" smtClean="0">
                <a:solidFill>
                  <a:schemeClr val="accent2"/>
                </a:solidFill>
              </a:rPr>
              <a:t>if (day == 0 ) {</a:t>
            </a:r>
          </a:p>
          <a:p>
            <a:pPr eaLnBrk="1" hangingPunct="1">
              <a:buFontTx/>
              <a:buNone/>
            </a:pPr>
            <a:r>
              <a:rPr lang="en-US" sz="1800" smtClean="0">
                <a:solidFill>
                  <a:schemeClr val="accent2"/>
                </a:solidFill>
              </a:rPr>
              <a:t>    printf (“Sunday”) ;</a:t>
            </a:r>
          </a:p>
          <a:p>
            <a:pPr eaLnBrk="1" hangingPunct="1">
              <a:buFontTx/>
              <a:buNone/>
            </a:pPr>
            <a:r>
              <a:rPr lang="en-US" sz="1800" smtClean="0">
                <a:solidFill>
                  <a:schemeClr val="accent2"/>
                </a:solidFill>
              </a:rPr>
              <a:t>}</a:t>
            </a:r>
          </a:p>
          <a:p>
            <a:pPr eaLnBrk="1" hangingPunct="1">
              <a:buFontTx/>
              <a:buNone/>
            </a:pPr>
            <a:r>
              <a:rPr lang="en-US" sz="1800" smtClean="0">
                <a:solidFill>
                  <a:schemeClr val="accent2"/>
                </a:solidFill>
              </a:rPr>
              <a:t>if (day == 1 ) {</a:t>
            </a:r>
          </a:p>
          <a:p>
            <a:pPr eaLnBrk="1" hangingPunct="1">
              <a:buFontTx/>
              <a:buNone/>
            </a:pPr>
            <a:r>
              <a:rPr lang="en-US" sz="1800" smtClean="0">
                <a:solidFill>
                  <a:schemeClr val="accent2"/>
                </a:solidFill>
              </a:rPr>
              <a:t>    printf (“Monday”) ;</a:t>
            </a:r>
          </a:p>
          <a:p>
            <a:pPr eaLnBrk="1" hangingPunct="1">
              <a:buFontTx/>
              <a:buNone/>
            </a:pPr>
            <a:r>
              <a:rPr lang="en-US" sz="1800" smtClean="0">
                <a:solidFill>
                  <a:schemeClr val="accent2"/>
                </a:solidFill>
              </a:rPr>
              <a:t>}</a:t>
            </a:r>
          </a:p>
          <a:p>
            <a:pPr eaLnBrk="1" hangingPunct="1">
              <a:buFontTx/>
              <a:buNone/>
            </a:pPr>
            <a:r>
              <a:rPr lang="en-US" sz="1800" smtClean="0">
                <a:solidFill>
                  <a:schemeClr val="accent2"/>
                </a:solidFill>
              </a:rPr>
              <a:t>if (day == 2) {</a:t>
            </a:r>
          </a:p>
          <a:p>
            <a:pPr eaLnBrk="1" hangingPunct="1">
              <a:buFontTx/>
              <a:buNone/>
            </a:pPr>
            <a:r>
              <a:rPr lang="en-US" sz="1800" smtClean="0">
                <a:solidFill>
                  <a:schemeClr val="accent2"/>
                </a:solidFill>
              </a:rPr>
              <a:t>    printf (“Tuesday”) ;</a:t>
            </a:r>
          </a:p>
          <a:p>
            <a:pPr eaLnBrk="1" hangingPunct="1">
              <a:buFontTx/>
              <a:buNone/>
            </a:pPr>
            <a:r>
              <a:rPr lang="en-US" sz="1800" smtClean="0">
                <a:solidFill>
                  <a:schemeClr val="accent2"/>
                </a:solidFill>
              </a:rPr>
              <a:t>}</a:t>
            </a:r>
          </a:p>
          <a:p>
            <a:pPr eaLnBrk="1" hangingPunct="1">
              <a:buFontTx/>
              <a:buNone/>
            </a:pPr>
            <a:r>
              <a:rPr lang="en-US" sz="1800" smtClean="0">
                <a:solidFill>
                  <a:schemeClr val="accent2"/>
                </a:solidFill>
              </a:rPr>
              <a:t>if (day == 3) {</a:t>
            </a:r>
          </a:p>
          <a:p>
            <a:pPr eaLnBrk="1" hangingPunct="1">
              <a:buFontTx/>
              <a:buNone/>
            </a:pPr>
            <a:r>
              <a:rPr lang="en-US" sz="1800" smtClean="0">
                <a:solidFill>
                  <a:schemeClr val="accent2"/>
                </a:solidFill>
              </a:rPr>
              <a:t>    printf (“Wednesday”) ;</a:t>
            </a:r>
          </a:p>
          <a:p>
            <a:pPr eaLnBrk="1" hangingPunct="1">
              <a:buFontTx/>
              <a:buNone/>
            </a:pPr>
            <a:r>
              <a:rPr lang="en-US" sz="1800" smtClean="0">
                <a:solidFill>
                  <a:schemeClr val="accent2"/>
                </a:solidFill>
              </a:rPr>
              <a:t>}</a:t>
            </a:r>
          </a:p>
        </p:txBody>
      </p:sp>
      <p:sp>
        <p:nvSpPr>
          <p:cNvPr id="145412" name="Text Box 4"/>
          <p:cNvSpPr txBox="1">
            <a:spLocks noChangeArrowheads="1"/>
          </p:cNvSpPr>
          <p:nvPr/>
        </p:nvSpPr>
        <p:spPr bwMode="auto">
          <a:xfrm>
            <a:off x="4343400" y="1752600"/>
            <a:ext cx="3810000"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2000">
                <a:solidFill>
                  <a:schemeClr val="accent2"/>
                </a:solidFill>
                <a:latin typeface="Arial" panose="020B0604020202020204" pitchFamily="34" charset="0"/>
              </a:rPr>
              <a:t>       </a:t>
            </a:r>
            <a:r>
              <a:rPr lang="en-US" sz="2000" b="1" i="1">
                <a:solidFill>
                  <a:schemeClr val="accent2"/>
                </a:solidFill>
                <a:latin typeface="Arial" panose="020B0604020202020204" pitchFamily="34" charset="0"/>
              </a:rPr>
              <a:t>(continued)</a:t>
            </a:r>
            <a:endParaRPr lang="en-US" sz="2000" i="1">
              <a:solidFill>
                <a:schemeClr val="accent2"/>
              </a:solidFill>
              <a:latin typeface="Arial" panose="020B0604020202020204" pitchFamily="34" charset="0"/>
            </a:endParaRPr>
          </a:p>
          <a:p>
            <a:endParaRPr lang="en-US" sz="2000" i="1">
              <a:solidFill>
                <a:schemeClr val="accent2"/>
              </a:solidFill>
              <a:latin typeface="Arial" panose="020B0604020202020204" pitchFamily="34" charset="0"/>
            </a:endParaRPr>
          </a:p>
          <a:p>
            <a:r>
              <a:rPr lang="en-US" sz="2000">
                <a:solidFill>
                  <a:schemeClr val="accent2"/>
                </a:solidFill>
                <a:latin typeface="Arial" panose="020B0604020202020204" pitchFamily="34" charset="0"/>
              </a:rPr>
              <a:t>if (day == 4) {</a:t>
            </a:r>
          </a:p>
          <a:p>
            <a:r>
              <a:rPr lang="en-US" sz="2000">
                <a:solidFill>
                  <a:schemeClr val="accent2"/>
                </a:solidFill>
                <a:latin typeface="Arial" panose="020B0604020202020204" pitchFamily="34" charset="0"/>
              </a:rPr>
              <a:t>    printf (“Thursday”) ;</a:t>
            </a:r>
          </a:p>
          <a:p>
            <a:r>
              <a:rPr lang="en-US" sz="2000">
                <a:solidFill>
                  <a:schemeClr val="accent2"/>
                </a:solidFill>
                <a:latin typeface="Arial" panose="020B0604020202020204" pitchFamily="34" charset="0"/>
              </a:rPr>
              <a:t>}</a:t>
            </a:r>
          </a:p>
          <a:p>
            <a:r>
              <a:rPr lang="en-US" sz="2000">
                <a:solidFill>
                  <a:schemeClr val="accent2"/>
                </a:solidFill>
                <a:latin typeface="Arial" panose="020B0604020202020204" pitchFamily="34" charset="0"/>
              </a:rPr>
              <a:t>if (day == 5) {</a:t>
            </a:r>
          </a:p>
          <a:p>
            <a:r>
              <a:rPr lang="en-US" sz="2000">
                <a:solidFill>
                  <a:schemeClr val="accent2"/>
                </a:solidFill>
                <a:latin typeface="Arial" panose="020B0604020202020204" pitchFamily="34" charset="0"/>
              </a:rPr>
              <a:t>    printf (“Friday”) ;</a:t>
            </a:r>
          </a:p>
          <a:p>
            <a:r>
              <a:rPr lang="en-US" sz="2000">
                <a:solidFill>
                  <a:schemeClr val="accent2"/>
                </a:solidFill>
                <a:latin typeface="Arial" panose="020B0604020202020204" pitchFamily="34" charset="0"/>
              </a:rPr>
              <a:t>}</a:t>
            </a:r>
          </a:p>
          <a:p>
            <a:r>
              <a:rPr lang="en-US" sz="2000">
                <a:solidFill>
                  <a:schemeClr val="accent2"/>
                </a:solidFill>
                <a:latin typeface="Arial" panose="020B0604020202020204" pitchFamily="34" charset="0"/>
              </a:rPr>
              <a:t>if (day == 6) {</a:t>
            </a:r>
          </a:p>
          <a:p>
            <a:r>
              <a:rPr lang="en-US" sz="2000">
                <a:solidFill>
                  <a:schemeClr val="accent2"/>
                </a:solidFill>
                <a:latin typeface="Arial" panose="020B0604020202020204" pitchFamily="34" charset="0"/>
              </a:rPr>
              <a:t>    printf (“Saturday”) ;</a:t>
            </a:r>
          </a:p>
          <a:p>
            <a:r>
              <a:rPr lang="en-US" sz="2000">
                <a:solidFill>
                  <a:schemeClr val="accent2"/>
                </a:solidFill>
                <a:latin typeface="Arial" panose="020B0604020202020204" pitchFamily="34" charset="0"/>
              </a:rPr>
              <a:t>}</a:t>
            </a:r>
          </a:p>
          <a:p>
            <a:r>
              <a:rPr lang="en-US" sz="2000">
                <a:solidFill>
                  <a:schemeClr val="accent2"/>
                </a:solidFill>
                <a:latin typeface="Arial" panose="020B0604020202020204" pitchFamily="34" charset="0"/>
              </a:rPr>
              <a:t>if ((day &lt; 0) || (day &gt; 6)) {</a:t>
            </a:r>
          </a:p>
          <a:p>
            <a:r>
              <a:rPr lang="en-US" sz="2000">
                <a:solidFill>
                  <a:schemeClr val="accent2"/>
                </a:solidFill>
                <a:latin typeface="Arial" panose="020B0604020202020204" pitchFamily="34" charset="0"/>
              </a:rPr>
              <a:t>    printf(“Error - invalid day.\n”) ;</a:t>
            </a:r>
          </a:p>
          <a:p>
            <a:r>
              <a:rPr lang="en-US" sz="2000">
                <a:solidFill>
                  <a:schemeClr val="accent2"/>
                </a:solidFill>
                <a:latin typeface="Arial" panose="020B0604020202020204" pitchFamily="34" charset="0"/>
              </a:rPr>
              <a:t>}</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smtClean="0"/>
              <a:t>Multiple Selection with if-else</a:t>
            </a:r>
            <a:endParaRPr lang="en-US" sz="3200" smtClean="0">
              <a:solidFill>
                <a:schemeClr val="accent2"/>
              </a:solidFill>
            </a:endParaRPr>
          </a:p>
        </p:txBody>
      </p:sp>
      <p:sp>
        <p:nvSpPr>
          <p:cNvPr id="300035" name="Rectangle 3"/>
          <p:cNvSpPr>
            <a:spLocks noGrp="1" noChangeArrowheads="1"/>
          </p:cNvSpPr>
          <p:nvPr>
            <p:ph type="body" idx="1"/>
          </p:nvPr>
        </p:nvSpPr>
        <p:spPr>
          <a:xfrm>
            <a:off x="381000" y="1066800"/>
            <a:ext cx="4267200" cy="5105400"/>
          </a:xfrm>
          <a:solidFill>
            <a:schemeClr val="bg1"/>
          </a:solidFill>
          <a:ln w="12700">
            <a:solidFill>
              <a:schemeClr val="tx1"/>
            </a:solidFill>
          </a:ln>
          <a:effectLst>
            <a:outerShdw dist="107763" dir="2700000" algn="ctr" rotWithShape="0">
              <a:schemeClr val="bg2"/>
            </a:outerShdw>
          </a:effectLst>
        </p:spPr>
        <p:txBody>
          <a:bodyPr lIns="90488" tIns="44450" rIns="90488" bIns="44450"/>
          <a:lstStyle/>
          <a:p>
            <a:pPr eaLnBrk="1" hangingPunct="1">
              <a:buFontTx/>
              <a:buNone/>
              <a:defRPr/>
            </a:pPr>
            <a:r>
              <a:rPr lang="en-US" sz="2000" b="1" smtClean="0">
                <a:latin typeface="Courier New" pitchFamily="49" charset="0"/>
              </a:rPr>
              <a:t>if (day == 0 )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Sunday</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else if (day == 1 )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Monday</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else if (day == 2)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Tuesday</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a:t>
            </a:r>
          </a:p>
          <a:p>
            <a:pPr eaLnBrk="1" hangingPunct="1">
              <a:buFontTx/>
              <a:buNone/>
              <a:defRPr/>
            </a:pPr>
            <a:r>
              <a:rPr lang="en-US" sz="2000" b="1" smtClean="0"/>
              <a:t>…</a:t>
            </a:r>
            <a:endParaRPr lang="en-US" sz="2000" b="1" smtClean="0">
              <a:latin typeface="Courier New" pitchFamily="49" charset="0"/>
            </a:endParaRPr>
          </a:p>
          <a:p>
            <a:pPr eaLnBrk="1" hangingPunct="1">
              <a:buFontTx/>
              <a:buNone/>
              <a:defRPr/>
            </a:pPr>
            <a:r>
              <a:rPr lang="en-US" sz="2000" b="1" smtClean="0">
                <a:latin typeface="Courier New" pitchFamily="49" charset="0"/>
              </a:rPr>
              <a:t> else if (day == 6)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Saturday</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else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Error - invalid day.\n</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a:t>
            </a:r>
          </a:p>
        </p:txBody>
      </p:sp>
      <p:sp>
        <p:nvSpPr>
          <p:cNvPr id="146436" name="Text Box 4"/>
          <p:cNvSpPr txBox="1">
            <a:spLocks noChangeArrowheads="1"/>
          </p:cNvSpPr>
          <p:nvPr/>
        </p:nvSpPr>
        <p:spPr bwMode="auto">
          <a:xfrm>
            <a:off x="5105400" y="2209800"/>
            <a:ext cx="3733800"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spcBef>
                <a:spcPct val="50000"/>
              </a:spcBef>
            </a:pPr>
            <a:r>
              <a:rPr lang="en-US" i="1">
                <a:latin typeface="Arial" panose="020B0604020202020204" pitchFamily="34" charset="0"/>
              </a:rPr>
              <a:t>This if-else structure is more efficient than the corresponding if structure for a particular case.  </a:t>
            </a:r>
          </a:p>
          <a:p>
            <a:pPr algn="just">
              <a:spcBef>
                <a:spcPct val="50000"/>
              </a:spcBef>
            </a:pPr>
            <a:r>
              <a:rPr lang="en-US" i="1">
                <a:latin typeface="Arial" panose="020B0604020202020204" pitchFamily="34" charset="0"/>
              </a:rPr>
              <a:t>Which one!!!</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eaLnBrk="1" hangingPunct="1"/>
            <a:r>
              <a:rPr lang="en-US" sz="4000" b="1" smtClean="0"/>
              <a:t>switch</a:t>
            </a:r>
            <a:r>
              <a:rPr lang="en-US" sz="4000" smtClean="0"/>
              <a:t> </a:t>
            </a:r>
            <a:r>
              <a:rPr lang="en-US" sz="4000" i="1" smtClean="0"/>
              <a:t>Multi-Selection Structure</a:t>
            </a:r>
          </a:p>
        </p:txBody>
      </p:sp>
      <p:sp>
        <p:nvSpPr>
          <p:cNvPr id="147459" name="Rectangle 3"/>
          <p:cNvSpPr>
            <a:spLocks noGrp="1" noChangeArrowheads="1"/>
          </p:cNvSpPr>
          <p:nvPr>
            <p:ph type="body" idx="1"/>
          </p:nvPr>
        </p:nvSpPr>
        <p:spPr>
          <a:xfrm>
            <a:off x="533400" y="1066800"/>
            <a:ext cx="7924800" cy="4953000"/>
          </a:xfrm>
        </p:spPr>
        <p:txBody>
          <a:bodyPr/>
          <a:lstStyle/>
          <a:p>
            <a:pPr eaLnBrk="1" hangingPunct="1">
              <a:lnSpc>
                <a:spcPct val="90000"/>
              </a:lnSpc>
              <a:buFontTx/>
              <a:buNone/>
            </a:pPr>
            <a:r>
              <a:rPr lang="en-US" sz="2000" b="1" smtClean="0">
                <a:solidFill>
                  <a:srgbClr val="339933"/>
                </a:solidFill>
              </a:rPr>
              <a:t>switch ( </a:t>
            </a:r>
            <a:r>
              <a:rPr lang="en-US" sz="2000" b="1" i="1" smtClean="0">
                <a:solidFill>
                  <a:srgbClr val="339933"/>
                </a:solidFill>
              </a:rPr>
              <a:t>integer expression </a:t>
            </a:r>
            <a:r>
              <a:rPr lang="en-US" sz="2000" b="1" smtClean="0">
                <a:solidFill>
                  <a:srgbClr val="339933"/>
                </a:solidFill>
              </a:rPr>
              <a:t>)</a:t>
            </a:r>
          </a:p>
          <a:p>
            <a:pPr eaLnBrk="1" hangingPunct="1">
              <a:lnSpc>
                <a:spcPct val="90000"/>
              </a:lnSpc>
              <a:buFontTx/>
              <a:buNone/>
            </a:pPr>
            <a:r>
              <a:rPr lang="en-US" sz="2000" b="1" smtClean="0">
                <a:solidFill>
                  <a:srgbClr val="339933"/>
                </a:solidFill>
              </a:rPr>
              <a:t>{</a:t>
            </a:r>
          </a:p>
          <a:p>
            <a:pPr eaLnBrk="1" hangingPunct="1">
              <a:lnSpc>
                <a:spcPct val="90000"/>
              </a:lnSpc>
              <a:buFontTx/>
              <a:buNone/>
            </a:pPr>
            <a:r>
              <a:rPr lang="en-US" sz="2000" b="1" smtClean="0">
                <a:solidFill>
                  <a:srgbClr val="339933"/>
                </a:solidFill>
              </a:rPr>
              <a:t>	case </a:t>
            </a:r>
            <a:r>
              <a:rPr lang="en-US" sz="2000" b="1" i="1" smtClean="0">
                <a:solidFill>
                  <a:srgbClr val="339933"/>
                </a:solidFill>
              </a:rPr>
              <a:t>constant</a:t>
            </a:r>
            <a:r>
              <a:rPr lang="en-US" sz="2000" b="1" i="1" baseline="-25000" smtClean="0">
                <a:solidFill>
                  <a:srgbClr val="339933"/>
                </a:solidFill>
              </a:rPr>
              <a:t>1</a:t>
            </a:r>
            <a:r>
              <a:rPr lang="en-US" sz="2000" b="1" smtClean="0">
                <a:solidFill>
                  <a:srgbClr val="339933"/>
                </a:solidFill>
              </a:rPr>
              <a:t> :</a:t>
            </a:r>
          </a:p>
          <a:p>
            <a:pPr eaLnBrk="1" hangingPunct="1">
              <a:lnSpc>
                <a:spcPct val="90000"/>
              </a:lnSpc>
              <a:buFontTx/>
              <a:buNone/>
            </a:pPr>
            <a:r>
              <a:rPr lang="en-US" sz="2000" b="1" smtClean="0">
                <a:solidFill>
                  <a:srgbClr val="339933"/>
                </a:solidFill>
              </a:rPr>
              <a:t>		</a:t>
            </a:r>
            <a:r>
              <a:rPr lang="en-US" sz="2000" b="1" i="1" smtClean="0">
                <a:solidFill>
                  <a:srgbClr val="339933"/>
                </a:solidFill>
              </a:rPr>
              <a:t>statement(s)</a:t>
            </a:r>
            <a:endParaRPr lang="en-US" sz="2000" b="1" smtClean="0">
              <a:solidFill>
                <a:srgbClr val="339933"/>
              </a:solidFill>
            </a:endParaRPr>
          </a:p>
          <a:p>
            <a:pPr eaLnBrk="1" hangingPunct="1">
              <a:lnSpc>
                <a:spcPct val="90000"/>
              </a:lnSpc>
              <a:buFontTx/>
              <a:buNone/>
            </a:pPr>
            <a:r>
              <a:rPr lang="en-US" sz="2000" b="1" smtClean="0">
                <a:solidFill>
                  <a:srgbClr val="339933"/>
                </a:solidFill>
              </a:rPr>
              <a:t>	        break ;</a:t>
            </a:r>
          </a:p>
          <a:p>
            <a:pPr eaLnBrk="1" hangingPunct="1">
              <a:lnSpc>
                <a:spcPct val="90000"/>
              </a:lnSpc>
              <a:buFontTx/>
              <a:buNone/>
            </a:pPr>
            <a:r>
              <a:rPr lang="en-US" sz="2000" b="1" smtClean="0">
                <a:solidFill>
                  <a:srgbClr val="339933"/>
                </a:solidFill>
              </a:rPr>
              <a:t>	case </a:t>
            </a:r>
            <a:r>
              <a:rPr lang="en-US" sz="2000" b="1" i="1" smtClean="0">
                <a:solidFill>
                  <a:srgbClr val="339933"/>
                </a:solidFill>
              </a:rPr>
              <a:t>constant</a:t>
            </a:r>
            <a:r>
              <a:rPr lang="en-US" sz="2000" b="1" i="1" baseline="-25000" smtClean="0">
                <a:solidFill>
                  <a:srgbClr val="339933"/>
                </a:solidFill>
              </a:rPr>
              <a:t>2</a:t>
            </a:r>
            <a:r>
              <a:rPr lang="en-US" sz="2000" b="1" smtClean="0">
                <a:solidFill>
                  <a:srgbClr val="339933"/>
                </a:solidFill>
              </a:rPr>
              <a:t> :</a:t>
            </a:r>
          </a:p>
          <a:p>
            <a:pPr eaLnBrk="1" hangingPunct="1">
              <a:lnSpc>
                <a:spcPct val="90000"/>
              </a:lnSpc>
              <a:buFontTx/>
              <a:buNone/>
            </a:pPr>
            <a:r>
              <a:rPr lang="en-US" sz="2000" b="1" smtClean="0">
                <a:solidFill>
                  <a:srgbClr val="339933"/>
                </a:solidFill>
              </a:rPr>
              <a:t>		</a:t>
            </a:r>
            <a:r>
              <a:rPr lang="en-US" sz="2000" b="1" i="1" smtClean="0">
                <a:solidFill>
                  <a:srgbClr val="339933"/>
                </a:solidFill>
              </a:rPr>
              <a:t>statement(s)</a:t>
            </a:r>
            <a:endParaRPr lang="en-US" sz="2000" b="1" smtClean="0">
              <a:solidFill>
                <a:srgbClr val="339933"/>
              </a:solidFill>
            </a:endParaRPr>
          </a:p>
          <a:p>
            <a:pPr eaLnBrk="1" hangingPunct="1">
              <a:lnSpc>
                <a:spcPct val="90000"/>
              </a:lnSpc>
              <a:buFontTx/>
              <a:buNone/>
            </a:pPr>
            <a:r>
              <a:rPr lang="en-US" sz="2000" b="1" smtClean="0">
                <a:solidFill>
                  <a:srgbClr val="339933"/>
                </a:solidFill>
              </a:rPr>
              <a:t>		break ;</a:t>
            </a:r>
          </a:p>
          <a:p>
            <a:pPr eaLnBrk="1" hangingPunct="1">
              <a:lnSpc>
                <a:spcPct val="90000"/>
              </a:lnSpc>
              <a:buFontTx/>
              <a:buNone/>
            </a:pPr>
            <a:r>
              <a:rPr lang="en-US" sz="3200" b="1" smtClean="0">
                <a:solidFill>
                  <a:srgbClr val="339933"/>
                </a:solidFill>
              </a:rPr>
              <a:t>		. . .</a:t>
            </a:r>
          </a:p>
          <a:p>
            <a:pPr eaLnBrk="1" hangingPunct="1">
              <a:lnSpc>
                <a:spcPct val="90000"/>
              </a:lnSpc>
              <a:buFontTx/>
              <a:buNone/>
            </a:pPr>
            <a:r>
              <a:rPr lang="en-US" sz="2000" b="1" smtClean="0">
                <a:solidFill>
                  <a:srgbClr val="339933"/>
                </a:solidFill>
              </a:rPr>
              <a:t>	default: :</a:t>
            </a:r>
          </a:p>
          <a:p>
            <a:pPr eaLnBrk="1" hangingPunct="1">
              <a:lnSpc>
                <a:spcPct val="90000"/>
              </a:lnSpc>
              <a:buFontTx/>
              <a:buNone/>
            </a:pPr>
            <a:r>
              <a:rPr lang="en-US" sz="2000" b="1" smtClean="0">
                <a:solidFill>
                  <a:srgbClr val="339933"/>
                </a:solidFill>
              </a:rPr>
              <a:t>		</a:t>
            </a:r>
            <a:r>
              <a:rPr lang="en-US" sz="2000" b="1" i="1" smtClean="0">
                <a:solidFill>
                  <a:srgbClr val="339933"/>
                </a:solidFill>
              </a:rPr>
              <a:t>statement(s)</a:t>
            </a:r>
            <a:endParaRPr lang="en-US" sz="2000" b="1" smtClean="0">
              <a:solidFill>
                <a:srgbClr val="339933"/>
              </a:solidFill>
            </a:endParaRPr>
          </a:p>
          <a:p>
            <a:pPr eaLnBrk="1" hangingPunct="1">
              <a:lnSpc>
                <a:spcPct val="90000"/>
              </a:lnSpc>
              <a:buFontTx/>
              <a:buNone/>
            </a:pPr>
            <a:r>
              <a:rPr lang="en-US" sz="2000" b="1" smtClean="0">
                <a:solidFill>
                  <a:srgbClr val="339933"/>
                </a:solidFill>
              </a:rPr>
              <a:t>		break ;</a:t>
            </a:r>
          </a:p>
          <a:p>
            <a:pPr eaLnBrk="1" hangingPunct="1">
              <a:lnSpc>
                <a:spcPct val="90000"/>
              </a:lnSpc>
              <a:buFontTx/>
              <a:buNone/>
            </a:pPr>
            <a:r>
              <a:rPr lang="en-US" sz="2000" b="1" smtClean="0">
                <a:solidFill>
                  <a:srgbClr val="339933"/>
                </a:solidFill>
              </a:rPr>
              <a:t>}	</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noFill/>
        </p:spPr>
        <p:txBody>
          <a:bodyPr lIns="90488" tIns="44450" rIns="90488" bIns="44450"/>
          <a:lstStyle/>
          <a:p>
            <a:pPr eaLnBrk="1" hangingPunct="1"/>
            <a:r>
              <a:rPr lang="en-US" smtClean="0"/>
              <a:t>More About </a:t>
            </a:r>
            <a:r>
              <a:rPr lang="en-US" smtClean="0">
                <a:latin typeface="Courier New" panose="02070309020205020404" pitchFamily="49" charset="0"/>
              </a:rPr>
              <a:t>switch</a:t>
            </a:r>
          </a:p>
        </p:txBody>
      </p:sp>
      <p:sp>
        <p:nvSpPr>
          <p:cNvPr id="2054" name="Rectangle 3"/>
          <p:cNvSpPr>
            <a:spLocks noGrp="1" noChangeArrowheads="1"/>
          </p:cNvSpPr>
          <p:nvPr>
            <p:ph type="body" idx="1"/>
          </p:nvPr>
        </p:nvSpPr>
        <p:spPr>
          <a:xfrm>
            <a:off x="533400" y="1447800"/>
            <a:ext cx="8153400" cy="1828800"/>
          </a:xfrm>
          <a:noFill/>
        </p:spPr>
        <p:txBody>
          <a:bodyPr lIns="90488" tIns="44450" rIns="90488" bIns="44450"/>
          <a:lstStyle/>
          <a:p>
            <a:pPr eaLnBrk="1" hangingPunct="1"/>
            <a:r>
              <a:rPr lang="en-US" sz="2000" smtClean="0"/>
              <a:t>Only integral constants may be tested</a:t>
            </a:r>
          </a:p>
          <a:p>
            <a:pPr eaLnBrk="1" hangingPunct="1"/>
            <a:r>
              <a:rPr lang="en-US" sz="2000" smtClean="0"/>
              <a:t>If no condition matches, the </a:t>
            </a:r>
            <a:r>
              <a:rPr lang="en-US" sz="2000" smtClean="0">
                <a:latin typeface="Courier New" panose="02070309020205020404" pitchFamily="49" charset="0"/>
              </a:rPr>
              <a:t>default</a:t>
            </a:r>
            <a:r>
              <a:rPr lang="en-US" sz="2000" smtClean="0"/>
              <a:t> is executed</a:t>
            </a:r>
          </a:p>
          <a:p>
            <a:pPr eaLnBrk="1" hangingPunct="1"/>
            <a:r>
              <a:rPr lang="en-US" sz="2000" smtClean="0"/>
              <a:t>If no </a:t>
            </a:r>
            <a:r>
              <a:rPr lang="en-US" sz="2000" smtClean="0">
                <a:latin typeface="Courier New" panose="02070309020205020404" pitchFamily="49" charset="0"/>
              </a:rPr>
              <a:t>default</a:t>
            </a:r>
            <a:r>
              <a:rPr lang="en-US" sz="2000" smtClean="0"/>
              <a:t>, nothing is done (not an error)</a:t>
            </a:r>
          </a:p>
          <a:p>
            <a:pPr eaLnBrk="1" hangingPunct="1"/>
            <a:r>
              <a:rPr lang="en-US" sz="2000" smtClean="0"/>
              <a:t>The </a:t>
            </a:r>
            <a:r>
              <a:rPr lang="en-US" sz="2000" smtClean="0">
                <a:latin typeface="Courier New" panose="02070309020205020404" pitchFamily="49" charset="0"/>
              </a:rPr>
              <a:t>break</a:t>
            </a:r>
            <a:r>
              <a:rPr lang="en-US" sz="2000" smtClean="0"/>
              <a:t> is important</a:t>
            </a:r>
            <a:endParaRPr lang="en-US" sz="2000" b="1" smtClean="0">
              <a:solidFill>
                <a:srgbClr val="339933"/>
              </a:solidFill>
            </a:endParaRPr>
          </a:p>
        </p:txBody>
      </p:sp>
      <p:sp>
        <p:nvSpPr>
          <p:cNvPr id="302084" name="Rectangle 4"/>
          <p:cNvSpPr>
            <a:spLocks noChangeArrowheads="1"/>
          </p:cNvSpPr>
          <p:nvPr/>
        </p:nvSpPr>
        <p:spPr bwMode="auto">
          <a:xfrm>
            <a:off x="1357313" y="3686175"/>
            <a:ext cx="1538287" cy="12017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float f;</a:t>
            </a:r>
          </a:p>
          <a:p>
            <a:pPr eaLnBrk="0" hangingPunct="0">
              <a:tabLst>
                <a:tab pos="565150" algn="l"/>
                <a:tab pos="1252538" algn="l"/>
              </a:tabLst>
              <a:defRPr/>
            </a:pPr>
            <a:endParaRPr lang="en-US" sz="800" b="1">
              <a:latin typeface="Courier New" pitchFamily="49" charset="0"/>
              <a:cs typeface="+mn-cs"/>
            </a:endParaRPr>
          </a:p>
          <a:p>
            <a:pPr eaLnBrk="0" hangingPunct="0">
              <a:tabLst>
                <a:tab pos="565150" algn="l"/>
                <a:tab pos="1252538" algn="l"/>
              </a:tabLst>
              <a:defRPr/>
            </a:pPr>
            <a:r>
              <a:rPr lang="en-US" sz="1600" b="1">
                <a:latin typeface="Courier New" pitchFamily="49" charset="0"/>
                <a:cs typeface="+mn-cs"/>
              </a:rPr>
              <a:t>switch(f) {</a:t>
            </a:r>
          </a:p>
          <a:p>
            <a:pPr eaLnBrk="0" hangingPunct="0">
              <a:tabLst>
                <a:tab pos="565150" algn="l"/>
                <a:tab pos="1252538" algn="l"/>
              </a:tabLst>
              <a:defRPr/>
            </a:pPr>
            <a:r>
              <a:rPr lang="en-US" sz="1600" b="1">
                <a:latin typeface="Courier New" pitchFamily="49" charset="0"/>
                <a:cs typeface="+mn-cs"/>
              </a:rPr>
              <a:t>  case 2:</a:t>
            </a:r>
          </a:p>
          <a:p>
            <a:pPr eaLnBrk="0" hangingPunct="0">
              <a:tabLst>
                <a:tab pos="565150" algn="l"/>
                <a:tab pos="1252538" algn="l"/>
              </a:tabLst>
              <a:defRPr/>
            </a:pPr>
            <a:r>
              <a:rPr lang="en-US" sz="1600" b="1">
                <a:latin typeface="Courier New" pitchFamily="49" charset="0"/>
                <a:cs typeface="+mn-cs"/>
              </a:rPr>
              <a:t>	....</a:t>
            </a:r>
          </a:p>
        </p:txBody>
      </p:sp>
      <p:sp>
        <p:nvSpPr>
          <p:cNvPr id="302085" name="Rectangle 5"/>
          <p:cNvSpPr>
            <a:spLocks noChangeArrowheads="1"/>
          </p:cNvSpPr>
          <p:nvPr/>
        </p:nvSpPr>
        <p:spPr bwMode="auto">
          <a:xfrm>
            <a:off x="1052513" y="5041900"/>
            <a:ext cx="1782762" cy="8350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switch(i) {</a:t>
            </a:r>
          </a:p>
          <a:p>
            <a:pPr eaLnBrk="0" hangingPunct="0">
              <a:tabLst>
                <a:tab pos="565150" algn="l"/>
                <a:tab pos="1252538" algn="l"/>
              </a:tabLst>
              <a:defRPr/>
            </a:pPr>
            <a:r>
              <a:rPr lang="en-US" sz="1600" b="1">
                <a:latin typeface="Courier New" pitchFamily="49" charset="0"/>
                <a:cs typeface="+mn-cs"/>
              </a:rPr>
              <a:t>  case 2 * j:</a:t>
            </a:r>
          </a:p>
          <a:p>
            <a:pPr eaLnBrk="0" hangingPunct="0">
              <a:tabLst>
                <a:tab pos="565150" algn="l"/>
                <a:tab pos="1252538" algn="l"/>
              </a:tabLst>
              <a:defRPr/>
            </a:pPr>
            <a:r>
              <a:rPr lang="en-US" sz="1600" b="1">
                <a:latin typeface="Courier New" pitchFamily="49" charset="0"/>
                <a:cs typeface="+mn-cs"/>
              </a:rPr>
              <a:t>	....</a:t>
            </a:r>
          </a:p>
        </p:txBody>
      </p:sp>
      <p:graphicFrame>
        <p:nvGraphicFramePr>
          <p:cNvPr id="2050" name="Object 6">
            <a:hlinkClick r:id="" action="ppaction://ole?verb=0"/>
          </p:cNvPr>
          <p:cNvGraphicFramePr>
            <a:graphicFrameLocks/>
          </p:cNvGraphicFramePr>
          <p:nvPr/>
        </p:nvGraphicFramePr>
        <p:xfrm>
          <a:off x="2744788" y="4597400"/>
          <a:ext cx="528637" cy="617538"/>
        </p:xfrm>
        <a:graphic>
          <a:graphicData uri="http://schemas.openxmlformats.org/presentationml/2006/ole">
            <mc:AlternateContent xmlns:mc="http://schemas.openxmlformats.org/markup-compatibility/2006">
              <mc:Choice xmlns:v="urn:schemas-microsoft-com:vml" Requires="v">
                <p:oleObj spid="_x0000_s2059" name="CorelDRAW!" r:id="rId3" imgW="1657080" imgH="1935000" progId="CDraw5">
                  <p:embed/>
                </p:oleObj>
              </mc:Choice>
              <mc:Fallback>
                <p:oleObj name="CorelDRAW!" r:id="rId3" imgW="1657080" imgH="1935000" progId="CDraw5">
                  <p:embed/>
                  <p:pic>
                    <p:nvPicPr>
                      <p:cNvPr id="0" name="Object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4788" y="4597400"/>
                        <a:ext cx="528637" cy="617538"/>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302087" name="Rectangle 7"/>
          <p:cNvSpPr>
            <a:spLocks noChangeArrowheads="1"/>
          </p:cNvSpPr>
          <p:nvPr/>
        </p:nvSpPr>
        <p:spPr bwMode="auto">
          <a:xfrm>
            <a:off x="3948113" y="3609975"/>
            <a:ext cx="3646487" cy="16906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i = 3;</a:t>
            </a:r>
          </a:p>
          <a:p>
            <a:pPr eaLnBrk="0" hangingPunct="0">
              <a:tabLst>
                <a:tab pos="565150" algn="l"/>
                <a:tab pos="1252538" algn="l"/>
              </a:tabLst>
              <a:defRPr/>
            </a:pPr>
            <a:endParaRPr lang="en-US" sz="800" b="1">
              <a:latin typeface="Courier New" pitchFamily="49" charset="0"/>
              <a:cs typeface="+mn-cs"/>
            </a:endParaRPr>
          </a:p>
          <a:p>
            <a:pPr eaLnBrk="0" hangingPunct="0">
              <a:tabLst>
                <a:tab pos="565150" algn="l"/>
                <a:tab pos="1252538" algn="l"/>
              </a:tabLst>
              <a:defRPr/>
            </a:pPr>
            <a:r>
              <a:rPr lang="en-US" sz="1600" b="1">
                <a:latin typeface="Courier New" pitchFamily="49" charset="0"/>
                <a:cs typeface="+mn-cs"/>
              </a:rPr>
              <a:t>switch(i) {</a:t>
            </a:r>
          </a:p>
          <a:p>
            <a:pPr eaLnBrk="0" hangingPunct="0">
              <a:tabLst>
                <a:tab pos="565150" algn="l"/>
                <a:tab pos="1252538" algn="l"/>
              </a:tabLst>
              <a:defRPr/>
            </a:pPr>
            <a:r>
              <a:rPr lang="en-US" sz="1600" b="1">
                <a:latin typeface="Courier New" pitchFamily="49" charset="0"/>
                <a:cs typeface="+mn-cs"/>
              </a:rPr>
              <a:t>  case 3:	printf("i = 3\n");</a:t>
            </a:r>
          </a:p>
          <a:p>
            <a:pPr eaLnBrk="0" hangingPunct="0">
              <a:tabLst>
                <a:tab pos="565150" algn="l"/>
                <a:tab pos="1252538" algn="l"/>
              </a:tabLst>
              <a:defRPr/>
            </a:pPr>
            <a:r>
              <a:rPr lang="en-US" sz="1600" b="1">
                <a:latin typeface="Courier New" pitchFamily="49" charset="0"/>
                <a:cs typeface="+mn-cs"/>
              </a:rPr>
              <a:t>  case 2:	printf("i = 2\n");</a:t>
            </a:r>
          </a:p>
          <a:p>
            <a:pPr eaLnBrk="0" hangingPunct="0">
              <a:tabLst>
                <a:tab pos="565150" algn="l"/>
                <a:tab pos="1252538" algn="l"/>
              </a:tabLst>
              <a:defRPr/>
            </a:pPr>
            <a:r>
              <a:rPr lang="en-US" sz="1600" b="1">
                <a:latin typeface="Courier New" pitchFamily="49" charset="0"/>
                <a:cs typeface="+mn-cs"/>
              </a:rPr>
              <a:t>  case 1:	printf("i = 1\n");</a:t>
            </a:r>
          </a:p>
          <a:p>
            <a:pPr eaLnBrk="0" hangingPunct="0">
              <a:tabLst>
                <a:tab pos="565150" algn="l"/>
                <a:tab pos="1252538" algn="l"/>
              </a:tabLst>
              <a:defRPr/>
            </a:pPr>
            <a:r>
              <a:rPr lang="en-US" sz="1600" b="1">
                <a:latin typeface="Courier New" pitchFamily="49" charset="0"/>
                <a:cs typeface="+mn-cs"/>
              </a:rPr>
              <a:t>}</a:t>
            </a:r>
          </a:p>
        </p:txBody>
      </p:sp>
      <p:sp>
        <p:nvSpPr>
          <p:cNvPr id="302088" name="Rectangle 8"/>
          <p:cNvSpPr>
            <a:spLocks noChangeArrowheads="1"/>
          </p:cNvSpPr>
          <p:nvPr/>
        </p:nvSpPr>
        <p:spPr bwMode="auto">
          <a:xfrm>
            <a:off x="7043738" y="5135563"/>
            <a:ext cx="804862" cy="8350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600" b="1">
                <a:latin typeface="Courier New" pitchFamily="49" charset="0"/>
                <a:cs typeface="+mn-cs"/>
              </a:rPr>
              <a:t>i = 3</a:t>
            </a:r>
          </a:p>
          <a:p>
            <a:pPr eaLnBrk="0" hangingPunct="0">
              <a:tabLst>
                <a:tab pos="565150" algn="l"/>
                <a:tab pos="1252538" algn="l"/>
              </a:tabLst>
              <a:defRPr/>
            </a:pPr>
            <a:r>
              <a:rPr lang="en-US" sz="1600" b="1">
                <a:latin typeface="Courier New" pitchFamily="49" charset="0"/>
                <a:cs typeface="+mn-cs"/>
              </a:rPr>
              <a:t>i = 2</a:t>
            </a:r>
          </a:p>
          <a:p>
            <a:pPr eaLnBrk="0" hangingPunct="0">
              <a:tabLst>
                <a:tab pos="565150" algn="l"/>
                <a:tab pos="1252538" algn="l"/>
              </a:tabLst>
              <a:defRPr/>
            </a:pPr>
            <a:r>
              <a:rPr lang="en-US" sz="1600" b="1">
                <a:latin typeface="Courier New" pitchFamily="49" charset="0"/>
                <a:cs typeface="+mn-cs"/>
              </a:rPr>
              <a:t>i = 1</a:t>
            </a:r>
          </a:p>
        </p:txBody>
      </p:sp>
      <p:graphicFrame>
        <p:nvGraphicFramePr>
          <p:cNvPr id="2051" name="Object 9">
            <a:hlinkClick r:id="" action="ppaction://ole?verb=0"/>
          </p:cNvPr>
          <p:cNvGraphicFramePr>
            <a:graphicFrameLocks/>
          </p:cNvGraphicFramePr>
          <p:nvPr/>
        </p:nvGraphicFramePr>
        <p:xfrm>
          <a:off x="2328863" y="3484563"/>
          <a:ext cx="765175" cy="811212"/>
        </p:xfrm>
        <a:graphic>
          <a:graphicData uri="http://schemas.openxmlformats.org/presentationml/2006/ole">
            <mc:AlternateContent xmlns:mc="http://schemas.openxmlformats.org/markup-compatibility/2006">
              <mc:Choice xmlns:v="urn:schemas-microsoft-com:vml" Requires="v">
                <p:oleObj spid="_x0000_s2060" name="CorelDRAW!" r:id="rId5" imgW="1844640" imgH="1950840" progId="CDraw5">
                  <p:embed/>
                </p:oleObj>
              </mc:Choice>
              <mc:Fallback>
                <p:oleObj name="CorelDRAW!" r:id="rId5" imgW="1844640" imgH="1950840" progId="CDraw5">
                  <p:embed/>
                  <p:pic>
                    <p:nvPicPr>
                      <p:cNvPr id="0" name="Object 9"/>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28863" y="3484563"/>
                        <a:ext cx="765175" cy="81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52" name="Object 10">
            <a:hlinkClick r:id="" action="ppaction://ole?verb=0"/>
          </p:cNvPr>
          <p:cNvGraphicFramePr>
            <a:graphicFrameLocks/>
          </p:cNvGraphicFramePr>
          <p:nvPr/>
        </p:nvGraphicFramePr>
        <p:xfrm>
          <a:off x="2143125" y="5440363"/>
          <a:ext cx="660400" cy="727075"/>
        </p:xfrm>
        <a:graphic>
          <a:graphicData uri="http://schemas.openxmlformats.org/presentationml/2006/ole">
            <mc:AlternateContent xmlns:mc="http://schemas.openxmlformats.org/markup-compatibility/2006">
              <mc:Choice xmlns:v="urn:schemas-microsoft-com:vml" Requires="v">
                <p:oleObj spid="_x0000_s2061" name="CorelDRAW!" r:id="rId7" imgW="1790640" imgH="1971360" progId="CDraw5">
                  <p:embed/>
                </p:oleObj>
              </mc:Choice>
              <mc:Fallback>
                <p:oleObj name="CorelDRAW!" r:id="rId7" imgW="1790640" imgH="1971360" progId="CDraw5">
                  <p:embed/>
                  <p:pic>
                    <p:nvPicPr>
                      <p:cNvPr id="0" name="Object 10"/>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43125" y="5440363"/>
                        <a:ext cx="660400"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r>
              <a:rPr lang="en-US" smtClean="0">
                <a:latin typeface="Courier New" panose="02070309020205020404" pitchFamily="49" charset="0"/>
              </a:rPr>
              <a:t>switch</a:t>
            </a:r>
            <a:r>
              <a:rPr lang="en-US" smtClean="0"/>
              <a:t> Statement Details</a:t>
            </a:r>
          </a:p>
        </p:txBody>
      </p:sp>
      <p:sp>
        <p:nvSpPr>
          <p:cNvPr id="148483" name="Rectangle 3"/>
          <p:cNvSpPr>
            <a:spLocks noGrp="1" noChangeArrowheads="1"/>
          </p:cNvSpPr>
          <p:nvPr>
            <p:ph type="body" idx="1"/>
          </p:nvPr>
        </p:nvSpPr>
        <p:spPr>
          <a:xfrm>
            <a:off x="457200" y="1447800"/>
            <a:ext cx="8153400" cy="4724400"/>
          </a:xfrm>
        </p:spPr>
        <p:txBody>
          <a:bodyPr/>
          <a:lstStyle/>
          <a:p>
            <a:pPr algn="just" eaLnBrk="1" hangingPunct="1"/>
            <a:r>
              <a:rPr lang="en-US" sz="2000" smtClean="0"/>
              <a:t>The break causes program control to jump to </a:t>
            </a:r>
            <a:r>
              <a:rPr lang="en-US" sz="2000" i="1" smtClean="0"/>
              <a:t>the closing brace of the switch structure</a:t>
            </a:r>
            <a:r>
              <a:rPr lang="en-US" sz="2000" smtClean="0"/>
              <a:t>.</a:t>
            </a:r>
          </a:p>
          <a:p>
            <a:pPr algn="just" eaLnBrk="1" hangingPunct="1"/>
            <a:endParaRPr lang="en-US" sz="2000" smtClean="0"/>
          </a:p>
          <a:p>
            <a:pPr algn="just" eaLnBrk="1" hangingPunct="1"/>
            <a:r>
              <a:rPr lang="en-US" sz="2000" smtClean="0"/>
              <a:t>Without the break, the code flows into the next case.  </a:t>
            </a:r>
          </a:p>
          <a:p>
            <a:pPr algn="just" eaLnBrk="1" hangingPunct="1"/>
            <a:endParaRPr lang="en-US" sz="2000" smtClean="0"/>
          </a:p>
          <a:p>
            <a:pPr algn="just" eaLnBrk="1" hangingPunct="1"/>
            <a:r>
              <a:rPr lang="en-US" sz="2000" smtClean="0"/>
              <a:t>The last statement of each case in the switch should almost always be a break. </a:t>
            </a:r>
            <a:r>
              <a:rPr lang="en-US" sz="2000" i="1" smtClean="0">
                <a:solidFill>
                  <a:srgbClr val="993300"/>
                </a:solidFill>
              </a:rPr>
              <a:t>Exceptional case!!!</a:t>
            </a:r>
          </a:p>
          <a:p>
            <a:pPr algn="just" eaLnBrk="1" hangingPunct="1"/>
            <a:endParaRPr lang="en-US" sz="2000" smtClean="0"/>
          </a:p>
          <a:p>
            <a:pPr algn="just" eaLnBrk="1" hangingPunct="1"/>
            <a:r>
              <a:rPr lang="en-US" sz="2000" smtClean="0"/>
              <a:t>A switch statement does compile without a default case, but always consider using one.</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eaLnBrk="1" hangingPunct="1"/>
            <a:r>
              <a:rPr lang="en-US" sz="3600" b="1" smtClean="0">
                <a:latin typeface="Courier New" panose="02070309020205020404" pitchFamily="49" charset="0"/>
              </a:rPr>
              <a:t>switch</a:t>
            </a:r>
          </a:p>
        </p:txBody>
      </p:sp>
      <p:sp>
        <p:nvSpPr>
          <p:cNvPr id="149507" name="Rectangle 3"/>
          <p:cNvSpPr>
            <a:spLocks noGrp="1" noChangeArrowheads="1"/>
          </p:cNvSpPr>
          <p:nvPr>
            <p:ph type="body" sz="half" idx="1"/>
          </p:nvPr>
        </p:nvSpPr>
        <p:spPr>
          <a:xfrm>
            <a:off x="685800" y="1066800"/>
            <a:ext cx="3810000" cy="5029200"/>
          </a:xfrm>
        </p:spPr>
        <p:txBody>
          <a:bodyPr/>
          <a:lstStyle/>
          <a:p>
            <a:pPr marL="228600" indent="-228600" algn="ctr" eaLnBrk="1" hangingPunct="1">
              <a:lnSpc>
                <a:spcPct val="90000"/>
              </a:lnSpc>
              <a:buFontTx/>
              <a:buNone/>
            </a:pPr>
            <a:r>
              <a:rPr lang="en-US" b="1" u="sng" smtClean="0"/>
              <a:t>Limitations</a:t>
            </a:r>
          </a:p>
          <a:p>
            <a:pPr marL="228600" indent="-228600" algn="ctr" eaLnBrk="1" hangingPunct="1">
              <a:lnSpc>
                <a:spcPct val="90000"/>
              </a:lnSpc>
              <a:buFontTx/>
              <a:buNone/>
            </a:pPr>
            <a:endParaRPr lang="en-US" b="1" smtClean="0"/>
          </a:p>
          <a:p>
            <a:pPr marL="228600" indent="-228600" algn="just" eaLnBrk="1" hangingPunct="1">
              <a:lnSpc>
                <a:spcPct val="90000"/>
              </a:lnSpc>
            </a:pPr>
            <a:r>
              <a:rPr lang="en-US" sz="2000" smtClean="0"/>
              <a:t>Can be used for Integer / Character values only</a:t>
            </a:r>
          </a:p>
          <a:p>
            <a:pPr marL="228600" indent="-228600" algn="just" eaLnBrk="1" hangingPunct="1">
              <a:lnSpc>
                <a:spcPct val="90000"/>
              </a:lnSpc>
            </a:pPr>
            <a:r>
              <a:rPr lang="en-US" sz="2000" smtClean="0"/>
              <a:t>Can test for constant values only</a:t>
            </a:r>
          </a:p>
          <a:p>
            <a:pPr marL="228600" indent="-228600" algn="just" eaLnBrk="1" hangingPunct="1">
              <a:lnSpc>
                <a:spcPct val="90000"/>
              </a:lnSpc>
            </a:pPr>
            <a:r>
              <a:rPr lang="en-US" sz="2000" smtClean="0"/>
              <a:t>Different test cases are not allowed to map to same value.</a:t>
            </a:r>
          </a:p>
          <a:p>
            <a:pPr marL="228600" indent="-228600" algn="just" eaLnBrk="1" hangingPunct="1">
              <a:lnSpc>
                <a:spcPct val="90000"/>
              </a:lnSpc>
            </a:pPr>
            <a:r>
              <a:rPr lang="en-US" sz="2000" smtClean="0"/>
              <a:t>Not as efficient as </a:t>
            </a:r>
            <a:r>
              <a:rPr lang="en-US" sz="2000" smtClean="0">
                <a:latin typeface="Courier New" panose="02070309020205020404" pitchFamily="49" charset="0"/>
              </a:rPr>
              <a:t>if</a:t>
            </a:r>
            <a:r>
              <a:rPr lang="en-US" sz="2000" smtClean="0"/>
              <a:t> for small number of test cases</a:t>
            </a:r>
          </a:p>
        </p:txBody>
      </p:sp>
      <p:sp>
        <p:nvSpPr>
          <p:cNvPr id="149508" name="Rectangle 4"/>
          <p:cNvSpPr>
            <a:spLocks noGrp="1" noChangeArrowheads="1"/>
          </p:cNvSpPr>
          <p:nvPr>
            <p:ph type="body" sz="half" idx="2"/>
          </p:nvPr>
        </p:nvSpPr>
        <p:spPr>
          <a:xfrm>
            <a:off x="4683125" y="1014413"/>
            <a:ext cx="4268788" cy="5224462"/>
          </a:xfrm>
        </p:spPr>
        <p:txBody>
          <a:bodyPr/>
          <a:lstStyle/>
          <a:p>
            <a:pPr marL="228600" indent="-228600" algn="ctr" eaLnBrk="1" hangingPunct="1">
              <a:buFontTx/>
              <a:buNone/>
            </a:pPr>
            <a:r>
              <a:rPr lang="en-US" b="1" u="sng" smtClean="0"/>
              <a:t>Advantages</a:t>
            </a:r>
          </a:p>
          <a:p>
            <a:pPr marL="228600" indent="-228600" algn="ctr" eaLnBrk="1" hangingPunct="1">
              <a:buFontTx/>
              <a:buNone/>
            </a:pPr>
            <a:endParaRPr lang="en-US" b="1" smtClean="0"/>
          </a:p>
          <a:p>
            <a:pPr marL="228600" indent="-228600" eaLnBrk="1" hangingPunct="1"/>
            <a:r>
              <a:rPr lang="en-US" sz="2000" smtClean="0"/>
              <a:t>Readability </a:t>
            </a:r>
          </a:p>
          <a:p>
            <a:pPr marL="228600" indent="-228600" eaLnBrk="1" hangingPunct="1"/>
            <a:r>
              <a:rPr lang="en-US" sz="2000" smtClean="0"/>
              <a:t>Maintainability</a:t>
            </a:r>
          </a:p>
          <a:p>
            <a:pPr marL="228600" indent="-228600" eaLnBrk="1" hangingPunct="1"/>
            <a:r>
              <a:rPr lang="en-US" sz="2000" smtClean="0"/>
              <a:t>More efficient than </a:t>
            </a:r>
            <a:r>
              <a:rPr lang="en-US" sz="2000" smtClean="0">
                <a:latin typeface="Courier New" panose="02070309020205020404" pitchFamily="49" charset="0"/>
              </a:rPr>
              <a:t>if</a:t>
            </a:r>
            <a:r>
              <a:rPr lang="en-US" sz="2000" smtClean="0"/>
              <a:t> for large</a:t>
            </a:r>
            <a:r>
              <a:rPr lang="en-US" sz="2400" smtClean="0"/>
              <a:t> </a:t>
            </a:r>
            <a:r>
              <a:rPr lang="en-US" sz="2000" smtClean="0"/>
              <a:t>number of test cases.</a:t>
            </a:r>
          </a:p>
          <a:p>
            <a:pPr marL="685800" lvl="1" indent="-228600" eaLnBrk="1" hangingPunct="1"/>
            <a:r>
              <a:rPr lang="en-US" sz="2000" smtClean="0">
                <a:solidFill>
                  <a:srgbClr val="993300"/>
                </a:solidFill>
              </a:rPr>
              <a:t>Why!!!</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pPr eaLnBrk="1" hangingPunct="1"/>
            <a:r>
              <a:rPr lang="en-US" sz="4000" smtClean="0"/>
              <a:t>Good Programming Practices</a:t>
            </a:r>
          </a:p>
        </p:txBody>
      </p:sp>
      <p:sp>
        <p:nvSpPr>
          <p:cNvPr id="150531" name="Rectangle 3"/>
          <p:cNvSpPr>
            <a:spLocks noGrp="1" noChangeArrowheads="1"/>
          </p:cNvSpPr>
          <p:nvPr>
            <p:ph type="body" idx="1"/>
          </p:nvPr>
        </p:nvSpPr>
        <p:spPr/>
        <p:txBody>
          <a:bodyPr/>
          <a:lstStyle/>
          <a:p>
            <a:pPr algn="just" eaLnBrk="1" hangingPunct="1"/>
            <a:r>
              <a:rPr lang="en-US" sz="2400" smtClean="0"/>
              <a:t>Include a default case to catch invalid data.</a:t>
            </a:r>
          </a:p>
          <a:p>
            <a:pPr algn="just" eaLnBrk="1" hangingPunct="1"/>
            <a:endParaRPr lang="en-US" sz="2400" smtClean="0"/>
          </a:p>
          <a:p>
            <a:pPr algn="just" eaLnBrk="1" hangingPunct="1"/>
            <a:r>
              <a:rPr lang="en-US" sz="2400" smtClean="0"/>
              <a:t>Inform the user of the type of error that has occurred (e.g., “Error - invalid day.”).</a:t>
            </a:r>
          </a:p>
          <a:p>
            <a:pPr algn="just" eaLnBrk="1" hangingPunct="1"/>
            <a:endParaRPr lang="en-US" sz="2400" smtClean="0"/>
          </a:p>
          <a:p>
            <a:pPr algn="just" eaLnBrk="1" hangingPunct="1"/>
            <a:r>
              <a:rPr lang="en-US" sz="2400" smtClean="0"/>
              <a:t>If appropriate, display the invalid value.</a:t>
            </a:r>
          </a:p>
          <a:p>
            <a:pPr algn="just" eaLnBrk="1" hangingPunct="1"/>
            <a:endParaRPr lang="en-US" sz="2400" smtClean="0"/>
          </a:p>
          <a:p>
            <a:pPr algn="just" eaLnBrk="1" hangingPunct="1"/>
            <a:r>
              <a:rPr lang="en-US" sz="2400" smtClean="0"/>
              <a:t>If appropriate, terminate program execution</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pPr algn="just" eaLnBrk="1" hangingPunct="1"/>
            <a:r>
              <a:rPr lang="en-US" smtClean="0">
                <a:latin typeface="Courier New" panose="02070309020205020404" pitchFamily="49" charset="0"/>
              </a:rPr>
              <a:t>switch</a:t>
            </a:r>
            <a:r>
              <a:rPr lang="en-US" smtClean="0"/>
              <a:t> Example</a:t>
            </a:r>
          </a:p>
        </p:txBody>
      </p:sp>
      <p:sp>
        <p:nvSpPr>
          <p:cNvPr id="306179" name="Rectangle 3"/>
          <p:cNvSpPr>
            <a:spLocks noGrp="1" noChangeArrowheads="1"/>
          </p:cNvSpPr>
          <p:nvPr>
            <p:ph type="body" idx="1"/>
          </p:nvPr>
        </p:nvSpPr>
        <p:spPr>
          <a:xfrm>
            <a:off x="457200" y="1066800"/>
            <a:ext cx="8001000" cy="5029200"/>
          </a:xfrm>
          <a:solidFill>
            <a:schemeClr val="bg1"/>
          </a:solidFill>
          <a:ln w="12700">
            <a:solidFill>
              <a:schemeClr val="tx1"/>
            </a:solidFill>
          </a:ln>
          <a:effectLst>
            <a:outerShdw dist="107763" dir="2700000" algn="ctr" rotWithShape="0">
              <a:schemeClr val="bg2"/>
            </a:outerShdw>
          </a:effectLst>
        </p:spPr>
        <p:txBody>
          <a:bodyPr lIns="90488" tIns="44450" rIns="90488" bIns="44450"/>
          <a:lstStyle/>
          <a:p>
            <a:pPr eaLnBrk="1" hangingPunct="1">
              <a:lnSpc>
                <a:spcPct val="90000"/>
              </a:lnSpc>
              <a:buFontTx/>
              <a:buNone/>
              <a:defRPr/>
            </a:pPr>
            <a:r>
              <a:rPr lang="en-US" sz="2000" b="1" smtClean="0">
                <a:latin typeface="Courier New" pitchFamily="49" charset="0"/>
              </a:rPr>
              <a:t>switch ( day )</a:t>
            </a:r>
          </a:p>
          <a:p>
            <a:pPr eaLnBrk="1" hangingPunct="1">
              <a:lnSpc>
                <a:spcPct val="90000"/>
              </a:lnSpc>
              <a:buFontTx/>
              <a:buNone/>
              <a:defRPr/>
            </a:pPr>
            <a:r>
              <a:rPr lang="en-US" sz="2000" b="1" smtClean="0">
                <a:latin typeface="Courier New" pitchFamily="49" charset="0"/>
              </a:rPr>
              <a:t>{</a:t>
            </a:r>
          </a:p>
          <a:p>
            <a:pPr eaLnBrk="1" hangingPunct="1">
              <a:lnSpc>
                <a:spcPct val="90000"/>
              </a:lnSpc>
              <a:buFontTx/>
              <a:buNone/>
              <a:defRPr/>
            </a:pPr>
            <a:r>
              <a:rPr lang="en-US" sz="2000" b="1" smtClean="0">
                <a:latin typeface="Courier New" pitchFamily="49" charset="0"/>
              </a:rPr>
              <a:t>	case 0:  printf (</a:t>
            </a:r>
            <a:r>
              <a:rPr lang="en-US" sz="2000" b="1" smtClean="0"/>
              <a:t>“</a:t>
            </a:r>
            <a:r>
              <a:rPr lang="en-US" sz="2000" b="1" smtClean="0">
                <a:latin typeface="Courier New" pitchFamily="49" charset="0"/>
              </a:rPr>
              <a:t>Sunday\n</a:t>
            </a:r>
            <a:r>
              <a:rPr lang="en-US" sz="2000" b="1" smtClean="0"/>
              <a:t>”</a:t>
            </a: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break ;</a:t>
            </a:r>
          </a:p>
          <a:p>
            <a:pPr eaLnBrk="1" hangingPunct="1">
              <a:lnSpc>
                <a:spcPct val="90000"/>
              </a:lnSpc>
              <a:buFontTx/>
              <a:buNone/>
              <a:defRPr/>
            </a:pPr>
            <a:r>
              <a:rPr lang="en-US" sz="2000" b="1" smtClean="0">
                <a:latin typeface="Courier New" pitchFamily="49" charset="0"/>
              </a:rPr>
              <a:t>	case 1:  printf (</a:t>
            </a:r>
            <a:r>
              <a:rPr lang="en-US" sz="2000" b="1" smtClean="0"/>
              <a:t>“</a:t>
            </a:r>
            <a:r>
              <a:rPr lang="en-US" sz="2000" b="1" smtClean="0">
                <a:latin typeface="Courier New" pitchFamily="49" charset="0"/>
              </a:rPr>
              <a:t>Monday\n</a:t>
            </a:r>
            <a:r>
              <a:rPr lang="en-US" sz="2000" b="1" smtClean="0"/>
              <a:t>”</a:t>
            </a: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break ;</a:t>
            </a:r>
          </a:p>
          <a:p>
            <a:pPr eaLnBrk="1" hangingPunct="1">
              <a:lnSpc>
                <a:spcPct val="90000"/>
              </a:lnSpc>
              <a:buFontTx/>
              <a:buNone/>
              <a:defRPr/>
            </a:pP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case 6:  printf (</a:t>
            </a:r>
            <a:r>
              <a:rPr lang="en-US" sz="2000" b="1" smtClean="0"/>
              <a:t>“</a:t>
            </a:r>
            <a:r>
              <a:rPr lang="en-US" sz="2000" b="1" smtClean="0">
                <a:latin typeface="Courier New" pitchFamily="49" charset="0"/>
              </a:rPr>
              <a:t>Saturday\n</a:t>
            </a:r>
            <a:r>
              <a:rPr lang="en-US" sz="2000" b="1" smtClean="0"/>
              <a:t>”</a:t>
            </a: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break ;</a:t>
            </a:r>
          </a:p>
          <a:p>
            <a:pPr eaLnBrk="1" hangingPunct="1">
              <a:lnSpc>
                <a:spcPct val="90000"/>
              </a:lnSpc>
              <a:buFontTx/>
              <a:buNone/>
              <a:defRPr/>
            </a:pPr>
            <a:r>
              <a:rPr lang="en-US" sz="2000" b="1" smtClean="0">
                <a:latin typeface="Courier New" pitchFamily="49" charset="0"/>
              </a:rPr>
              <a:t>	default:  printf (</a:t>
            </a:r>
            <a:r>
              <a:rPr lang="en-US" sz="2000" b="1" smtClean="0"/>
              <a:t>“</a:t>
            </a:r>
            <a:r>
              <a:rPr lang="en-US" sz="2000" b="1" smtClean="0">
                <a:latin typeface="Courier New" pitchFamily="49" charset="0"/>
              </a:rPr>
              <a:t>Error -- invalid day.\n</a:t>
            </a:r>
            <a:r>
              <a:rPr lang="en-US" sz="2000" b="1" smtClean="0"/>
              <a:t>”</a:t>
            </a: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break ;</a:t>
            </a:r>
          </a:p>
          <a:p>
            <a:pPr eaLnBrk="1" hangingPunct="1">
              <a:lnSpc>
                <a:spcPct val="90000"/>
              </a:lnSpc>
              <a:buFontTx/>
              <a:buNone/>
              <a:defRPr/>
            </a:pPr>
            <a:r>
              <a:rPr lang="en-US" sz="2000" b="1" smtClean="0">
                <a:latin typeface="Courier New" pitchFamily="49" charset="0"/>
              </a:rPr>
              <a:t>}		</a:t>
            </a: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eaLnBrk="1" hangingPunct="1"/>
            <a:r>
              <a:rPr lang="en-US" smtClean="0"/>
              <a:t>Why Use a </a:t>
            </a:r>
            <a:r>
              <a:rPr lang="en-US" smtClean="0">
                <a:latin typeface="Courier New" panose="02070309020205020404" pitchFamily="49" charset="0"/>
              </a:rPr>
              <a:t>switch</a:t>
            </a:r>
            <a:r>
              <a:rPr lang="en-US" smtClean="0"/>
              <a:t> Statement?</a:t>
            </a:r>
          </a:p>
        </p:txBody>
      </p:sp>
      <p:sp>
        <p:nvSpPr>
          <p:cNvPr id="152579" name="Rectangle 3"/>
          <p:cNvSpPr>
            <a:spLocks noGrp="1" noChangeArrowheads="1"/>
          </p:cNvSpPr>
          <p:nvPr>
            <p:ph type="body" idx="1"/>
          </p:nvPr>
        </p:nvSpPr>
        <p:spPr/>
        <p:txBody>
          <a:bodyPr/>
          <a:lstStyle/>
          <a:p>
            <a:pPr algn="just" eaLnBrk="1" hangingPunct="1"/>
            <a:r>
              <a:rPr lang="en-US" sz="2400" smtClean="0"/>
              <a:t>A if-else-if structure is just as efficient as a switch statement.</a:t>
            </a:r>
          </a:p>
          <a:p>
            <a:pPr algn="just" eaLnBrk="1" hangingPunct="1"/>
            <a:endParaRPr lang="en-US" sz="2400" smtClean="0"/>
          </a:p>
          <a:p>
            <a:pPr algn="just" eaLnBrk="1" hangingPunct="1"/>
            <a:r>
              <a:rPr lang="en-US" sz="2400" smtClean="0"/>
              <a:t>However, a switch statement may be easier to read.</a:t>
            </a:r>
          </a:p>
          <a:p>
            <a:pPr algn="just" eaLnBrk="1" hangingPunct="1"/>
            <a:endParaRPr lang="en-US" sz="2400" smtClean="0"/>
          </a:p>
          <a:p>
            <a:pPr algn="just" eaLnBrk="1" hangingPunct="1"/>
            <a:r>
              <a:rPr lang="en-US" sz="2400" smtClean="0"/>
              <a:t>Also, it is easier to add new cases to a switch statement than to a if-else-if structure.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Shortcut Keys: turbo C 2.0</a:t>
            </a:r>
          </a:p>
        </p:txBody>
      </p:sp>
      <p:graphicFrame>
        <p:nvGraphicFramePr>
          <p:cNvPr id="232451" name="Group 3"/>
          <p:cNvGraphicFramePr>
            <a:graphicFrameLocks noGrp="1"/>
          </p:cNvGraphicFramePr>
          <p:nvPr/>
        </p:nvGraphicFramePr>
        <p:xfrm>
          <a:off x="1219200" y="1524000"/>
          <a:ext cx="4919663" cy="4064000"/>
        </p:xfrm>
        <a:graphic>
          <a:graphicData uri="http://schemas.openxmlformats.org/drawingml/2006/table">
            <a:tbl>
              <a:tblPr/>
              <a:tblGrid>
                <a:gridCol w="1252538"/>
                <a:gridCol w="3667125"/>
              </a:tblGrid>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Keys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Arial" charset="0"/>
                          <a:cs typeface="Arial" charset="0"/>
                        </a:rPr>
                        <a:t>Operation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Compile Only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Ctrl F9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Compile &amp; run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Alt F5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To see Output Screen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Save the File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Alt 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Exit Turbo 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Load File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F6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Switch Window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ChangeArrowheads="1"/>
          </p:cNvSpPr>
          <p:nvPr>
            <p:ph type="ctrTitle" idx="4294967295"/>
          </p:nvPr>
        </p:nvSpPr>
        <p:spPr>
          <a:xfrm>
            <a:off x="838200" y="2362200"/>
            <a:ext cx="7772400" cy="1143000"/>
          </a:xfrm>
          <a:solidFill>
            <a:srgbClr val="FFFFFF"/>
          </a:solidFill>
        </p:spPr>
        <p:txBody>
          <a:bodyPr/>
          <a:lstStyle/>
          <a:p>
            <a:pPr eaLnBrk="1" hangingPunct="1"/>
            <a:r>
              <a:rPr lang="en-US" smtClean="0">
                <a:solidFill>
                  <a:schemeClr val="tx1"/>
                </a:solidFill>
              </a:rPr>
              <a:t>Iterative Constructs</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eaLnBrk="1" hangingPunct="1"/>
            <a:r>
              <a:rPr lang="en-US" smtClean="0"/>
              <a:t>Topics</a:t>
            </a:r>
          </a:p>
        </p:txBody>
      </p:sp>
      <p:sp>
        <p:nvSpPr>
          <p:cNvPr id="154627" name="Rectangle 3"/>
          <p:cNvSpPr>
            <a:spLocks noGrp="1" noChangeArrowheads="1"/>
          </p:cNvSpPr>
          <p:nvPr>
            <p:ph type="body" idx="1"/>
          </p:nvPr>
        </p:nvSpPr>
        <p:spPr>
          <a:xfrm>
            <a:off x="685800" y="1524000"/>
            <a:ext cx="7772400" cy="4724400"/>
          </a:xfrm>
        </p:spPr>
        <p:txBody>
          <a:bodyPr/>
          <a:lstStyle/>
          <a:p>
            <a:pPr eaLnBrk="1" hangingPunct="1">
              <a:lnSpc>
                <a:spcPct val="90000"/>
              </a:lnSpc>
            </a:pPr>
            <a:r>
              <a:rPr lang="en-US" sz="2400" smtClean="0"/>
              <a:t>The </a:t>
            </a:r>
            <a:r>
              <a:rPr lang="en-US" sz="2400" smtClean="0">
                <a:latin typeface="Courier New" panose="02070309020205020404" pitchFamily="49" charset="0"/>
              </a:rPr>
              <a:t>while</a:t>
            </a:r>
            <a:r>
              <a:rPr lang="en-US" sz="2400" smtClean="0"/>
              <a:t> Loop</a:t>
            </a:r>
          </a:p>
          <a:p>
            <a:pPr eaLnBrk="1" hangingPunct="1">
              <a:lnSpc>
                <a:spcPct val="90000"/>
              </a:lnSpc>
            </a:pPr>
            <a:r>
              <a:rPr lang="en-US" sz="2400" smtClean="0"/>
              <a:t>Program Versatility</a:t>
            </a:r>
          </a:p>
          <a:p>
            <a:pPr lvl="1" eaLnBrk="1" hangingPunct="1">
              <a:lnSpc>
                <a:spcPct val="90000"/>
              </a:lnSpc>
            </a:pPr>
            <a:r>
              <a:rPr lang="en-US" smtClean="0"/>
              <a:t>Sentinel Values and Priming Reads</a:t>
            </a:r>
          </a:p>
          <a:p>
            <a:pPr eaLnBrk="1" hangingPunct="1">
              <a:lnSpc>
                <a:spcPct val="90000"/>
              </a:lnSpc>
            </a:pPr>
            <a:r>
              <a:rPr lang="en-US" sz="2400" smtClean="0"/>
              <a:t>Checking User Input Using a </a:t>
            </a:r>
            <a:r>
              <a:rPr lang="en-US" sz="2400" smtClean="0">
                <a:latin typeface="Courier New" panose="02070309020205020404" pitchFamily="49" charset="0"/>
              </a:rPr>
              <a:t>while</a:t>
            </a:r>
            <a:r>
              <a:rPr lang="en-US" sz="2400" smtClean="0"/>
              <a:t> Loop</a:t>
            </a:r>
          </a:p>
          <a:p>
            <a:pPr eaLnBrk="1" hangingPunct="1">
              <a:lnSpc>
                <a:spcPct val="90000"/>
              </a:lnSpc>
            </a:pPr>
            <a:r>
              <a:rPr lang="en-US" sz="2400" smtClean="0"/>
              <a:t>Counter-Controlled (Definite) Repetition</a:t>
            </a:r>
          </a:p>
          <a:p>
            <a:pPr eaLnBrk="1" hangingPunct="1">
              <a:lnSpc>
                <a:spcPct val="90000"/>
              </a:lnSpc>
            </a:pPr>
            <a:r>
              <a:rPr lang="en-US" sz="2400" smtClean="0"/>
              <a:t>Event-Controlled (Indefinite) Repetition</a:t>
            </a:r>
          </a:p>
          <a:p>
            <a:pPr eaLnBrk="1" hangingPunct="1">
              <a:lnSpc>
                <a:spcPct val="90000"/>
              </a:lnSpc>
            </a:pPr>
            <a:r>
              <a:rPr lang="en-US" sz="2400" smtClean="0">
                <a:latin typeface="Courier New" panose="02070309020205020404" pitchFamily="49" charset="0"/>
              </a:rPr>
              <a:t>for</a:t>
            </a:r>
            <a:r>
              <a:rPr lang="en-US" sz="2400" smtClean="0"/>
              <a:t> Loops</a:t>
            </a:r>
          </a:p>
          <a:p>
            <a:pPr eaLnBrk="1" hangingPunct="1">
              <a:lnSpc>
                <a:spcPct val="90000"/>
              </a:lnSpc>
            </a:pPr>
            <a:r>
              <a:rPr lang="en-US" sz="2400" smtClean="0">
                <a:latin typeface="Courier New" panose="02070309020205020404" pitchFamily="49" charset="0"/>
              </a:rPr>
              <a:t>do</a:t>
            </a:r>
            <a:r>
              <a:rPr lang="en-US" sz="2400" smtClean="0"/>
              <a:t>-</a:t>
            </a:r>
            <a:r>
              <a:rPr lang="en-US" sz="2400" smtClean="0">
                <a:latin typeface="Courier New" panose="02070309020205020404" pitchFamily="49" charset="0"/>
              </a:rPr>
              <a:t>while</a:t>
            </a:r>
            <a:r>
              <a:rPr lang="en-US" sz="2400" smtClean="0"/>
              <a:t> Loops</a:t>
            </a:r>
          </a:p>
          <a:p>
            <a:pPr eaLnBrk="1" hangingPunct="1">
              <a:lnSpc>
                <a:spcPct val="90000"/>
              </a:lnSpc>
            </a:pPr>
            <a:r>
              <a:rPr lang="en-US" sz="2400" smtClean="0"/>
              <a:t>Choosing an Appropriate Loop</a:t>
            </a:r>
          </a:p>
          <a:p>
            <a:pPr eaLnBrk="1" hangingPunct="1">
              <a:lnSpc>
                <a:spcPct val="90000"/>
              </a:lnSpc>
            </a:pPr>
            <a:r>
              <a:rPr lang="en-US" sz="2400" smtClean="0">
                <a:latin typeface="Courier New" panose="02070309020205020404" pitchFamily="49" charset="0"/>
              </a:rPr>
              <a:t>break</a:t>
            </a:r>
            <a:r>
              <a:rPr lang="en-US" sz="2400" smtClean="0"/>
              <a:t> and </a:t>
            </a:r>
            <a:r>
              <a:rPr lang="en-US" sz="2400" smtClean="0">
                <a:latin typeface="Courier New" panose="02070309020205020404" pitchFamily="49" charset="0"/>
              </a:rPr>
              <a:t>continue</a:t>
            </a:r>
            <a:r>
              <a:rPr lang="en-US" sz="2400" smtClean="0"/>
              <a:t> Statements</a:t>
            </a: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eaLnBrk="1" hangingPunct="1"/>
            <a:r>
              <a:rPr lang="en-US" sz="4000" smtClean="0"/>
              <a:t>Review:  Repetition Structure</a:t>
            </a:r>
          </a:p>
        </p:txBody>
      </p:sp>
      <p:sp>
        <p:nvSpPr>
          <p:cNvPr id="155651" name="Rectangle 3"/>
          <p:cNvSpPr>
            <a:spLocks noGrp="1" noChangeArrowheads="1"/>
          </p:cNvSpPr>
          <p:nvPr>
            <p:ph type="body" idx="1"/>
          </p:nvPr>
        </p:nvSpPr>
        <p:spPr/>
        <p:txBody>
          <a:bodyPr/>
          <a:lstStyle/>
          <a:p>
            <a:pPr algn="just" eaLnBrk="1" hangingPunct="1"/>
            <a:r>
              <a:rPr lang="en-US" sz="2400" smtClean="0"/>
              <a:t>Allows the programmer to specify that an action is to be repeated </a:t>
            </a:r>
            <a:r>
              <a:rPr lang="en-US" sz="2400" b="1" i="1" smtClean="0"/>
              <a:t>while some condition remains true</a:t>
            </a:r>
            <a:r>
              <a:rPr lang="en-US" sz="2400" smtClean="0"/>
              <a:t>.</a:t>
            </a:r>
          </a:p>
          <a:p>
            <a:pPr algn="just" eaLnBrk="1" hangingPunct="1"/>
            <a:endParaRPr lang="en-US" sz="2400" smtClean="0"/>
          </a:p>
          <a:p>
            <a:pPr algn="just" eaLnBrk="1" hangingPunct="1"/>
            <a:r>
              <a:rPr lang="en-US" sz="2400" smtClean="0"/>
              <a:t>There are three repetition structures in C: -</a:t>
            </a:r>
          </a:p>
          <a:p>
            <a:pPr lvl="1" algn="just" eaLnBrk="1" hangingPunct="1"/>
            <a:r>
              <a:rPr lang="en-US" sz="2000" smtClean="0"/>
              <a:t> the </a:t>
            </a:r>
            <a:r>
              <a:rPr lang="en-US" sz="2000" b="1" smtClean="0"/>
              <a:t>while</a:t>
            </a:r>
            <a:r>
              <a:rPr lang="en-US" sz="2000" smtClean="0"/>
              <a:t> loop</a:t>
            </a:r>
          </a:p>
          <a:p>
            <a:pPr lvl="1" algn="just" eaLnBrk="1" hangingPunct="1"/>
            <a:r>
              <a:rPr lang="en-US" sz="2000" smtClean="0"/>
              <a:t> the </a:t>
            </a:r>
            <a:r>
              <a:rPr lang="en-US" sz="2000" b="1" smtClean="0"/>
              <a:t>for</a:t>
            </a:r>
            <a:r>
              <a:rPr lang="en-US" sz="2000" smtClean="0"/>
              <a:t> loop</a:t>
            </a:r>
          </a:p>
          <a:p>
            <a:pPr lvl="1" algn="just" eaLnBrk="1" hangingPunct="1"/>
            <a:r>
              <a:rPr lang="en-US" sz="2000" smtClean="0"/>
              <a:t>the </a:t>
            </a:r>
            <a:r>
              <a:rPr lang="en-US" sz="2000" b="1" smtClean="0"/>
              <a:t>do-while</a:t>
            </a:r>
            <a:r>
              <a:rPr lang="en-US" sz="2000" smtClean="0"/>
              <a:t> loop.</a:t>
            </a: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eaLnBrk="1" hangingPunct="1"/>
            <a:r>
              <a:rPr lang="en-US" smtClean="0"/>
              <a:t>The while Repetition Structure</a:t>
            </a:r>
          </a:p>
        </p:txBody>
      </p:sp>
      <p:sp>
        <p:nvSpPr>
          <p:cNvPr id="156675" name="Rectangle 3"/>
          <p:cNvSpPr>
            <a:spLocks noGrp="1" noChangeArrowheads="1"/>
          </p:cNvSpPr>
          <p:nvPr>
            <p:ph type="body" idx="1"/>
          </p:nvPr>
        </p:nvSpPr>
        <p:spPr>
          <a:xfrm>
            <a:off x="685800" y="1676400"/>
            <a:ext cx="7772400" cy="4648200"/>
          </a:xfrm>
        </p:spPr>
        <p:txBody>
          <a:bodyPr/>
          <a:lstStyle/>
          <a:p>
            <a:pPr algn="just">
              <a:spcBef>
                <a:spcPct val="0"/>
              </a:spcBef>
              <a:buFontTx/>
              <a:buNone/>
            </a:pPr>
            <a:r>
              <a:rPr lang="en-US" sz="2400" b="1" smtClean="0">
                <a:solidFill>
                  <a:srgbClr val="339933"/>
                </a:solidFill>
              </a:rPr>
              <a:t>while ( </a:t>
            </a:r>
            <a:r>
              <a:rPr lang="en-US" sz="2400" b="1" i="1" smtClean="0">
                <a:solidFill>
                  <a:srgbClr val="339933"/>
                </a:solidFill>
              </a:rPr>
              <a:t>condition</a:t>
            </a:r>
            <a:r>
              <a:rPr lang="en-US" sz="2400" b="1" smtClean="0">
                <a:solidFill>
                  <a:srgbClr val="339933"/>
                </a:solidFill>
              </a:rPr>
              <a:t> )</a:t>
            </a:r>
          </a:p>
          <a:p>
            <a:pPr algn="just">
              <a:spcBef>
                <a:spcPct val="0"/>
              </a:spcBef>
              <a:buFontTx/>
              <a:buNone/>
            </a:pPr>
            <a:r>
              <a:rPr lang="en-US" sz="2400" b="1" smtClean="0">
                <a:solidFill>
                  <a:srgbClr val="339933"/>
                </a:solidFill>
              </a:rPr>
              <a:t>{</a:t>
            </a:r>
          </a:p>
          <a:p>
            <a:pPr algn="just">
              <a:spcBef>
                <a:spcPct val="0"/>
              </a:spcBef>
              <a:buFontTx/>
              <a:buNone/>
            </a:pPr>
            <a:r>
              <a:rPr lang="en-US" sz="2400" b="1" smtClean="0">
                <a:solidFill>
                  <a:srgbClr val="339933"/>
                </a:solidFill>
              </a:rPr>
              <a:t>    </a:t>
            </a:r>
            <a:r>
              <a:rPr lang="en-US" sz="2400" b="1" i="1" smtClean="0">
                <a:solidFill>
                  <a:srgbClr val="339933"/>
                </a:solidFill>
              </a:rPr>
              <a:t>statement(s)</a:t>
            </a:r>
            <a:endParaRPr lang="en-US" sz="2400" b="1" smtClean="0">
              <a:solidFill>
                <a:srgbClr val="339933"/>
              </a:solidFill>
            </a:endParaRPr>
          </a:p>
          <a:p>
            <a:pPr algn="just">
              <a:spcBef>
                <a:spcPct val="0"/>
              </a:spcBef>
              <a:buFontTx/>
              <a:buNone/>
            </a:pPr>
            <a:r>
              <a:rPr lang="en-US" sz="2400" b="1" smtClean="0">
                <a:solidFill>
                  <a:srgbClr val="339933"/>
                </a:solidFill>
              </a:rPr>
              <a:t>}</a:t>
            </a:r>
          </a:p>
          <a:p>
            <a:pPr algn="just">
              <a:spcBef>
                <a:spcPct val="0"/>
              </a:spcBef>
              <a:buFontTx/>
              <a:buNone/>
            </a:pPr>
            <a:endParaRPr lang="en-US" sz="2400" b="1" smtClean="0">
              <a:solidFill>
                <a:srgbClr val="339933"/>
              </a:solidFill>
            </a:endParaRPr>
          </a:p>
          <a:p>
            <a:pPr algn="just">
              <a:spcBef>
                <a:spcPct val="75000"/>
              </a:spcBef>
              <a:buFont typeface="Monotype Sorts" pitchFamily="2" charset="2"/>
              <a:buChar char=" "/>
            </a:pPr>
            <a:r>
              <a:rPr lang="en-US" sz="2400" smtClean="0"/>
              <a:t>The braces are not required if the loop body contains only a single statement.</a:t>
            </a:r>
          </a:p>
          <a:p>
            <a:pPr algn="just">
              <a:spcBef>
                <a:spcPct val="75000"/>
              </a:spcBef>
              <a:buFont typeface="Monotype Sorts" pitchFamily="2" charset="2"/>
              <a:buChar char=" "/>
            </a:pPr>
            <a:r>
              <a:rPr lang="en-US" sz="2400" smtClean="0"/>
              <a:t> However, they are a good idea and are required by the C Coding Standards.</a:t>
            </a: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noFill/>
        </p:spPr>
        <p:txBody>
          <a:bodyPr lIns="90488" tIns="44450" rIns="90488" bIns="44450"/>
          <a:lstStyle/>
          <a:p>
            <a:pPr eaLnBrk="1" hangingPunct="1"/>
            <a:r>
              <a:rPr lang="en-US" smtClean="0">
                <a:latin typeface="Courier New" panose="02070309020205020404" pitchFamily="49" charset="0"/>
              </a:rPr>
              <a:t>while</a:t>
            </a:r>
            <a:r>
              <a:rPr lang="en-US" smtClean="0"/>
              <a:t> Loop</a:t>
            </a:r>
          </a:p>
        </p:txBody>
      </p:sp>
      <p:sp>
        <p:nvSpPr>
          <p:cNvPr id="157699" name="Rectangle 3"/>
          <p:cNvSpPr>
            <a:spLocks noGrp="1" noChangeArrowheads="1"/>
          </p:cNvSpPr>
          <p:nvPr>
            <p:ph type="body" idx="1"/>
          </p:nvPr>
        </p:nvSpPr>
        <p:spPr>
          <a:xfrm>
            <a:off x="685800" y="1295400"/>
            <a:ext cx="7772400" cy="1981200"/>
          </a:xfrm>
          <a:noFill/>
        </p:spPr>
        <p:txBody>
          <a:bodyPr lIns="90488" tIns="44450" rIns="90488" bIns="44450"/>
          <a:lstStyle/>
          <a:p>
            <a:pPr eaLnBrk="1" hangingPunct="1">
              <a:lnSpc>
                <a:spcPct val="90000"/>
              </a:lnSpc>
            </a:pPr>
            <a:r>
              <a:rPr lang="en-US" sz="2000" smtClean="0"/>
              <a:t>The simplest C loop is the </a:t>
            </a:r>
            <a:r>
              <a:rPr lang="en-US" sz="2000" smtClean="0">
                <a:latin typeface="Courier New" panose="02070309020205020404" pitchFamily="49" charset="0"/>
              </a:rPr>
              <a:t>while</a:t>
            </a:r>
            <a:endParaRPr lang="en-US" sz="2000" smtClean="0"/>
          </a:p>
          <a:p>
            <a:pPr eaLnBrk="1" hangingPunct="1">
              <a:lnSpc>
                <a:spcPct val="90000"/>
              </a:lnSpc>
            </a:pPr>
            <a:r>
              <a:rPr lang="en-US" sz="2000" smtClean="0"/>
              <a:t>Parentheses must surround the condition</a:t>
            </a:r>
          </a:p>
          <a:p>
            <a:pPr eaLnBrk="1" hangingPunct="1">
              <a:lnSpc>
                <a:spcPct val="90000"/>
              </a:lnSpc>
            </a:pPr>
            <a:r>
              <a:rPr lang="en-US" sz="2000" smtClean="0"/>
              <a:t>One statement forms the body of the loop</a:t>
            </a:r>
          </a:p>
          <a:p>
            <a:pPr eaLnBrk="1" hangingPunct="1">
              <a:lnSpc>
                <a:spcPct val="90000"/>
              </a:lnSpc>
            </a:pPr>
            <a:r>
              <a:rPr lang="en-US" sz="2000" smtClean="0"/>
              <a:t>Braces must be added if more statements are to be executed</a:t>
            </a:r>
          </a:p>
        </p:txBody>
      </p:sp>
      <p:sp>
        <p:nvSpPr>
          <p:cNvPr id="312324" name="Rectangle 4"/>
          <p:cNvSpPr>
            <a:spLocks noChangeArrowheads="1"/>
          </p:cNvSpPr>
          <p:nvPr/>
        </p:nvSpPr>
        <p:spPr bwMode="auto">
          <a:xfrm>
            <a:off x="1524000" y="3276600"/>
            <a:ext cx="4800600" cy="1168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2000" b="1">
                <a:latin typeface="Courier New" pitchFamily="49" charset="0"/>
                <a:cs typeface="+mn-cs"/>
              </a:rPr>
              <a:t>int j = 5;</a:t>
            </a:r>
          </a:p>
          <a:p>
            <a:pPr eaLnBrk="0" hangingPunct="0">
              <a:tabLst>
                <a:tab pos="565150" algn="l"/>
                <a:tab pos="1252538" algn="l"/>
              </a:tabLst>
              <a:defRPr/>
            </a:pPr>
            <a:endParaRPr lang="en-US" sz="10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while(j &gt; 0)</a:t>
            </a:r>
          </a:p>
          <a:p>
            <a:pPr eaLnBrk="0" hangingPunct="0">
              <a:tabLst>
                <a:tab pos="565150" algn="l"/>
                <a:tab pos="1252538" algn="l"/>
              </a:tabLst>
              <a:defRPr/>
            </a:pPr>
            <a:r>
              <a:rPr lang="en-US" sz="2000" b="1">
                <a:latin typeface="Courier New" pitchFamily="49" charset="0"/>
                <a:cs typeface="+mn-cs"/>
              </a:rPr>
              <a:t>	printf("j = %i\n", j--);</a:t>
            </a:r>
          </a:p>
        </p:txBody>
      </p:sp>
      <p:sp>
        <p:nvSpPr>
          <p:cNvPr id="312325" name="Rectangle 5"/>
          <p:cNvSpPr>
            <a:spLocks noChangeArrowheads="1"/>
          </p:cNvSpPr>
          <p:nvPr/>
        </p:nvSpPr>
        <p:spPr bwMode="auto">
          <a:xfrm>
            <a:off x="6738938" y="3886200"/>
            <a:ext cx="955675" cy="1625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2000" b="1">
                <a:latin typeface="Courier New" pitchFamily="49" charset="0"/>
                <a:cs typeface="+mn-cs"/>
              </a:rPr>
              <a:t>j = 5</a:t>
            </a:r>
          </a:p>
          <a:p>
            <a:pPr eaLnBrk="0" hangingPunct="0">
              <a:tabLst>
                <a:tab pos="565150" algn="l"/>
                <a:tab pos="1252538" algn="l"/>
              </a:tabLst>
              <a:defRPr/>
            </a:pPr>
            <a:r>
              <a:rPr lang="en-US" sz="2000" b="1">
                <a:latin typeface="Courier New" pitchFamily="49" charset="0"/>
                <a:cs typeface="+mn-cs"/>
              </a:rPr>
              <a:t>j = 4</a:t>
            </a:r>
          </a:p>
          <a:p>
            <a:pPr eaLnBrk="0" hangingPunct="0">
              <a:tabLst>
                <a:tab pos="565150" algn="l"/>
                <a:tab pos="1252538" algn="l"/>
              </a:tabLst>
              <a:defRPr/>
            </a:pPr>
            <a:r>
              <a:rPr lang="en-US" sz="2000" b="1">
                <a:latin typeface="Courier New" pitchFamily="49" charset="0"/>
                <a:cs typeface="+mn-cs"/>
              </a:rPr>
              <a:t>j = 3</a:t>
            </a:r>
          </a:p>
          <a:p>
            <a:pPr eaLnBrk="0" hangingPunct="0">
              <a:tabLst>
                <a:tab pos="565150" algn="l"/>
                <a:tab pos="1252538" algn="l"/>
              </a:tabLst>
              <a:defRPr/>
            </a:pPr>
            <a:r>
              <a:rPr lang="en-US" sz="2000" b="1">
                <a:latin typeface="Courier New" pitchFamily="49" charset="0"/>
                <a:cs typeface="+mn-cs"/>
              </a:rPr>
              <a:t>j = 2</a:t>
            </a:r>
          </a:p>
          <a:p>
            <a:pPr eaLnBrk="0" hangingPunct="0">
              <a:tabLst>
                <a:tab pos="565150" algn="l"/>
                <a:tab pos="1252538" algn="l"/>
              </a:tabLst>
              <a:defRPr/>
            </a:pPr>
            <a:r>
              <a:rPr lang="en-US" sz="2000" b="1">
                <a:latin typeface="Courier New" pitchFamily="49" charset="0"/>
                <a:cs typeface="+mn-cs"/>
              </a:rPr>
              <a:t>j = 1</a:t>
            </a:r>
          </a:p>
        </p:txBody>
      </p:sp>
      <p:sp>
        <p:nvSpPr>
          <p:cNvPr id="312326" name="Rectangle 6"/>
          <p:cNvSpPr>
            <a:spLocks noChangeArrowheads="1"/>
          </p:cNvSpPr>
          <p:nvPr/>
        </p:nvSpPr>
        <p:spPr bwMode="auto">
          <a:xfrm>
            <a:off x="2028825" y="4648200"/>
            <a:ext cx="4295775" cy="1625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2000" b="1">
                <a:latin typeface="Courier New" pitchFamily="49" charset="0"/>
                <a:cs typeface="+mn-cs"/>
              </a:rPr>
              <a:t>int j=5;</a:t>
            </a:r>
          </a:p>
          <a:p>
            <a:pPr eaLnBrk="0" hangingPunct="0">
              <a:tabLst>
                <a:tab pos="565150" algn="l"/>
                <a:tab pos="1252538" algn="l"/>
              </a:tabLst>
              <a:defRPr/>
            </a:pPr>
            <a:r>
              <a:rPr lang="en-US" sz="2000" b="1">
                <a:latin typeface="Courier New" pitchFamily="49" charset="0"/>
                <a:cs typeface="+mn-cs"/>
              </a:rPr>
              <a:t>while(j &gt; 0) {</a:t>
            </a:r>
          </a:p>
          <a:p>
            <a:pPr eaLnBrk="0" hangingPunct="0">
              <a:tabLst>
                <a:tab pos="565150" algn="l"/>
                <a:tab pos="1252538" algn="l"/>
              </a:tabLst>
              <a:defRPr/>
            </a:pPr>
            <a:r>
              <a:rPr lang="en-US" sz="2000" b="1">
                <a:latin typeface="Courier New" pitchFamily="49" charset="0"/>
                <a:cs typeface="+mn-cs"/>
              </a:rPr>
              <a:t>	printf("j = %i\n", j);</a:t>
            </a:r>
          </a:p>
          <a:p>
            <a:pPr eaLnBrk="0" hangingPunct="0">
              <a:tabLst>
                <a:tab pos="565150" algn="l"/>
                <a:tab pos="1252538" algn="l"/>
              </a:tabLst>
              <a:defRPr/>
            </a:pPr>
            <a:r>
              <a:rPr lang="en-US" sz="2000" b="1">
                <a:latin typeface="Courier New" pitchFamily="49" charset="0"/>
                <a:cs typeface="+mn-cs"/>
              </a:rPr>
              <a:t>	j--;</a:t>
            </a:r>
          </a:p>
          <a:p>
            <a:pPr eaLnBrk="0" hangingPunct="0">
              <a:tabLst>
                <a:tab pos="565150" algn="l"/>
                <a:tab pos="1252538" algn="l"/>
              </a:tabLst>
              <a:defRPr/>
            </a:pPr>
            <a:r>
              <a:rPr lang="en-US" sz="2000" b="1">
                <a:latin typeface="Courier New" pitchFamily="49" charset="0"/>
                <a:cs typeface="+mn-cs"/>
              </a:rPr>
              <a:t>}</a:t>
            </a:r>
          </a:p>
        </p:txBody>
      </p:sp>
    </p:spTree>
  </p:cSld>
  <p:clrMapOvr>
    <a:masterClrMapping/>
  </p:clrMapOvr>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noFill/>
        </p:spPr>
        <p:txBody>
          <a:bodyPr lIns="90488" tIns="44450" rIns="90488" bIns="44450"/>
          <a:lstStyle/>
          <a:p>
            <a:pPr eaLnBrk="1" hangingPunct="1"/>
            <a:r>
              <a:rPr lang="en-US" smtClean="0"/>
              <a:t>(Another) Semicolon Warning!</a:t>
            </a:r>
          </a:p>
        </p:txBody>
      </p:sp>
      <p:sp>
        <p:nvSpPr>
          <p:cNvPr id="3077" name="Rectangle 3"/>
          <p:cNvSpPr>
            <a:spLocks noGrp="1" noChangeArrowheads="1"/>
          </p:cNvSpPr>
          <p:nvPr>
            <p:ph type="body" idx="1"/>
          </p:nvPr>
        </p:nvSpPr>
        <p:spPr>
          <a:xfrm>
            <a:off x="609600" y="1447800"/>
            <a:ext cx="7772400" cy="4648200"/>
          </a:xfrm>
          <a:noFill/>
        </p:spPr>
        <p:txBody>
          <a:bodyPr lIns="90488" tIns="44450" rIns="90488" bIns="44450"/>
          <a:lstStyle/>
          <a:p>
            <a:pPr eaLnBrk="1" hangingPunct="1">
              <a:buFontTx/>
              <a:buNone/>
            </a:pPr>
            <a:r>
              <a:rPr lang="en-US" smtClean="0"/>
              <a:t>A semicolon placed after the condition forms a body that does nothing</a:t>
            </a:r>
          </a:p>
        </p:txBody>
      </p:sp>
      <p:sp>
        <p:nvSpPr>
          <p:cNvPr id="313348" name="Rectangle 4"/>
          <p:cNvSpPr>
            <a:spLocks noChangeArrowheads="1"/>
          </p:cNvSpPr>
          <p:nvPr/>
        </p:nvSpPr>
        <p:spPr bwMode="auto">
          <a:xfrm>
            <a:off x="1281113" y="2667000"/>
            <a:ext cx="4035425" cy="10620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int j = 5;</a:t>
            </a:r>
            <a:endParaRPr lang="en-US" sz="2000" b="1">
              <a:latin typeface="Courier New" pitchFamily="49" charset="0"/>
              <a:cs typeface="+mn-cs"/>
            </a:endParaRPr>
          </a:p>
          <a:p>
            <a:pPr eaLnBrk="0" hangingPunct="0">
              <a:tabLst>
                <a:tab pos="565150" algn="l"/>
                <a:tab pos="1252538" algn="l"/>
              </a:tabLst>
              <a:defRPr/>
            </a:pPr>
            <a:endParaRPr lang="en-US" sz="9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while(j &gt; 0);</a:t>
            </a:r>
          </a:p>
          <a:p>
            <a:pPr eaLnBrk="0" hangingPunct="0">
              <a:tabLst>
                <a:tab pos="565150" algn="l"/>
                <a:tab pos="1252538" algn="l"/>
              </a:tabLst>
              <a:defRPr/>
            </a:pPr>
            <a:r>
              <a:rPr lang="en-US" sz="1800" b="1">
                <a:latin typeface="Courier New" pitchFamily="49" charset="0"/>
                <a:cs typeface="+mn-cs"/>
              </a:rPr>
              <a:t>	printf("j = %i\n", j--);</a:t>
            </a:r>
          </a:p>
        </p:txBody>
      </p:sp>
      <p:sp>
        <p:nvSpPr>
          <p:cNvPr id="3079" name="Rectangle 5"/>
          <p:cNvSpPr>
            <a:spLocks noChangeArrowheads="1"/>
          </p:cNvSpPr>
          <p:nvPr/>
        </p:nvSpPr>
        <p:spPr bwMode="auto">
          <a:xfrm>
            <a:off x="5335588" y="2568575"/>
            <a:ext cx="27400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program disappears into an infinite loop</a:t>
            </a:r>
          </a:p>
        </p:txBody>
      </p:sp>
      <p:sp>
        <p:nvSpPr>
          <p:cNvPr id="3080" name="Rectangle 6"/>
          <p:cNvSpPr>
            <a:spLocks noChangeArrowheads="1"/>
          </p:cNvSpPr>
          <p:nvPr/>
        </p:nvSpPr>
        <p:spPr bwMode="auto">
          <a:xfrm>
            <a:off x="609600" y="4114800"/>
            <a:ext cx="69342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FontTx/>
              <a:buChar char="•"/>
            </a:pPr>
            <a:r>
              <a:rPr lang="en-US" b="1">
                <a:latin typeface="Arial" panose="020B0604020202020204" pitchFamily="34" charset="0"/>
              </a:rPr>
              <a:t>Sometimes an empty loop body is required</a:t>
            </a:r>
          </a:p>
        </p:txBody>
      </p:sp>
      <p:sp>
        <p:nvSpPr>
          <p:cNvPr id="313351" name="Rectangle 7"/>
          <p:cNvSpPr>
            <a:spLocks noChangeArrowheads="1"/>
          </p:cNvSpPr>
          <p:nvPr/>
        </p:nvSpPr>
        <p:spPr bwMode="auto">
          <a:xfrm>
            <a:off x="1204913" y="4800600"/>
            <a:ext cx="4854575" cy="13366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int c, j;</a:t>
            </a:r>
            <a:endParaRPr lang="en-US" sz="2000" b="1">
              <a:latin typeface="Courier New" pitchFamily="49" charset="0"/>
              <a:cs typeface="+mn-cs"/>
            </a:endParaRPr>
          </a:p>
          <a:p>
            <a:pPr eaLnBrk="0" hangingPunct="0">
              <a:tabLst>
                <a:tab pos="565150" algn="l"/>
                <a:tab pos="1252538" algn="l"/>
              </a:tabLst>
              <a:defRPr/>
            </a:pPr>
            <a:endParaRPr lang="en-US" sz="9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while(scanf("%i", &amp;j) != 1)</a:t>
            </a:r>
          </a:p>
          <a:p>
            <a:pPr eaLnBrk="0" hangingPunct="0">
              <a:tabLst>
                <a:tab pos="565150" algn="l"/>
                <a:tab pos="1252538" algn="l"/>
              </a:tabLst>
              <a:defRPr/>
            </a:pPr>
            <a:r>
              <a:rPr lang="en-US" sz="1800" b="1">
                <a:latin typeface="Courier New" pitchFamily="49" charset="0"/>
                <a:cs typeface="+mn-cs"/>
              </a:rPr>
              <a:t>	while((c = getchar()) != '\n')</a:t>
            </a:r>
          </a:p>
          <a:p>
            <a:pPr eaLnBrk="0" hangingPunct="0">
              <a:tabLst>
                <a:tab pos="565150" algn="l"/>
                <a:tab pos="1252538" algn="l"/>
              </a:tabLst>
              <a:defRPr/>
            </a:pPr>
            <a:r>
              <a:rPr lang="en-US" sz="1800" b="1">
                <a:latin typeface="Courier New" pitchFamily="49" charset="0"/>
                <a:cs typeface="+mn-cs"/>
              </a:rPr>
              <a:t>		;</a:t>
            </a:r>
          </a:p>
        </p:txBody>
      </p:sp>
      <p:sp>
        <p:nvSpPr>
          <p:cNvPr id="3082" name="Rectangle 8"/>
          <p:cNvSpPr>
            <a:spLocks noChangeArrowheads="1"/>
          </p:cNvSpPr>
          <p:nvPr/>
        </p:nvSpPr>
        <p:spPr bwMode="auto">
          <a:xfrm>
            <a:off x="6251575" y="4984750"/>
            <a:ext cx="22066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placing semicolon on the line below makes the intention obvious</a:t>
            </a:r>
          </a:p>
        </p:txBody>
      </p:sp>
      <p:sp>
        <p:nvSpPr>
          <p:cNvPr id="3083" name="Line 9"/>
          <p:cNvSpPr>
            <a:spLocks noChangeShapeType="1"/>
          </p:cNvSpPr>
          <p:nvPr/>
        </p:nvSpPr>
        <p:spPr bwMode="auto">
          <a:xfrm flipH="1">
            <a:off x="2786063" y="5943600"/>
            <a:ext cx="3462337" cy="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graphicFrame>
        <p:nvGraphicFramePr>
          <p:cNvPr id="3074" name="Object 10">
            <a:hlinkClick r:id="" action="ppaction://ole?verb=0"/>
          </p:cNvPr>
          <p:cNvGraphicFramePr>
            <a:graphicFrameLocks/>
          </p:cNvGraphicFramePr>
          <p:nvPr/>
        </p:nvGraphicFramePr>
        <p:xfrm>
          <a:off x="5151438" y="3351213"/>
          <a:ext cx="487362" cy="573087"/>
        </p:xfrm>
        <a:graphic>
          <a:graphicData uri="http://schemas.openxmlformats.org/presentationml/2006/ole">
            <mc:AlternateContent xmlns:mc="http://schemas.openxmlformats.org/markup-compatibility/2006">
              <mc:Choice xmlns:v="urn:schemas-microsoft-com:vml" Requires="v">
                <p:oleObj spid="_x0000_s3084" name="CorelDRAW!" r:id="rId3" imgW="1657080" imgH="1935000" progId="CDraw5">
                  <p:embed/>
                </p:oleObj>
              </mc:Choice>
              <mc:Fallback>
                <p:oleObj name="CorelDRAW!" r:id="rId3" imgW="1657080" imgH="1935000" progId="CDraw5">
                  <p:embed/>
                  <p:pic>
                    <p:nvPicPr>
                      <p:cNvPr id="0" name="Object 1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1438" y="3351213"/>
                        <a:ext cx="487362" cy="573087"/>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graphicFrame>
        <p:nvGraphicFramePr>
          <p:cNvPr id="3075" name="Object 11">
            <a:hlinkClick r:id="" action="ppaction://ole?verb=0"/>
          </p:cNvPr>
          <p:cNvGraphicFramePr>
            <a:graphicFrameLocks/>
          </p:cNvGraphicFramePr>
          <p:nvPr/>
        </p:nvGraphicFramePr>
        <p:xfrm>
          <a:off x="2832100" y="2501900"/>
          <a:ext cx="765175" cy="811213"/>
        </p:xfrm>
        <a:graphic>
          <a:graphicData uri="http://schemas.openxmlformats.org/presentationml/2006/ole">
            <mc:AlternateContent xmlns:mc="http://schemas.openxmlformats.org/markup-compatibility/2006">
              <mc:Choice xmlns:v="urn:schemas-microsoft-com:vml" Requires="v">
                <p:oleObj spid="_x0000_s3085" name="CorelDRAW!" r:id="rId5" imgW="1844640" imgH="1950840" progId="CDraw5">
                  <p:embed/>
                </p:oleObj>
              </mc:Choice>
              <mc:Fallback>
                <p:oleObj name="CorelDRAW!" r:id="rId5" imgW="1844640" imgH="1950840" progId="CDraw5">
                  <p:embed/>
                  <p:pic>
                    <p:nvPicPr>
                      <p:cNvPr id="0" name="Object 1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2100" y="2501900"/>
                        <a:ext cx="765175"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noFill/>
        </p:spPr>
        <p:txBody>
          <a:bodyPr lIns="90488" tIns="44450" rIns="90488" bIns="44450"/>
          <a:lstStyle/>
          <a:p>
            <a:pPr eaLnBrk="1" hangingPunct="1"/>
            <a:r>
              <a:rPr lang="en-US" smtClean="0">
                <a:latin typeface="Courier New" panose="02070309020205020404" pitchFamily="49" charset="0"/>
              </a:rPr>
              <a:t>while</a:t>
            </a:r>
            <a:r>
              <a:rPr lang="en-US" smtClean="0"/>
              <a:t>, Not Until!</a:t>
            </a:r>
          </a:p>
        </p:txBody>
      </p:sp>
      <p:sp>
        <p:nvSpPr>
          <p:cNvPr id="158723" name="Rectangle 3"/>
          <p:cNvSpPr>
            <a:spLocks noGrp="1" noChangeArrowheads="1"/>
          </p:cNvSpPr>
          <p:nvPr>
            <p:ph type="body" idx="1"/>
          </p:nvPr>
        </p:nvSpPr>
        <p:spPr>
          <a:noFill/>
        </p:spPr>
        <p:txBody>
          <a:bodyPr lIns="90488" tIns="44450" rIns="90488" bIns="44450"/>
          <a:lstStyle/>
          <a:p>
            <a:pPr eaLnBrk="1" hangingPunct="1">
              <a:buFontTx/>
              <a:buNone/>
            </a:pPr>
            <a:r>
              <a:rPr lang="en-US" smtClean="0"/>
              <a:t>Remember to get the condition the right way around!</a:t>
            </a:r>
          </a:p>
          <a:p>
            <a:pPr eaLnBrk="1" hangingPunct="1">
              <a:buFont typeface="Monotype Sorts" pitchFamily="2" charset="2"/>
              <a:buNone/>
            </a:pPr>
            <a:endParaRPr lang="en-US" sz="2400" smtClean="0">
              <a:solidFill>
                <a:schemeClr val="accent2"/>
              </a:solidFill>
            </a:endParaRPr>
          </a:p>
        </p:txBody>
      </p:sp>
      <p:sp>
        <p:nvSpPr>
          <p:cNvPr id="314372" name="Rectangle 4"/>
          <p:cNvSpPr>
            <a:spLocks noChangeArrowheads="1"/>
          </p:cNvSpPr>
          <p:nvPr/>
        </p:nvSpPr>
        <p:spPr bwMode="auto">
          <a:xfrm>
            <a:off x="3719513" y="2895600"/>
            <a:ext cx="4416425" cy="17780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2000" b="1">
                <a:latin typeface="Courier New" pitchFamily="49" charset="0"/>
                <a:cs typeface="+mn-cs"/>
              </a:rPr>
              <a:t>int j = 5;</a:t>
            </a:r>
            <a:endParaRPr lang="en-US" b="1">
              <a:latin typeface="Courier New" pitchFamily="49" charset="0"/>
              <a:cs typeface="+mn-cs"/>
            </a:endParaRPr>
          </a:p>
          <a:p>
            <a:pPr eaLnBrk="0" hangingPunct="0">
              <a:tabLst>
                <a:tab pos="565150" algn="l"/>
                <a:tab pos="1252538" algn="l"/>
              </a:tabLst>
              <a:defRPr/>
            </a:pPr>
            <a:endParaRPr lang="en-US" sz="10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printf("start\n");</a:t>
            </a:r>
          </a:p>
          <a:p>
            <a:pPr eaLnBrk="0" hangingPunct="0">
              <a:tabLst>
                <a:tab pos="565150" algn="l"/>
                <a:tab pos="1252538" algn="l"/>
              </a:tabLst>
              <a:defRPr/>
            </a:pPr>
            <a:r>
              <a:rPr lang="en-US" sz="2000" b="1">
                <a:latin typeface="Courier New" pitchFamily="49" charset="0"/>
                <a:cs typeface="+mn-cs"/>
              </a:rPr>
              <a:t>while(j == 0)</a:t>
            </a:r>
          </a:p>
          <a:p>
            <a:pPr eaLnBrk="0" hangingPunct="0">
              <a:tabLst>
                <a:tab pos="565150" algn="l"/>
                <a:tab pos="1252538" algn="l"/>
              </a:tabLst>
              <a:defRPr/>
            </a:pPr>
            <a:r>
              <a:rPr lang="en-US" sz="2000" b="1">
                <a:latin typeface="Courier New" pitchFamily="49" charset="0"/>
                <a:cs typeface="+mn-cs"/>
              </a:rPr>
              <a:t>	printf("j = %i\n", j--);</a:t>
            </a:r>
          </a:p>
          <a:p>
            <a:pPr eaLnBrk="0" hangingPunct="0">
              <a:tabLst>
                <a:tab pos="565150" algn="l"/>
                <a:tab pos="1252538" algn="l"/>
              </a:tabLst>
              <a:defRPr/>
            </a:pPr>
            <a:r>
              <a:rPr lang="en-US" sz="2000" b="1">
                <a:latin typeface="Courier New" pitchFamily="49" charset="0"/>
                <a:cs typeface="+mn-cs"/>
              </a:rPr>
              <a:t>printf("end\n");</a:t>
            </a:r>
          </a:p>
        </p:txBody>
      </p:sp>
      <p:sp>
        <p:nvSpPr>
          <p:cNvPr id="158725" name="Rectangle 5"/>
          <p:cNvSpPr>
            <a:spLocks noChangeArrowheads="1"/>
          </p:cNvSpPr>
          <p:nvPr/>
        </p:nvSpPr>
        <p:spPr bwMode="auto">
          <a:xfrm>
            <a:off x="687388" y="3101975"/>
            <a:ext cx="2435225"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user probably intends “until j is equal to zero”, however this is NOT the way to write it</a:t>
            </a:r>
          </a:p>
        </p:txBody>
      </p:sp>
      <p:sp>
        <p:nvSpPr>
          <p:cNvPr id="158726" name="Line 6"/>
          <p:cNvSpPr>
            <a:spLocks noChangeShapeType="1"/>
          </p:cNvSpPr>
          <p:nvPr/>
        </p:nvSpPr>
        <p:spPr bwMode="auto">
          <a:xfrm flipV="1">
            <a:off x="2978150" y="3727450"/>
            <a:ext cx="749300" cy="16510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314375" name="Rectangle 7"/>
          <p:cNvSpPr>
            <a:spLocks noChangeArrowheads="1"/>
          </p:cNvSpPr>
          <p:nvPr/>
        </p:nvSpPr>
        <p:spPr bwMode="auto">
          <a:xfrm>
            <a:off x="7578725" y="4495800"/>
            <a:ext cx="955675" cy="711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2000" b="1">
                <a:latin typeface="Courier New" pitchFamily="49" charset="0"/>
                <a:cs typeface="+mn-cs"/>
              </a:rPr>
              <a:t>start</a:t>
            </a:r>
          </a:p>
          <a:p>
            <a:pPr eaLnBrk="0" hangingPunct="0">
              <a:tabLst>
                <a:tab pos="565150" algn="l"/>
                <a:tab pos="1252538" algn="l"/>
              </a:tabLst>
              <a:defRPr/>
            </a:pPr>
            <a:r>
              <a:rPr lang="en-US" sz="2000" b="1">
                <a:latin typeface="Courier New" pitchFamily="49" charset="0"/>
                <a:cs typeface="+mn-cs"/>
              </a:rPr>
              <a:t>end</a:t>
            </a:r>
          </a:p>
        </p:txBody>
      </p:sp>
    </p:spTree>
  </p:cSld>
  <p:clrMapOvr>
    <a:masterClrMapping/>
  </p:clrMapOvr>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eaLnBrk="1" hangingPunct="1">
              <a:buFont typeface="Monotype Sorts" pitchFamily="2" charset="2"/>
              <a:buNone/>
            </a:pPr>
            <a:r>
              <a:rPr lang="en-US" smtClean="0"/>
              <a:t>Exercise</a:t>
            </a:r>
          </a:p>
        </p:txBody>
      </p:sp>
      <p:sp>
        <p:nvSpPr>
          <p:cNvPr id="159747" name="Rectangle 3"/>
          <p:cNvSpPr>
            <a:spLocks noGrp="1" noChangeArrowheads="1"/>
          </p:cNvSpPr>
          <p:nvPr>
            <p:ph type="body" idx="1"/>
          </p:nvPr>
        </p:nvSpPr>
        <p:spPr/>
        <p:txBody>
          <a:bodyPr/>
          <a:lstStyle/>
          <a:p>
            <a:pPr algn="just" eaLnBrk="1" hangingPunct="1"/>
            <a:r>
              <a:rPr lang="en-US" u="sng" smtClean="0">
                <a:solidFill>
                  <a:srgbClr val="993300"/>
                </a:solidFill>
              </a:rPr>
              <a:t>Problem</a:t>
            </a:r>
            <a:r>
              <a:rPr lang="en-US" smtClean="0">
                <a:solidFill>
                  <a:srgbClr val="993300"/>
                </a:solidFill>
              </a:rPr>
              <a:t>:  Write a program that calculates the average exam grade for a class of 10 students.</a:t>
            </a:r>
          </a:p>
          <a:p>
            <a:pPr algn="just" eaLnBrk="1" hangingPunct="1"/>
            <a:r>
              <a:rPr lang="en-US" smtClean="0">
                <a:solidFill>
                  <a:srgbClr val="993300"/>
                </a:solidFill>
              </a:rPr>
              <a:t>What are the program inputs?</a:t>
            </a:r>
          </a:p>
          <a:p>
            <a:pPr lvl="1" algn="just" eaLnBrk="1" hangingPunct="1"/>
            <a:r>
              <a:rPr lang="en-US" smtClean="0">
                <a:solidFill>
                  <a:srgbClr val="993300"/>
                </a:solidFill>
              </a:rPr>
              <a:t>the exam grades</a:t>
            </a:r>
          </a:p>
          <a:p>
            <a:pPr algn="just" eaLnBrk="1" hangingPunct="1"/>
            <a:r>
              <a:rPr lang="en-US" smtClean="0">
                <a:solidFill>
                  <a:srgbClr val="993300"/>
                </a:solidFill>
              </a:rPr>
              <a:t>What are the program outputs?</a:t>
            </a:r>
          </a:p>
          <a:p>
            <a:pPr lvl="1" algn="just" eaLnBrk="1" hangingPunct="1"/>
            <a:r>
              <a:rPr lang="en-US" smtClean="0">
                <a:solidFill>
                  <a:srgbClr val="993300"/>
                </a:solidFill>
              </a:rPr>
              <a:t>the average exam grade</a:t>
            </a: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pPr eaLnBrk="1" hangingPunct="1"/>
            <a:r>
              <a:rPr lang="en-US" smtClean="0"/>
              <a:t>The Algorithm</a:t>
            </a:r>
          </a:p>
        </p:txBody>
      </p:sp>
      <p:sp>
        <p:nvSpPr>
          <p:cNvPr id="160771" name="Rectangle 3"/>
          <p:cNvSpPr>
            <a:spLocks noGrp="1" noChangeArrowheads="1"/>
          </p:cNvSpPr>
          <p:nvPr>
            <p:ph type="body" idx="1"/>
          </p:nvPr>
        </p:nvSpPr>
        <p:spPr>
          <a:xfrm>
            <a:off x="457200" y="1143000"/>
            <a:ext cx="7772400" cy="4800600"/>
          </a:xfrm>
        </p:spPr>
        <p:txBody>
          <a:bodyPr/>
          <a:lstStyle/>
          <a:p>
            <a:pPr eaLnBrk="1" hangingPunct="1">
              <a:buFont typeface="Monotype Sorts" pitchFamily="2" charset="2"/>
              <a:buNone/>
            </a:pPr>
            <a:r>
              <a:rPr lang="en-US" sz="2000" b="1" smtClean="0">
                <a:solidFill>
                  <a:srgbClr val="339933"/>
                </a:solidFill>
              </a:rPr>
              <a:t>&lt;total&gt; = 0</a:t>
            </a:r>
          </a:p>
          <a:p>
            <a:pPr eaLnBrk="1" hangingPunct="1">
              <a:buFont typeface="Monotype Sorts" pitchFamily="2" charset="2"/>
              <a:buNone/>
            </a:pPr>
            <a:r>
              <a:rPr lang="en-US" sz="2000" b="1" smtClean="0">
                <a:solidFill>
                  <a:srgbClr val="339933"/>
                </a:solidFill>
              </a:rPr>
              <a:t>&lt;grade_counter&gt; = 1</a:t>
            </a:r>
          </a:p>
          <a:p>
            <a:pPr eaLnBrk="1" hangingPunct="1">
              <a:buFont typeface="Monotype Sorts" pitchFamily="2" charset="2"/>
              <a:buNone/>
            </a:pPr>
            <a:endParaRPr lang="en-US" sz="900" b="1" smtClean="0">
              <a:solidFill>
                <a:srgbClr val="339933"/>
              </a:solidFill>
            </a:endParaRPr>
          </a:p>
          <a:p>
            <a:pPr eaLnBrk="1" hangingPunct="1">
              <a:buFont typeface="Monotype Sorts" pitchFamily="2" charset="2"/>
              <a:buNone/>
            </a:pPr>
            <a:r>
              <a:rPr lang="en-US" sz="2000" b="1" smtClean="0">
                <a:solidFill>
                  <a:srgbClr val="339933"/>
                </a:solidFill>
              </a:rPr>
              <a:t>While  (&lt;grade_counter&gt; &lt;= 10)</a:t>
            </a:r>
          </a:p>
          <a:p>
            <a:pPr eaLnBrk="1" hangingPunct="1">
              <a:buFont typeface="Monotype Sorts" pitchFamily="2" charset="2"/>
              <a:buNone/>
            </a:pPr>
            <a:r>
              <a:rPr lang="en-US" sz="2000" b="1" smtClean="0">
                <a:solidFill>
                  <a:srgbClr val="339933"/>
                </a:solidFill>
              </a:rPr>
              <a:t> 	Display “Enter a grade: ”</a:t>
            </a:r>
            <a:br>
              <a:rPr lang="en-US" sz="2000" b="1" smtClean="0">
                <a:solidFill>
                  <a:srgbClr val="339933"/>
                </a:solidFill>
              </a:rPr>
            </a:br>
            <a:r>
              <a:rPr lang="en-US" sz="2000" b="1" smtClean="0">
                <a:solidFill>
                  <a:srgbClr val="339933"/>
                </a:solidFill>
              </a:rPr>
              <a:t>	Read &lt;grade&gt;</a:t>
            </a:r>
            <a:endParaRPr lang="en-US" b="1" smtClean="0">
              <a:solidFill>
                <a:srgbClr val="339933"/>
              </a:solidFill>
            </a:endParaRPr>
          </a:p>
          <a:p>
            <a:pPr eaLnBrk="1" hangingPunct="1">
              <a:buFont typeface="Monotype Sorts" pitchFamily="2" charset="2"/>
              <a:buNone/>
            </a:pPr>
            <a:r>
              <a:rPr lang="en-US" sz="2000" b="1" smtClean="0">
                <a:solidFill>
                  <a:srgbClr val="339933"/>
                </a:solidFill>
              </a:rPr>
              <a:t> 	&lt;total&gt; = &lt;total&gt; + &lt;grade&gt;</a:t>
            </a:r>
          </a:p>
          <a:p>
            <a:pPr lvl="1" eaLnBrk="1" hangingPunct="1">
              <a:buFont typeface="Monotype Sorts" pitchFamily="2" charset="2"/>
              <a:buChar char=" "/>
            </a:pPr>
            <a:r>
              <a:rPr lang="en-US" sz="1800" b="1" smtClean="0">
                <a:solidFill>
                  <a:srgbClr val="339933"/>
                </a:solidFill>
              </a:rPr>
              <a:t>  </a:t>
            </a:r>
            <a:r>
              <a:rPr lang="en-US" sz="2000" b="1" smtClean="0">
                <a:solidFill>
                  <a:srgbClr val="339933"/>
                </a:solidFill>
              </a:rPr>
              <a:t>&lt;grade_counter&gt; = &lt;grade_counter&gt; + 1</a:t>
            </a:r>
          </a:p>
          <a:p>
            <a:pPr eaLnBrk="1" hangingPunct="1">
              <a:buFont typeface="Monotype Sorts" pitchFamily="2" charset="2"/>
              <a:buNone/>
            </a:pPr>
            <a:r>
              <a:rPr lang="en-US" sz="2000" b="1" smtClean="0">
                <a:solidFill>
                  <a:srgbClr val="339933"/>
                </a:solidFill>
              </a:rPr>
              <a:t>End_while</a:t>
            </a:r>
          </a:p>
          <a:p>
            <a:pPr eaLnBrk="1" hangingPunct="1">
              <a:buFont typeface="Monotype Sorts" pitchFamily="2" charset="2"/>
              <a:buNone/>
            </a:pPr>
            <a:r>
              <a:rPr lang="en-US" sz="2000" b="1" smtClean="0">
                <a:solidFill>
                  <a:srgbClr val="339933"/>
                </a:solidFill>
              </a:rPr>
              <a:t>&lt;average&gt; = &lt;total&gt; / 10</a:t>
            </a:r>
          </a:p>
          <a:p>
            <a:pPr eaLnBrk="1" hangingPunct="1">
              <a:buFont typeface="Monotype Sorts" pitchFamily="2" charset="2"/>
              <a:buNone/>
            </a:pPr>
            <a:r>
              <a:rPr lang="en-US" sz="2000" b="1" smtClean="0">
                <a:solidFill>
                  <a:srgbClr val="339933"/>
                </a:solidFill>
              </a:rPr>
              <a:t>Display “Class average is: “, &lt;average&gt;</a:t>
            </a: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buFont typeface="Monotype Sorts" pitchFamily="2" charset="2"/>
              <a:buNone/>
            </a:pPr>
            <a:r>
              <a:rPr lang="en-US" smtClean="0"/>
              <a:t>The C Code</a:t>
            </a:r>
          </a:p>
        </p:txBody>
      </p:sp>
      <p:sp>
        <p:nvSpPr>
          <p:cNvPr id="317443" name="Rectangle 3"/>
          <p:cNvSpPr>
            <a:spLocks noGrp="1" noChangeArrowheads="1"/>
          </p:cNvSpPr>
          <p:nvPr>
            <p:ph type="body" idx="1"/>
          </p:nvPr>
        </p:nvSpPr>
        <p:spPr>
          <a:xfrm>
            <a:off x="381000" y="990600"/>
            <a:ext cx="8229600" cy="5181600"/>
          </a:xfrm>
          <a:solidFill>
            <a:schemeClr val="bg1"/>
          </a:solidFill>
          <a:ln>
            <a:solidFill>
              <a:schemeClr val="tx1"/>
            </a:solidFill>
          </a:ln>
          <a:effectLst>
            <a:outerShdw dist="107763" dir="2700000" algn="ctr" rotWithShape="0">
              <a:schemeClr val="bg2"/>
            </a:outerShdw>
          </a:effectLst>
        </p:spPr>
        <p:txBody>
          <a:bodyPr/>
          <a:lstStyle/>
          <a:p>
            <a:pPr eaLnBrk="1" hangingPunct="1">
              <a:lnSpc>
                <a:spcPct val="90000"/>
              </a:lnSpc>
              <a:buFont typeface="Monotype Sorts" pitchFamily="2" charset="2"/>
              <a:buNone/>
              <a:defRPr/>
            </a:pPr>
            <a:r>
              <a:rPr lang="en-US" sz="2000" b="1" smtClean="0">
                <a:latin typeface="Courier New" pitchFamily="49" charset="0"/>
              </a:rPr>
              <a:t>#include &lt;stdio.h&gt;</a:t>
            </a:r>
          </a:p>
          <a:p>
            <a:pPr eaLnBrk="1" hangingPunct="1">
              <a:lnSpc>
                <a:spcPct val="90000"/>
              </a:lnSpc>
              <a:buFont typeface="Monotype Sorts" pitchFamily="2" charset="2"/>
              <a:buNone/>
              <a:defRPr/>
            </a:pPr>
            <a:r>
              <a:rPr lang="en-US" sz="2000" b="1" smtClean="0">
                <a:latin typeface="Courier New" pitchFamily="49" charset="0"/>
              </a:rPr>
              <a:t>int main ( )</a:t>
            </a:r>
          </a:p>
          <a:p>
            <a:pPr eaLnBrk="1" hangingPunct="1">
              <a:lnSpc>
                <a:spcPct val="75000"/>
              </a:lnSpc>
              <a:buFont typeface="Monotype Sorts" pitchFamily="2" charset="2"/>
              <a:buNone/>
              <a:defRPr/>
            </a:pPr>
            <a:r>
              <a:rPr lang="en-US" sz="2000" b="1" smtClean="0">
                <a:latin typeface="Courier New" pitchFamily="49" charset="0"/>
              </a:rPr>
              <a:t>{</a:t>
            </a:r>
          </a:p>
          <a:p>
            <a:pPr eaLnBrk="1" hangingPunct="1">
              <a:lnSpc>
                <a:spcPct val="75000"/>
              </a:lnSpc>
              <a:spcBef>
                <a:spcPct val="0"/>
              </a:spcBef>
              <a:buFont typeface="Monotype Sorts" pitchFamily="2" charset="2"/>
              <a:buNone/>
              <a:defRPr/>
            </a:pPr>
            <a:r>
              <a:rPr lang="en-US" sz="2000" b="1" smtClean="0">
                <a:latin typeface="Courier New" pitchFamily="49" charset="0"/>
              </a:rPr>
              <a:t> 	int  counter, grade, total, average ;</a:t>
            </a:r>
          </a:p>
          <a:p>
            <a:pPr eaLnBrk="1" hangingPunct="1">
              <a:lnSpc>
                <a:spcPct val="75000"/>
              </a:lnSpc>
              <a:spcBef>
                <a:spcPct val="50000"/>
              </a:spcBef>
              <a:buFont typeface="Monotype Sorts" pitchFamily="2" charset="2"/>
              <a:buNone/>
              <a:defRPr/>
            </a:pPr>
            <a:r>
              <a:rPr lang="en-US" sz="2000" b="1" smtClean="0">
                <a:latin typeface="Courier New" pitchFamily="49" charset="0"/>
              </a:rPr>
              <a:t> 	total = 0 ;</a:t>
            </a:r>
          </a:p>
          <a:p>
            <a:pPr eaLnBrk="1" hangingPunct="1">
              <a:lnSpc>
                <a:spcPct val="75000"/>
              </a:lnSpc>
              <a:buFont typeface="Monotype Sorts" pitchFamily="2" charset="2"/>
              <a:buNone/>
              <a:defRPr/>
            </a:pPr>
            <a:r>
              <a:rPr lang="en-US" sz="2000" b="1" smtClean="0">
                <a:latin typeface="Courier New" pitchFamily="49" charset="0"/>
              </a:rPr>
              <a:t> 	counter = 1 ;</a:t>
            </a:r>
          </a:p>
          <a:p>
            <a:pPr eaLnBrk="1" hangingPunct="1">
              <a:lnSpc>
                <a:spcPct val="75000"/>
              </a:lnSpc>
              <a:spcBef>
                <a:spcPct val="50000"/>
              </a:spcBef>
              <a:buFont typeface="Monotype Sorts" pitchFamily="2" charset="2"/>
              <a:buNone/>
              <a:defRPr/>
            </a:pPr>
            <a:r>
              <a:rPr lang="en-US" sz="2000" b="1" smtClean="0">
                <a:latin typeface="Courier New" pitchFamily="49" charset="0"/>
              </a:rPr>
              <a:t> 	while ( counter &lt;= 10 )</a:t>
            </a:r>
          </a:p>
          <a:p>
            <a:pPr eaLnBrk="1" hangingPunct="1">
              <a:lnSpc>
                <a:spcPct val="75000"/>
              </a:lnSpc>
              <a:buFont typeface="Monotype Sorts" pitchFamily="2" charset="2"/>
              <a:buNone/>
              <a:defRPr/>
            </a:pPr>
            <a:r>
              <a:rPr lang="en-US" sz="2000" b="1" smtClean="0">
                <a:latin typeface="Courier New" pitchFamily="49" charset="0"/>
              </a:rPr>
              <a:t> 	{</a:t>
            </a:r>
          </a:p>
          <a:p>
            <a:pPr eaLnBrk="1" hangingPunct="1">
              <a:lnSpc>
                <a:spcPct val="75000"/>
              </a:lnSpc>
              <a:spcBef>
                <a:spcPct val="0"/>
              </a:spcBef>
              <a:buFont typeface="Monotype Sorts" pitchFamily="2" charset="2"/>
              <a:buNone/>
              <a:defRPr/>
            </a:pPr>
            <a:r>
              <a:rPr lang="en-US" sz="2000" b="1" smtClean="0">
                <a:latin typeface="Courier New" pitchFamily="49" charset="0"/>
              </a:rPr>
              <a:t> 	     printf (</a:t>
            </a:r>
            <a:r>
              <a:rPr lang="en-US" sz="2000" b="1" smtClean="0"/>
              <a:t>“</a:t>
            </a:r>
            <a:r>
              <a:rPr lang="en-US" sz="2000" b="1" smtClean="0">
                <a:latin typeface="Courier New" pitchFamily="49" charset="0"/>
              </a:rPr>
              <a:t>Enter a grade : </a:t>
            </a:r>
            <a:r>
              <a:rPr lang="en-US" sz="2000" b="1" smtClean="0"/>
              <a:t>“</a:t>
            </a:r>
            <a:r>
              <a:rPr lang="en-US" sz="2000" b="1" smtClean="0">
                <a:latin typeface="Courier New" pitchFamily="49" charset="0"/>
              </a:rPr>
              <a:t>) ;</a:t>
            </a:r>
          </a:p>
          <a:p>
            <a:pPr eaLnBrk="1" hangingPunct="1">
              <a:lnSpc>
                <a:spcPct val="75000"/>
              </a:lnSpc>
              <a:buFont typeface="Monotype Sorts" pitchFamily="2" charset="2"/>
              <a:buNone/>
              <a:defRPr/>
            </a:pPr>
            <a:r>
              <a:rPr lang="en-US" sz="2000" b="1" smtClean="0">
                <a:latin typeface="Courier New" pitchFamily="49" charset="0"/>
              </a:rPr>
              <a:t> 	     scanf (</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&amp;grade) ;</a:t>
            </a:r>
          </a:p>
          <a:p>
            <a:pPr eaLnBrk="1" hangingPunct="1">
              <a:lnSpc>
                <a:spcPct val="75000"/>
              </a:lnSpc>
              <a:spcBef>
                <a:spcPct val="50000"/>
              </a:spcBef>
              <a:buFont typeface="Monotype Sorts" pitchFamily="2" charset="2"/>
              <a:buNone/>
              <a:defRPr/>
            </a:pPr>
            <a:r>
              <a:rPr lang="en-US" sz="2000" b="1" smtClean="0">
                <a:latin typeface="Courier New" pitchFamily="49" charset="0"/>
              </a:rPr>
              <a:t> 	     total = total + grade ;</a:t>
            </a:r>
          </a:p>
          <a:p>
            <a:pPr eaLnBrk="1" hangingPunct="1">
              <a:lnSpc>
                <a:spcPct val="75000"/>
              </a:lnSpc>
              <a:buFont typeface="Monotype Sorts" pitchFamily="2" charset="2"/>
              <a:buNone/>
              <a:defRPr/>
            </a:pPr>
            <a:r>
              <a:rPr lang="en-US" sz="2000" b="1" smtClean="0">
                <a:latin typeface="Courier New" pitchFamily="49" charset="0"/>
              </a:rPr>
              <a:t> 	     counter = counter + 1 ;</a:t>
            </a:r>
          </a:p>
          <a:p>
            <a:pPr eaLnBrk="1" hangingPunct="1">
              <a:lnSpc>
                <a:spcPct val="75000"/>
              </a:lnSpc>
              <a:spcBef>
                <a:spcPct val="0"/>
              </a:spcBef>
              <a:buFont typeface="Monotype Sorts" pitchFamily="2" charset="2"/>
              <a:buNone/>
              <a:defRPr/>
            </a:pPr>
            <a:r>
              <a:rPr lang="en-US" sz="2000" b="1" smtClean="0">
                <a:latin typeface="Courier New" pitchFamily="49" charset="0"/>
              </a:rPr>
              <a:t> 	}</a:t>
            </a:r>
          </a:p>
          <a:p>
            <a:pPr eaLnBrk="1" hangingPunct="1">
              <a:lnSpc>
                <a:spcPct val="75000"/>
              </a:lnSpc>
              <a:spcBef>
                <a:spcPct val="50000"/>
              </a:spcBef>
              <a:buFont typeface="Monotype Sorts" pitchFamily="2" charset="2"/>
              <a:buNone/>
              <a:defRPr/>
            </a:pPr>
            <a:r>
              <a:rPr lang="en-US" sz="2000" b="1" smtClean="0">
                <a:latin typeface="Courier New" pitchFamily="49" charset="0"/>
              </a:rPr>
              <a:t> 	average = total / 10 ;</a:t>
            </a:r>
          </a:p>
          <a:p>
            <a:pPr eaLnBrk="1" hangingPunct="1">
              <a:lnSpc>
                <a:spcPct val="75000"/>
              </a:lnSpc>
              <a:buFont typeface="Monotype Sorts" pitchFamily="2" charset="2"/>
              <a:buNone/>
              <a:defRPr/>
            </a:pPr>
            <a:r>
              <a:rPr lang="en-US" sz="2000" b="1" smtClean="0">
                <a:latin typeface="Courier New" pitchFamily="49" charset="0"/>
              </a:rPr>
              <a:t> 	printf (</a:t>
            </a:r>
            <a:r>
              <a:rPr lang="en-US" sz="2000" b="1" smtClean="0"/>
              <a:t>“</a:t>
            </a:r>
            <a:r>
              <a:rPr lang="en-US" sz="2000" b="1" smtClean="0">
                <a:latin typeface="Courier New" pitchFamily="49" charset="0"/>
              </a:rPr>
              <a:t>Class average is: %d\n</a:t>
            </a:r>
            <a:r>
              <a:rPr lang="en-US" sz="2000" b="1" smtClean="0"/>
              <a:t>”</a:t>
            </a:r>
            <a:r>
              <a:rPr lang="en-US" sz="2000" b="1" smtClean="0">
                <a:latin typeface="Courier New" pitchFamily="49" charset="0"/>
              </a:rPr>
              <a:t>, average) ;</a:t>
            </a:r>
          </a:p>
          <a:p>
            <a:pPr eaLnBrk="1" hangingPunct="1">
              <a:lnSpc>
                <a:spcPct val="75000"/>
              </a:lnSpc>
              <a:buFont typeface="Monotype Sorts" pitchFamily="2" charset="2"/>
              <a:buNone/>
              <a:defRPr/>
            </a:pPr>
            <a:r>
              <a:rPr lang="en-US" sz="2000" b="1" smtClean="0">
                <a:latin typeface="Courier New" pitchFamily="49" charset="0"/>
              </a:rPr>
              <a:t>        return 0 ;</a:t>
            </a:r>
          </a:p>
          <a:p>
            <a:pPr eaLnBrk="1" hangingPunct="1">
              <a:lnSpc>
                <a:spcPct val="75000"/>
              </a:lnSpc>
              <a:spcBef>
                <a:spcPct val="0"/>
              </a:spcBef>
              <a:buFont typeface="Monotype Sorts" pitchFamily="2" charset="2"/>
              <a:buNone/>
              <a:defRPr/>
            </a:pPr>
            <a:r>
              <a:rPr lang="en-US" sz="2000" b="1" smtClean="0">
                <a:latin typeface="Courier New" pitchFamily="49" charset="0"/>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A Simple C Program</a:t>
            </a:r>
          </a:p>
        </p:txBody>
      </p:sp>
      <p:sp>
        <p:nvSpPr>
          <p:cNvPr id="58371" name="Rectangle 3"/>
          <p:cNvSpPr>
            <a:spLocks noGrp="1" noChangeArrowheads="1"/>
          </p:cNvSpPr>
          <p:nvPr>
            <p:ph type="body" idx="1"/>
          </p:nvPr>
        </p:nvSpPr>
        <p:spPr>
          <a:xfrm>
            <a:off x="457200" y="1295400"/>
            <a:ext cx="7772400" cy="5410200"/>
          </a:xfrm>
        </p:spPr>
        <p:txBody>
          <a:bodyPr/>
          <a:lstStyle/>
          <a:p>
            <a:pPr eaLnBrk="1" hangingPunct="1">
              <a:lnSpc>
                <a:spcPct val="90000"/>
              </a:lnSpc>
              <a:spcBef>
                <a:spcPct val="15000"/>
              </a:spcBef>
              <a:buFont typeface="Monotype Sorts" pitchFamily="2" charset="2"/>
              <a:buNone/>
            </a:pPr>
            <a:r>
              <a:rPr lang="en-US" sz="2200" b="1" smtClean="0"/>
              <a:t>/* Filename:       hello.c</a:t>
            </a:r>
          </a:p>
          <a:p>
            <a:pPr eaLnBrk="1" hangingPunct="1">
              <a:lnSpc>
                <a:spcPct val="90000"/>
              </a:lnSpc>
              <a:spcBef>
                <a:spcPct val="15000"/>
              </a:spcBef>
              <a:buFont typeface="Monotype Sorts" pitchFamily="2" charset="2"/>
              <a:buNone/>
            </a:pPr>
            <a:r>
              <a:rPr lang="en-US" sz="2200" b="1" smtClean="0"/>
              <a:t>    Author:	      </a:t>
            </a:r>
            <a:r>
              <a:rPr lang="en-US" sz="2200" smtClean="0"/>
              <a:t>--------</a:t>
            </a:r>
          </a:p>
          <a:p>
            <a:pPr eaLnBrk="1" hangingPunct="1">
              <a:lnSpc>
                <a:spcPct val="90000"/>
              </a:lnSpc>
              <a:spcBef>
                <a:spcPct val="15000"/>
              </a:spcBef>
              <a:buFont typeface="Monotype Sorts" pitchFamily="2" charset="2"/>
              <a:buNone/>
            </a:pPr>
            <a:r>
              <a:rPr lang="en-US" sz="2200" b="1" smtClean="0"/>
              <a:t>    Date written:  </a:t>
            </a:r>
            <a:r>
              <a:rPr lang="en-US" sz="2200" smtClean="0"/>
              <a:t>--/--/----</a:t>
            </a:r>
          </a:p>
          <a:p>
            <a:pPr eaLnBrk="1" hangingPunct="1">
              <a:lnSpc>
                <a:spcPct val="90000"/>
              </a:lnSpc>
              <a:spcBef>
                <a:spcPct val="15000"/>
              </a:spcBef>
              <a:buFont typeface="Monotype Sorts" pitchFamily="2" charset="2"/>
              <a:buNone/>
            </a:pPr>
            <a:r>
              <a:rPr lang="en-US" sz="2200" b="1" smtClean="0"/>
              <a:t>    Description:   This program prints the greeting         		         “Hello, World!”</a:t>
            </a:r>
          </a:p>
          <a:p>
            <a:pPr eaLnBrk="1" hangingPunct="1">
              <a:lnSpc>
                <a:spcPct val="90000"/>
              </a:lnSpc>
              <a:spcBef>
                <a:spcPct val="15000"/>
              </a:spcBef>
              <a:buFont typeface="Monotype Sorts" pitchFamily="2" charset="2"/>
              <a:buNone/>
            </a:pPr>
            <a:r>
              <a:rPr lang="en-US" sz="2200" b="1" smtClean="0"/>
              <a:t>*/</a:t>
            </a:r>
          </a:p>
          <a:p>
            <a:pPr eaLnBrk="1" hangingPunct="1">
              <a:lnSpc>
                <a:spcPct val="90000"/>
              </a:lnSpc>
              <a:spcBef>
                <a:spcPct val="50000"/>
              </a:spcBef>
              <a:buFont typeface="Monotype Sorts" pitchFamily="2" charset="2"/>
              <a:buNone/>
            </a:pPr>
            <a:r>
              <a:rPr lang="en-US" sz="2200" b="1" smtClean="0"/>
              <a:t>#include  &lt;stdio.h&gt;</a:t>
            </a:r>
          </a:p>
          <a:p>
            <a:pPr eaLnBrk="1" hangingPunct="1">
              <a:lnSpc>
                <a:spcPct val="90000"/>
              </a:lnSpc>
              <a:spcBef>
                <a:spcPct val="50000"/>
              </a:spcBef>
              <a:buFont typeface="Monotype Sorts" pitchFamily="2" charset="2"/>
              <a:buNone/>
            </a:pPr>
            <a:r>
              <a:rPr lang="en-US" sz="2200" b="1" smtClean="0"/>
              <a:t>int main ( void )</a:t>
            </a:r>
          </a:p>
          <a:p>
            <a:pPr eaLnBrk="1" hangingPunct="1">
              <a:lnSpc>
                <a:spcPct val="90000"/>
              </a:lnSpc>
              <a:spcBef>
                <a:spcPct val="15000"/>
              </a:spcBef>
              <a:buFont typeface="Monotype Sorts" pitchFamily="2" charset="2"/>
              <a:buNone/>
            </a:pPr>
            <a:r>
              <a:rPr lang="en-US" sz="2200" b="1" smtClean="0"/>
              <a:t>{</a:t>
            </a:r>
          </a:p>
          <a:p>
            <a:pPr eaLnBrk="1" hangingPunct="1">
              <a:lnSpc>
                <a:spcPct val="90000"/>
              </a:lnSpc>
              <a:spcBef>
                <a:spcPct val="15000"/>
              </a:spcBef>
              <a:buFont typeface="Monotype Sorts" pitchFamily="2" charset="2"/>
              <a:buNone/>
            </a:pPr>
            <a:r>
              <a:rPr lang="en-US" sz="2200" b="1" smtClean="0"/>
              <a:t>     printf ( “Hello, World!\n” ) ;</a:t>
            </a:r>
          </a:p>
          <a:p>
            <a:pPr eaLnBrk="1" hangingPunct="1">
              <a:lnSpc>
                <a:spcPct val="90000"/>
              </a:lnSpc>
              <a:spcBef>
                <a:spcPct val="15000"/>
              </a:spcBef>
              <a:buFont typeface="Monotype Sorts" pitchFamily="2" charset="2"/>
              <a:buNone/>
            </a:pPr>
            <a:r>
              <a:rPr lang="en-US" sz="2200" b="1" smtClean="0"/>
              <a:t>     return 0 ;</a:t>
            </a:r>
          </a:p>
          <a:p>
            <a:pPr eaLnBrk="1" hangingPunct="1">
              <a:lnSpc>
                <a:spcPct val="90000"/>
              </a:lnSpc>
              <a:spcBef>
                <a:spcPct val="15000"/>
              </a:spcBef>
              <a:buFont typeface="Monotype Sorts" pitchFamily="2" charset="2"/>
              <a:buNone/>
            </a:pPr>
            <a:r>
              <a:rPr lang="en-US" sz="2200" b="1"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additive="base">
                                        <p:cTn id="13" dur="500" fill="hold"/>
                                        <p:tgtEl>
                                          <p:spTgt spid="583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83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8371">
                                            <p:txEl>
                                              <p:pRg st="2" end="2"/>
                                            </p:txEl>
                                          </p:spTgt>
                                        </p:tgtEl>
                                        <p:attrNameLst>
                                          <p:attrName>style.visibility</p:attrName>
                                        </p:attrNameLst>
                                      </p:cBhvr>
                                      <p:to>
                                        <p:strVal val="visible"/>
                                      </p:to>
                                    </p:set>
                                    <p:anim calcmode="lin" valueType="num">
                                      <p:cBhvr additive="base">
                                        <p:cTn id="19" dur="500" fill="hold"/>
                                        <p:tgtEl>
                                          <p:spTgt spid="583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83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8371">
                                            <p:txEl>
                                              <p:pRg st="3" end="3"/>
                                            </p:txEl>
                                          </p:spTgt>
                                        </p:tgtEl>
                                        <p:attrNameLst>
                                          <p:attrName>style.visibility</p:attrName>
                                        </p:attrNameLst>
                                      </p:cBhvr>
                                      <p:to>
                                        <p:strVal val="visible"/>
                                      </p:to>
                                    </p:set>
                                    <p:anim calcmode="lin" valueType="num">
                                      <p:cBhvr additive="base">
                                        <p:cTn id="25" dur="500" fill="hold"/>
                                        <p:tgtEl>
                                          <p:spTgt spid="583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83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8371">
                                            <p:txEl>
                                              <p:pRg st="4" end="4"/>
                                            </p:txEl>
                                          </p:spTgt>
                                        </p:tgtEl>
                                        <p:attrNameLst>
                                          <p:attrName>style.visibility</p:attrName>
                                        </p:attrNameLst>
                                      </p:cBhvr>
                                      <p:to>
                                        <p:strVal val="visible"/>
                                      </p:to>
                                    </p:set>
                                    <p:anim calcmode="lin" valueType="num">
                                      <p:cBhvr additive="base">
                                        <p:cTn id="31" dur="500" fill="hold"/>
                                        <p:tgtEl>
                                          <p:spTgt spid="58371">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83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58371">
                                            <p:txEl>
                                              <p:pRg st="5" end="5"/>
                                            </p:txEl>
                                          </p:spTgt>
                                        </p:tgtEl>
                                        <p:attrNameLst>
                                          <p:attrName>style.visibility</p:attrName>
                                        </p:attrNameLst>
                                      </p:cBhvr>
                                      <p:to>
                                        <p:strVal val="visible"/>
                                      </p:to>
                                    </p:set>
                                    <p:anim calcmode="lin" valueType="num">
                                      <p:cBhvr additive="base">
                                        <p:cTn id="37" dur="500" fill="hold"/>
                                        <p:tgtEl>
                                          <p:spTgt spid="58371">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583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58371">
                                            <p:txEl>
                                              <p:pRg st="6" end="6"/>
                                            </p:txEl>
                                          </p:spTgt>
                                        </p:tgtEl>
                                        <p:attrNameLst>
                                          <p:attrName>style.visibility</p:attrName>
                                        </p:attrNameLst>
                                      </p:cBhvr>
                                      <p:to>
                                        <p:strVal val="visible"/>
                                      </p:to>
                                    </p:set>
                                    <p:anim calcmode="lin" valueType="num">
                                      <p:cBhvr additive="base">
                                        <p:cTn id="43" dur="500" fill="hold"/>
                                        <p:tgtEl>
                                          <p:spTgt spid="58371">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583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58371">
                                            <p:txEl>
                                              <p:pRg st="7" end="7"/>
                                            </p:txEl>
                                          </p:spTgt>
                                        </p:tgtEl>
                                        <p:attrNameLst>
                                          <p:attrName>style.visibility</p:attrName>
                                        </p:attrNameLst>
                                      </p:cBhvr>
                                      <p:to>
                                        <p:strVal val="visible"/>
                                      </p:to>
                                    </p:set>
                                    <p:anim calcmode="lin" valueType="num">
                                      <p:cBhvr additive="base">
                                        <p:cTn id="49" dur="500" fill="hold"/>
                                        <p:tgtEl>
                                          <p:spTgt spid="58371">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5837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58371">
                                            <p:txEl>
                                              <p:pRg st="8" end="8"/>
                                            </p:txEl>
                                          </p:spTgt>
                                        </p:tgtEl>
                                        <p:attrNameLst>
                                          <p:attrName>style.visibility</p:attrName>
                                        </p:attrNameLst>
                                      </p:cBhvr>
                                      <p:to>
                                        <p:strVal val="visible"/>
                                      </p:to>
                                    </p:set>
                                    <p:anim calcmode="lin" valueType="num">
                                      <p:cBhvr additive="base">
                                        <p:cTn id="55" dur="500" fill="hold"/>
                                        <p:tgtEl>
                                          <p:spTgt spid="58371">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5837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58371">
                                            <p:txEl>
                                              <p:pRg st="9" end="9"/>
                                            </p:txEl>
                                          </p:spTgt>
                                        </p:tgtEl>
                                        <p:attrNameLst>
                                          <p:attrName>style.visibility</p:attrName>
                                        </p:attrNameLst>
                                      </p:cBhvr>
                                      <p:to>
                                        <p:strVal val="visible"/>
                                      </p:to>
                                    </p:set>
                                    <p:anim calcmode="lin" valueType="num">
                                      <p:cBhvr additive="base">
                                        <p:cTn id="61" dur="500" fill="hold"/>
                                        <p:tgtEl>
                                          <p:spTgt spid="58371">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58371">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58371">
                                            <p:txEl>
                                              <p:pRg st="10" end="10"/>
                                            </p:txEl>
                                          </p:spTgt>
                                        </p:tgtEl>
                                        <p:attrNameLst>
                                          <p:attrName>style.visibility</p:attrName>
                                        </p:attrNameLst>
                                      </p:cBhvr>
                                      <p:to>
                                        <p:strVal val="visible"/>
                                      </p:to>
                                    </p:set>
                                    <p:anim calcmode="lin" valueType="num">
                                      <p:cBhvr additive="base">
                                        <p:cTn id="67" dur="500" fill="hold"/>
                                        <p:tgtEl>
                                          <p:spTgt spid="58371">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58371">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pPr eaLnBrk="1" hangingPunct="1">
              <a:lnSpc>
                <a:spcPct val="75000"/>
              </a:lnSpc>
              <a:buFont typeface="Monotype Sorts" pitchFamily="2" charset="2"/>
              <a:buNone/>
            </a:pPr>
            <a:r>
              <a:rPr lang="en-US" smtClean="0"/>
              <a:t>Versatile?</a:t>
            </a:r>
          </a:p>
        </p:txBody>
      </p:sp>
      <p:sp>
        <p:nvSpPr>
          <p:cNvPr id="162819" name="Rectangle 3"/>
          <p:cNvSpPr>
            <a:spLocks noGrp="1" noChangeArrowheads="1"/>
          </p:cNvSpPr>
          <p:nvPr>
            <p:ph type="body" idx="1"/>
          </p:nvPr>
        </p:nvSpPr>
        <p:spPr>
          <a:xfrm>
            <a:off x="457200" y="1143000"/>
            <a:ext cx="8001000" cy="5105400"/>
          </a:xfrm>
        </p:spPr>
        <p:txBody>
          <a:bodyPr/>
          <a:lstStyle/>
          <a:p>
            <a:pPr algn="just" eaLnBrk="1" hangingPunct="1"/>
            <a:r>
              <a:rPr lang="en-US" sz="2400" smtClean="0"/>
              <a:t>How versatile is this program?</a:t>
            </a:r>
          </a:p>
          <a:p>
            <a:pPr algn="just" eaLnBrk="1" hangingPunct="1"/>
            <a:r>
              <a:rPr lang="en-US" sz="2400" smtClean="0"/>
              <a:t>It only works with class sizes of 10.</a:t>
            </a:r>
          </a:p>
          <a:p>
            <a:pPr algn="just" eaLnBrk="1" hangingPunct="1"/>
            <a:r>
              <a:rPr lang="en-US" sz="2400" smtClean="0"/>
              <a:t>We would like it to work with any class size.</a:t>
            </a:r>
          </a:p>
          <a:p>
            <a:pPr algn="just" eaLnBrk="1" hangingPunct="1"/>
            <a:r>
              <a:rPr lang="en-US" sz="2400" smtClean="0"/>
              <a:t>A better way :</a:t>
            </a:r>
          </a:p>
          <a:p>
            <a:pPr lvl="1" algn="just" eaLnBrk="1" hangingPunct="1"/>
            <a:r>
              <a:rPr lang="en-US" smtClean="0"/>
              <a:t>Ask the user how many students are in the class.  </a:t>
            </a:r>
          </a:p>
          <a:p>
            <a:pPr lvl="1" algn="just" eaLnBrk="1" hangingPunct="1"/>
            <a:r>
              <a:rPr lang="en-US" smtClean="0"/>
              <a:t>Use that number in the condition of the while loop and when computing the average.</a:t>
            </a:r>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pPr eaLnBrk="1" hangingPunct="1">
              <a:lnSpc>
                <a:spcPct val="75000"/>
              </a:lnSpc>
              <a:buFont typeface="Monotype Sorts" pitchFamily="2" charset="2"/>
              <a:buNone/>
            </a:pPr>
            <a:r>
              <a:rPr lang="en-US" smtClean="0"/>
              <a:t>New Algorithm</a:t>
            </a:r>
          </a:p>
        </p:txBody>
      </p:sp>
      <p:sp>
        <p:nvSpPr>
          <p:cNvPr id="163843" name="Rectangle 3"/>
          <p:cNvSpPr>
            <a:spLocks noGrp="1" noChangeArrowheads="1"/>
          </p:cNvSpPr>
          <p:nvPr>
            <p:ph type="body" idx="1"/>
          </p:nvPr>
        </p:nvSpPr>
        <p:spPr>
          <a:xfrm>
            <a:off x="304800" y="1143000"/>
            <a:ext cx="8534400" cy="5181600"/>
          </a:xfrm>
        </p:spPr>
        <p:txBody>
          <a:bodyPr/>
          <a:lstStyle/>
          <a:p>
            <a:pPr>
              <a:lnSpc>
                <a:spcPct val="90000"/>
              </a:lnSpc>
              <a:spcBef>
                <a:spcPct val="0"/>
              </a:spcBef>
              <a:buFont typeface="Monotype Sorts" pitchFamily="2" charset="2"/>
              <a:buNone/>
            </a:pPr>
            <a:r>
              <a:rPr lang="en-US" sz="2400" smtClean="0">
                <a:solidFill>
                  <a:srgbClr val="339933"/>
                </a:solidFill>
              </a:rPr>
              <a:t>&lt;total&gt; = 0</a:t>
            </a:r>
          </a:p>
          <a:p>
            <a:pPr>
              <a:lnSpc>
                <a:spcPct val="90000"/>
              </a:lnSpc>
              <a:spcBef>
                <a:spcPct val="0"/>
              </a:spcBef>
              <a:buFont typeface="Monotype Sorts" pitchFamily="2" charset="2"/>
              <a:buNone/>
            </a:pPr>
            <a:r>
              <a:rPr lang="en-US" sz="2400" smtClean="0">
                <a:solidFill>
                  <a:srgbClr val="339933"/>
                </a:solidFill>
              </a:rPr>
              <a:t>&lt;grade_counter&gt; = 1</a:t>
            </a:r>
          </a:p>
          <a:p>
            <a:pPr>
              <a:lnSpc>
                <a:spcPct val="90000"/>
              </a:lnSpc>
              <a:spcBef>
                <a:spcPct val="0"/>
              </a:spcBef>
              <a:buFont typeface="Monotype Sorts" pitchFamily="2" charset="2"/>
              <a:buNone/>
            </a:pPr>
            <a:endParaRPr lang="en-US" sz="2400" smtClean="0">
              <a:solidFill>
                <a:srgbClr val="339933"/>
              </a:solidFill>
            </a:endParaRPr>
          </a:p>
          <a:p>
            <a:pPr>
              <a:lnSpc>
                <a:spcPct val="90000"/>
              </a:lnSpc>
              <a:spcBef>
                <a:spcPct val="0"/>
              </a:spcBef>
              <a:buFont typeface="Monotype Sorts" pitchFamily="2" charset="2"/>
              <a:buNone/>
            </a:pPr>
            <a:r>
              <a:rPr lang="en-US" sz="2400" b="1" smtClean="0">
                <a:solidFill>
                  <a:srgbClr val="339933"/>
                </a:solidFill>
              </a:rPr>
              <a:t>Display “Enter the number of students: “</a:t>
            </a:r>
          </a:p>
          <a:p>
            <a:pPr>
              <a:lnSpc>
                <a:spcPct val="90000"/>
              </a:lnSpc>
              <a:spcBef>
                <a:spcPct val="0"/>
              </a:spcBef>
              <a:buFont typeface="Monotype Sorts" pitchFamily="2" charset="2"/>
              <a:buNone/>
            </a:pPr>
            <a:r>
              <a:rPr lang="en-US" sz="2400" b="1" smtClean="0">
                <a:solidFill>
                  <a:srgbClr val="339933"/>
                </a:solidFill>
              </a:rPr>
              <a:t>Read &lt;num_students&gt;</a:t>
            </a:r>
            <a:endParaRPr lang="en-US" sz="2400" smtClean="0">
              <a:solidFill>
                <a:srgbClr val="339933"/>
              </a:solidFill>
            </a:endParaRPr>
          </a:p>
          <a:p>
            <a:pPr>
              <a:lnSpc>
                <a:spcPct val="90000"/>
              </a:lnSpc>
              <a:spcBef>
                <a:spcPct val="0"/>
              </a:spcBef>
              <a:buFont typeface="Monotype Sorts" pitchFamily="2" charset="2"/>
              <a:buNone/>
            </a:pPr>
            <a:r>
              <a:rPr lang="en-US" sz="2400" smtClean="0">
                <a:solidFill>
                  <a:srgbClr val="339933"/>
                </a:solidFill>
              </a:rPr>
              <a:t>While  (&lt;grade_counter&gt;  &lt;=  </a:t>
            </a:r>
            <a:r>
              <a:rPr lang="en-US" sz="2400" b="1" smtClean="0">
                <a:solidFill>
                  <a:srgbClr val="339933"/>
                </a:solidFill>
              </a:rPr>
              <a:t>&lt;num_students&gt;</a:t>
            </a:r>
            <a:r>
              <a:rPr lang="en-US" sz="2400" smtClean="0">
                <a:solidFill>
                  <a:srgbClr val="339933"/>
                </a:solidFill>
              </a:rPr>
              <a:t>)</a:t>
            </a:r>
          </a:p>
          <a:p>
            <a:pPr>
              <a:lnSpc>
                <a:spcPct val="90000"/>
              </a:lnSpc>
              <a:spcBef>
                <a:spcPct val="0"/>
              </a:spcBef>
              <a:buFont typeface="Monotype Sorts" pitchFamily="2" charset="2"/>
              <a:buNone/>
            </a:pPr>
            <a:r>
              <a:rPr lang="en-US" sz="2400" smtClean="0">
                <a:solidFill>
                  <a:srgbClr val="339933"/>
                </a:solidFill>
              </a:rPr>
              <a:t>     Display “Enter a grade: ”</a:t>
            </a:r>
            <a:br>
              <a:rPr lang="en-US" sz="2400" smtClean="0">
                <a:solidFill>
                  <a:srgbClr val="339933"/>
                </a:solidFill>
              </a:rPr>
            </a:br>
            <a:r>
              <a:rPr lang="en-US" sz="2400" smtClean="0">
                <a:solidFill>
                  <a:srgbClr val="339933"/>
                </a:solidFill>
              </a:rPr>
              <a:t>     Read &lt;grade&gt;</a:t>
            </a:r>
          </a:p>
          <a:p>
            <a:pPr>
              <a:lnSpc>
                <a:spcPct val="90000"/>
              </a:lnSpc>
              <a:spcBef>
                <a:spcPct val="0"/>
              </a:spcBef>
              <a:buFont typeface="Monotype Sorts" pitchFamily="2" charset="2"/>
              <a:buNone/>
            </a:pPr>
            <a:r>
              <a:rPr lang="en-US" sz="2400" smtClean="0">
                <a:solidFill>
                  <a:srgbClr val="339933"/>
                </a:solidFill>
              </a:rPr>
              <a:t>     &lt;total&gt; = &lt;total&gt; + &lt;grade&gt;</a:t>
            </a:r>
          </a:p>
          <a:p>
            <a:pPr lvl="1">
              <a:lnSpc>
                <a:spcPct val="90000"/>
              </a:lnSpc>
              <a:spcBef>
                <a:spcPct val="0"/>
              </a:spcBef>
              <a:buFont typeface="Monotype Sorts" pitchFamily="2" charset="2"/>
              <a:buNone/>
            </a:pPr>
            <a:r>
              <a:rPr lang="en-US" smtClean="0">
                <a:solidFill>
                  <a:srgbClr val="339933"/>
                </a:solidFill>
              </a:rPr>
              <a:t>&lt;grade_counter&gt; = &lt;grade_counter&gt; + 1</a:t>
            </a:r>
          </a:p>
          <a:p>
            <a:pPr>
              <a:lnSpc>
                <a:spcPct val="90000"/>
              </a:lnSpc>
              <a:spcBef>
                <a:spcPct val="0"/>
              </a:spcBef>
              <a:buFont typeface="Monotype Sorts" pitchFamily="2" charset="2"/>
              <a:buNone/>
            </a:pPr>
            <a:r>
              <a:rPr lang="en-US" sz="2400" smtClean="0">
                <a:solidFill>
                  <a:srgbClr val="339933"/>
                </a:solidFill>
              </a:rPr>
              <a:t>End_while</a:t>
            </a:r>
          </a:p>
          <a:p>
            <a:pPr>
              <a:lnSpc>
                <a:spcPct val="90000"/>
              </a:lnSpc>
              <a:spcBef>
                <a:spcPct val="0"/>
              </a:spcBef>
              <a:buFont typeface="Monotype Sorts" pitchFamily="2" charset="2"/>
              <a:buNone/>
            </a:pPr>
            <a:r>
              <a:rPr lang="en-US" sz="2400" smtClean="0">
                <a:solidFill>
                  <a:srgbClr val="339933"/>
                </a:solidFill>
              </a:rPr>
              <a:t>&lt;average&gt; = &lt;total&gt; / </a:t>
            </a:r>
            <a:r>
              <a:rPr lang="en-US" sz="2400" b="1" smtClean="0">
                <a:solidFill>
                  <a:srgbClr val="339933"/>
                </a:solidFill>
              </a:rPr>
              <a:t>&lt;num_students&gt;</a:t>
            </a:r>
            <a:endParaRPr lang="en-US" sz="2400" smtClean="0">
              <a:solidFill>
                <a:srgbClr val="339933"/>
              </a:solidFill>
            </a:endParaRPr>
          </a:p>
          <a:p>
            <a:pPr>
              <a:lnSpc>
                <a:spcPct val="90000"/>
              </a:lnSpc>
              <a:spcBef>
                <a:spcPct val="0"/>
              </a:spcBef>
              <a:buFont typeface="Monotype Sorts" pitchFamily="2" charset="2"/>
              <a:buNone/>
            </a:pPr>
            <a:r>
              <a:rPr lang="en-US" sz="2400" smtClean="0">
                <a:solidFill>
                  <a:srgbClr val="339933"/>
                </a:solidFill>
              </a:rPr>
              <a:t>Display “Class average is: “, &lt;average&gt;</a:t>
            </a: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eaLnBrk="1" hangingPunct="1">
              <a:lnSpc>
                <a:spcPct val="75000"/>
              </a:lnSpc>
              <a:buFont typeface="Monotype Sorts" pitchFamily="2" charset="2"/>
              <a:buNone/>
            </a:pPr>
            <a:r>
              <a:rPr lang="en-US" smtClean="0"/>
              <a:t>New C Code</a:t>
            </a:r>
          </a:p>
        </p:txBody>
      </p:sp>
      <p:sp>
        <p:nvSpPr>
          <p:cNvPr id="320515" name="Rectangle 3"/>
          <p:cNvSpPr>
            <a:spLocks noGrp="1" noChangeArrowheads="1"/>
          </p:cNvSpPr>
          <p:nvPr>
            <p:ph type="body" idx="1"/>
          </p:nvPr>
        </p:nvSpPr>
        <p:spPr>
          <a:xfrm>
            <a:off x="228600" y="1066800"/>
            <a:ext cx="8686800" cy="5257800"/>
          </a:xfrm>
          <a:solidFill>
            <a:schemeClr val="bg1"/>
          </a:solidFill>
          <a:ln>
            <a:solidFill>
              <a:schemeClr val="tx1"/>
            </a:solidFill>
          </a:ln>
          <a:effectLst>
            <a:outerShdw dist="107763" dir="2700000" algn="ctr" rotWithShape="0">
              <a:schemeClr val="bg2"/>
            </a:outerShdw>
          </a:effectLst>
        </p:spPr>
        <p:txBody>
          <a:bodyPr/>
          <a:lstStyle/>
          <a:p>
            <a:pPr eaLnBrk="1" hangingPunct="1">
              <a:lnSpc>
                <a:spcPct val="90000"/>
              </a:lnSpc>
              <a:buFont typeface="Monotype Sorts" pitchFamily="2" charset="2"/>
              <a:buNone/>
              <a:defRPr/>
            </a:pPr>
            <a:r>
              <a:rPr lang="en-US" sz="1900" smtClean="0">
                <a:latin typeface="Courier New" pitchFamily="49" charset="0"/>
              </a:rPr>
              <a:t>#include &lt;stdio.h&gt;</a:t>
            </a:r>
          </a:p>
          <a:p>
            <a:pPr eaLnBrk="1" hangingPunct="1">
              <a:lnSpc>
                <a:spcPct val="90000"/>
              </a:lnSpc>
              <a:buFont typeface="Monotype Sorts" pitchFamily="2" charset="2"/>
              <a:buNone/>
              <a:defRPr/>
            </a:pPr>
            <a:r>
              <a:rPr lang="en-US" sz="1900" smtClean="0">
                <a:latin typeface="Courier New" pitchFamily="49" charset="0"/>
              </a:rPr>
              <a:t>int main ( )</a:t>
            </a:r>
          </a:p>
          <a:p>
            <a:pPr eaLnBrk="1" hangingPunct="1">
              <a:lnSpc>
                <a:spcPct val="75000"/>
              </a:lnSpc>
              <a:spcBef>
                <a:spcPct val="0"/>
              </a:spcBef>
              <a:buFont typeface="Monotype Sorts" pitchFamily="2" charset="2"/>
              <a:buNone/>
              <a:defRPr/>
            </a:pPr>
            <a:r>
              <a:rPr lang="en-US" sz="1900" smtClean="0">
                <a:latin typeface="Courier New" pitchFamily="49" charset="0"/>
              </a:rPr>
              <a:t>{</a:t>
            </a:r>
          </a:p>
          <a:p>
            <a:pPr eaLnBrk="1" hangingPunct="1">
              <a:lnSpc>
                <a:spcPct val="75000"/>
              </a:lnSpc>
              <a:spcBef>
                <a:spcPct val="0"/>
              </a:spcBef>
              <a:buFont typeface="Monotype Sorts" pitchFamily="2" charset="2"/>
              <a:buNone/>
              <a:defRPr/>
            </a:pPr>
            <a:r>
              <a:rPr lang="en-US" sz="1900" smtClean="0">
                <a:latin typeface="Courier New" pitchFamily="49" charset="0"/>
              </a:rPr>
              <a:t> 	int  </a:t>
            </a:r>
            <a:r>
              <a:rPr lang="en-US" sz="1900" b="1" smtClean="0">
                <a:latin typeface="Courier New" pitchFamily="49" charset="0"/>
              </a:rPr>
              <a:t>numStudents</a:t>
            </a:r>
            <a:r>
              <a:rPr lang="en-US" sz="1900" smtClean="0">
                <a:latin typeface="Courier New" pitchFamily="49" charset="0"/>
              </a:rPr>
              <a:t>, counter, grade, total, average ;</a:t>
            </a:r>
          </a:p>
          <a:p>
            <a:pPr eaLnBrk="1" hangingPunct="1">
              <a:lnSpc>
                <a:spcPct val="75000"/>
              </a:lnSpc>
              <a:spcBef>
                <a:spcPct val="50000"/>
              </a:spcBef>
              <a:buFont typeface="Monotype Sorts" pitchFamily="2" charset="2"/>
              <a:buNone/>
              <a:defRPr/>
            </a:pPr>
            <a:r>
              <a:rPr lang="en-US" sz="1900" smtClean="0">
                <a:latin typeface="Courier New" pitchFamily="49" charset="0"/>
              </a:rPr>
              <a:t> 	total = 0 ;</a:t>
            </a:r>
          </a:p>
          <a:p>
            <a:pPr eaLnBrk="1" hangingPunct="1">
              <a:lnSpc>
                <a:spcPct val="75000"/>
              </a:lnSpc>
              <a:buFont typeface="Monotype Sorts" pitchFamily="2" charset="2"/>
              <a:buNone/>
              <a:defRPr/>
            </a:pPr>
            <a:r>
              <a:rPr lang="en-US" sz="1900" smtClean="0">
                <a:latin typeface="Courier New" pitchFamily="49" charset="0"/>
              </a:rPr>
              <a:t> 	counter = 1 ; </a:t>
            </a:r>
          </a:p>
          <a:p>
            <a:pPr eaLnBrk="1" hangingPunct="1">
              <a:lnSpc>
                <a:spcPct val="75000"/>
              </a:lnSpc>
              <a:spcBef>
                <a:spcPct val="50000"/>
              </a:spcBef>
              <a:buFont typeface="Monotype Sorts" pitchFamily="2" charset="2"/>
              <a:buNone/>
              <a:defRPr/>
            </a:pPr>
            <a:r>
              <a:rPr lang="en-US" sz="1900" smtClean="0">
                <a:latin typeface="Courier New" pitchFamily="49" charset="0"/>
              </a:rPr>
              <a:t>  </a:t>
            </a:r>
            <a:r>
              <a:rPr lang="en-US" sz="1900" b="1" smtClean="0">
                <a:latin typeface="Courier New" pitchFamily="49" charset="0"/>
              </a:rPr>
              <a:t>printf (</a:t>
            </a:r>
            <a:r>
              <a:rPr lang="en-US" sz="1900" b="1" smtClean="0"/>
              <a:t>“</a:t>
            </a:r>
            <a:r>
              <a:rPr lang="en-US" sz="1900" b="1" smtClean="0">
                <a:latin typeface="Courier New" pitchFamily="49" charset="0"/>
              </a:rPr>
              <a:t>Enter the number of students: </a:t>
            </a:r>
            <a:r>
              <a:rPr lang="en-US" sz="1900" b="1" smtClean="0"/>
              <a:t>“</a:t>
            </a:r>
            <a:r>
              <a:rPr lang="en-US" sz="1900" b="1" smtClean="0">
                <a:latin typeface="Courier New" pitchFamily="49" charset="0"/>
              </a:rPr>
              <a:t>) ;</a:t>
            </a:r>
          </a:p>
          <a:p>
            <a:pPr eaLnBrk="1" hangingPunct="1">
              <a:lnSpc>
                <a:spcPct val="75000"/>
              </a:lnSpc>
              <a:buFont typeface="Monotype Sorts" pitchFamily="2" charset="2"/>
              <a:buNone/>
              <a:defRPr/>
            </a:pPr>
            <a:r>
              <a:rPr lang="en-US" sz="1900" b="1" smtClean="0">
                <a:latin typeface="Courier New" pitchFamily="49" charset="0"/>
              </a:rPr>
              <a:t>  scanf (</a:t>
            </a:r>
            <a:r>
              <a:rPr lang="en-US" sz="1900" b="1" smtClean="0"/>
              <a:t>“</a:t>
            </a:r>
            <a:r>
              <a:rPr lang="en-US" sz="1900" b="1" smtClean="0">
                <a:latin typeface="Courier New" pitchFamily="49" charset="0"/>
              </a:rPr>
              <a:t>%d</a:t>
            </a:r>
            <a:r>
              <a:rPr lang="en-US" sz="1900" b="1" smtClean="0"/>
              <a:t>”</a:t>
            </a:r>
            <a:r>
              <a:rPr lang="en-US" sz="1900" b="1" smtClean="0">
                <a:latin typeface="Courier New" pitchFamily="49" charset="0"/>
              </a:rPr>
              <a:t>, &amp;numStudents) ;</a:t>
            </a:r>
          </a:p>
          <a:p>
            <a:pPr eaLnBrk="1" hangingPunct="1">
              <a:lnSpc>
                <a:spcPct val="75000"/>
              </a:lnSpc>
              <a:buFont typeface="Monotype Sorts" pitchFamily="2" charset="2"/>
              <a:buNone/>
              <a:defRPr/>
            </a:pPr>
            <a:r>
              <a:rPr lang="en-US" sz="1900" smtClean="0">
                <a:latin typeface="Courier New" pitchFamily="49" charset="0"/>
              </a:rPr>
              <a:t> 	while ( counter &lt;= </a:t>
            </a:r>
            <a:r>
              <a:rPr lang="en-US" sz="1900" b="1" smtClean="0">
                <a:latin typeface="Courier New" pitchFamily="49" charset="0"/>
              </a:rPr>
              <a:t>numStudents</a:t>
            </a:r>
            <a:r>
              <a:rPr lang="en-US" sz="1900" smtClean="0">
                <a:latin typeface="Courier New" pitchFamily="49" charset="0"/>
              </a:rPr>
              <a:t>) {</a:t>
            </a:r>
          </a:p>
          <a:p>
            <a:pPr eaLnBrk="1" hangingPunct="1">
              <a:lnSpc>
                <a:spcPct val="75000"/>
              </a:lnSpc>
              <a:buFont typeface="Monotype Sorts" pitchFamily="2" charset="2"/>
              <a:buNone/>
              <a:defRPr/>
            </a:pPr>
            <a:r>
              <a:rPr lang="en-US" sz="1900" smtClean="0">
                <a:latin typeface="Courier New" pitchFamily="49" charset="0"/>
              </a:rPr>
              <a:t> 	     printf (</a:t>
            </a:r>
            <a:r>
              <a:rPr lang="en-US" sz="1900" smtClean="0"/>
              <a:t>“</a:t>
            </a:r>
            <a:r>
              <a:rPr lang="en-US" sz="1900" smtClean="0">
                <a:latin typeface="Courier New" pitchFamily="49" charset="0"/>
              </a:rPr>
              <a:t>Enter a grade : </a:t>
            </a:r>
            <a:r>
              <a:rPr lang="en-US" sz="1900" smtClean="0"/>
              <a:t>“</a:t>
            </a:r>
            <a:r>
              <a:rPr lang="en-US" sz="1900" smtClean="0">
                <a:latin typeface="Courier New" pitchFamily="49" charset="0"/>
              </a:rPr>
              <a:t>) ;</a:t>
            </a:r>
          </a:p>
          <a:p>
            <a:pPr eaLnBrk="1" hangingPunct="1">
              <a:lnSpc>
                <a:spcPct val="75000"/>
              </a:lnSpc>
              <a:buFont typeface="Monotype Sorts" pitchFamily="2" charset="2"/>
              <a:buNone/>
              <a:defRPr/>
            </a:pPr>
            <a:r>
              <a:rPr lang="en-US" sz="1900" smtClean="0">
                <a:latin typeface="Courier New" pitchFamily="49" charset="0"/>
              </a:rPr>
              <a:t> 	     scanf (</a:t>
            </a:r>
            <a:r>
              <a:rPr lang="en-US" sz="1900" smtClean="0"/>
              <a:t>“</a:t>
            </a:r>
            <a:r>
              <a:rPr lang="en-US" sz="1900" smtClean="0">
                <a:latin typeface="Courier New" pitchFamily="49" charset="0"/>
              </a:rPr>
              <a:t>%d</a:t>
            </a:r>
            <a:r>
              <a:rPr lang="en-US" sz="1900" smtClean="0"/>
              <a:t>”</a:t>
            </a:r>
            <a:r>
              <a:rPr lang="en-US" sz="1900" smtClean="0">
                <a:latin typeface="Courier New" pitchFamily="49" charset="0"/>
              </a:rPr>
              <a:t>, &amp;grade) ;</a:t>
            </a:r>
          </a:p>
          <a:p>
            <a:pPr eaLnBrk="1" hangingPunct="1">
              <a:lnSpc>
                <a:spcPct val="75000"/>
              </a:lnSpc>
              <a:spcBef>
                <a:spcPct val="50000"/>
              </a:spcBef>
              <a:buFont typeface="Monotype Sorts" pitchFamily="2" charset="2"/>
              <a:buNone/>
              <a:defRPr/>
            </a:pPr>
            <a:r>
              <a:rPr lang="en-US" sz="1900" smtClean="0">
                <a:latin typeface="Courier New" pitchFamily="49" charset="0"/>
              </a:rPr>
              <a:t> 	     total = total + grade ;</a:t>
            </a:r>
          </a:p>
          <a:p>
            <a:pPr eaLnBrk="1" hangingPunct="1">
              <a:lnSpc>
                <a:spcPct val="75000"/>
              </a:lnSpc>
              <a:buFont typeface="Monotype Sorts" pitchFamily="2" charset="2"/>
              <a:buNone/>
              <a:defRPr/>
            </a:pPr>
            <a:r>
              <a:rPr lang="en-US" sz="1900" smtClean="0">
                <a:latin typeface="Courier New" pitchFamily="49" charset="0"/>
              </a:rPr>
              <a:t> 	     counter = counter + 1 ;</a:t>
            </a:r>
          </a:p>
          <a:p>
            <a:pPr eaLnBrk="1" hangingPunct="1">
              <a:lnSpc>
                <a:spcPct val="75000"/>
              </a:lnSpc>
              <a:buFont typeface="Monotype Sorts" pitchFamily="2" charset="2"/>
              <a:buNone/>
              <a:defRPr/>
            </a:pPr>
            <a:r>
              <a:rPr lang="en-US" sz="1900" smtClean="0">
                <a:latin typeface="Courier New" pitchFamily="49" charset="0"/>
              </a:rPr>
              <a:t> 	}</a:t>
            </a:r>
          </a:p>
          <a:p>
            <a:pPr eaLnBrk="1" hangingPunct="1">
              <a:lnSpc>
                <a:spcPct val="75000"/>
              </a:lnSpc>
              <a:spcBef>
                <a:spcPct val="50000"/>
              </a:spcBef>
              <a:buFont typeface="Monotype Sorts" pitchFamily="2" charset="2"/>
              <a:buNone/>
              <a:defRPr/>
            </a:pPr>
            <a:r>
              <a:rPr lang="en-US" sz="1900" smtClean="0">
                <a:latin typeface="Courier New" pitchFamily="49" charset="0"/>
              </a:rPr>
              <a:t> 	average = total / </a:t>
            </a:r>
            <a:r>
              <a:rPr lang="en-US" sz="1900" b="1" smtClean="0">
                <a:latin typeface="Courier New" pitchFamily="49" charset="0"/>
              </a:rPr>
              <a:t>numStudents</a:t>
            </a:r>
            <a:r>
              <a:rPr lang="en-US" sz="1900" smtClean="0">
                <a:latin typeface="Courier New" pitchFamily="49" charset="0"/>
              </a:rPr>
              <a:t> ;</a:t>
            </a:r>
          </a:p>
          <a:p>
            <a:pPr eaLnBrk="1" hangingPunct="1">
              <a:lnSpc>
                <a:spcPct val="75000"/>
              </a:lnSpc>
              <a:buFont typeface="Monotype Sorts" pitchFamily="2" charset="2"/>
              <a:buNone/>
              <a:defRPr/>
            </a:pPr>
            <a:r>
              <a:rPr lang="en-US" sz="1900" smtClean="0">
                <a:latin typeface="Courier New" pitchFamily="49" charset="0"/>
              </a:rPr>
              <a:t> 	printf (</a:t>
            </a:r>
            <a:r>
              <a:rPr lang="en-US" sz="1900" smtClean="0"/>
              <a:t>“</a:t>
            </a:r>
            <a:r>
              <a:rPr lang="en-US" sz="1900" smtClean="0">
                <a:latin typeface="Courier New" pitchFamily="49" charset="0"/>
              </a:rPr>
              <a:t>Class average is: %d\n</a:t>
            </a:r>
            <a:r>
              <a:rPr lang="en-US" sz="1900" smtClean="0"/>
              <a:t>”</a:t>
            </a:r>
            <a:r>
              <a:rPr lang="en-US" sz="1900" smtClean="0">
                <a:latin typeface="Courier New" pitchFamily="49" charset="0"/>
              </a:rPr>
              <a:t>, average) ;</a:t>
            </a:r>
          </a:p>
          <a:p>
            <a:pPr eaLnBrk="1" hangingPunct="1">
              <a:lnSpc>
                <a:spcPct val="75000"/>
              </a:lnSpc>
              <a:buFont typeface="Monotype Sorts" pitchFamily="2" charset="2"/>
              <a:buNone/>
              <a:defRPr/>
            </a:pPr>
            <a:r>
              <a:rPr lang="en-US" sz="1900" smtClean="0">
                <a:latin typeface="Courier New" pitchFamily="49" charset="0"/>
              </a:rPr>
              <a:t>   return 0 ;</a:t>
            </a:r>
          </a:p>
          <a:p>
            <a:pPr eaLnBrk="1" hangingPunct="1">
              <a:lnSpc>
                <a:spcPct val="75000"/>
              </a:lnSpc>
              <a:spcBef>
                <a:spcPct val="0"/>
              </a:spcBef>
              <a:buFont typeface="Monotype Sorts" pitchFamily="2" charset="2"/>
              <a:buNone/>
              <a:defRPr/>
            </a:pPr>
            <a:r>
              <a:rPr lang="en-US" sz="1900" smtClean="0">
                <a:latin typeface="Courier New" pitchFamily="49" charset="0"/>
              </a:rPr>
              <a:t>}</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lnSpc>
                <a:spcPct val="75000"/>
              </a:lnSpc>
              <a:buFont typeface="Monotype Sorts" pitchFamily="2" charset="2"/>
              <a:buNone/>
            </a:pPr>
            <a:r>
              <a:rPr lang="en-US" smtClean="0"/>
              <a:t>Why Bother to Make It Easier?</a:t>
            </a:r>
          </a:p>
        </p:txBody>
      </p:sp>
      <p:sp>
        <p:nvSpPr>
          <p:cNvPr id="165891" name="Rectangle 3"/>
          <p:cNvSpPr>
            <a:spLocks noGrp="1" noChangeArrowheads="1"/>
          </p:cNvSpPr>
          <p:nvPr>
            <p:ph type="body" idx="1"/>
          </p:nvPr>
        </p:nvSpPr>
        <p:spPr>
          <a:xfrm>
            <a:off x="381000" y="1295400"/>
            <a:ext cx="8077200" cy="4876800"/>
          </a:xfrm>
        </p:spPr>
        <p:txBody>
          <a:bodyPr/>
          <a:lstStyle/>
          <a:p>
            <a:pPr algn="just" eaLnBrk="1" hangingPunct="1">
              <a:lnSpc>
                <a:spcPct val="90000"/>
              </a:lnSpc>
            </a:pPr>
            <a:r>
              <a:rPr lang="en-US" sz="2400" smtClean="0"/>
              <a:t>Why do we write programs?</a:t>
            </a:r>
          </a:p>
          <a:p>
            <a:pPr lvl="1" algn="just" eaLnBrk="1" hangingPunct="1">
              <a:lnSpc>
                <a:spcPct val="90000"/>
              </a:lnSpc>
            </a:pPr>
            <a:r>
              <a:rPr lang="en-US" smtClean="0"/>
              <a:t> So the user can perform some task</a:t>
            </a:r>
          </a:p>
          <a:p>
            <a:pPr algn="just" eaLnBrk="1" hangingPunct="1">
              <a:lnSpc>
                <a:spcPct val="90000"/>
              </a:lnSpc>
            </a:pPr>
            <a:endParaRPr lang="en-US" sz="2400" smtClean="0"/>
          </a:p>
          <a:p>
            <a:pPr algn="just" eaLnBrk="1" hangingPunct="1">
              <a:lnSpc>
                <a:spcPct val="90000"/>
              </a:lnSpc>
            </a:pPr>
            <a:r>
              <a:rPr lang="en-US" sz="2400" smtClean="0"/>
              <a:t>The more versatile the program, the more difficult it is to write.  BUT it is more useable.</a:t>
            </a:r>
          </a:p>
          <a:p>
            <a:pPr algn="just" eaLnBrk="1" hangingPunct="1">
              <a:lnSpc>
                <a:spcPct val="90000"/>
              </a:lnSpc>
            </a:pPr>
            <a:endParaRPr lang="en-US" sz="2400" smtClean="0"/>
          </a:p>
          <a:p>
            <a:pPr algn="just" eaLnBrk="1" hangingPunct="1">
              <a:lnSpc>
                <a:spcPct val="90000"/>
              </a:lnSpc>
            </a:pPr>
            <a:r>
              <a:rPr lang="en-US" sz="2400" smtClean="0"/>
              <a:t>The more complex the task, the more difficult it is to write.  But that is often what a user needs.</a:t>
            </a:r>
          </a:p>
          <a:p>
            <a:pPr algn="just" eaLnBrk="1" hangingPunct="1">
              <a:lnSpc>
                <a:spcPct val="90000"/>
              </a:lnSpc>
            </a:pPr>
            <a:endParaRPr lang="en-US" sz="2400" smtClean="0"/>
          </a:p>
          <a:p>
            <a:pPr algn="just" eaLnBrk="1" hangingPunct="1">
              <a:lnSpc>
                <a:spcPct val="90000"/>
              </a:lnSpc>
            </a:pPr>
            <a:r>
              <a:rPr lang="en-US" sz="2400" smtClean="0"/>
              <a:t>Always consider the user first.</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pPr eaLnBrk="1" hangingPunct="1"/>
            <a:r>
              <a:rPr lang="en-US" smtClean="0"/>
              <a:t>Using a Sentinel Value</a:t>
            </a:r>
          </a:p>
        </p:txBody>
      </p:sp>
      <p:sp>
        <p:nvSpPr>
          <p:cNvPr id="166915" name="Rectangle 3"/>
          <p:cNvSpPr>
            <a:spLocks noGrp="1" noChangeArrowheads="1"/>
          </p:cNvSpPr>
          <p:nvPr>
            <p:ph type="body" idx="1"/>
          </p:nvPr>
        </p:nvSpPr>
        <p:spPr>
          <a:xfrm>
            <a:off x="533400" y="1219200"/>
            <a:ext cx="8305800" cy="5029200"/>
          </a:xfrm>
        </p:spPr>
        <p:txBody>
          <a:bodyPr/>
          <a:lstStyle/>
          <a:p>
            <a:pPr algn="just" eaLnBrk="1" hangingPunct="1">
              <a:lnSpc>
                <a:spcPct val="90000"/>
              </a:lnSpc>
            </a:pPr>
            <a:r>
              <a:rPr lang="en-US" sz="2400" smtClean="0"/>
              <a:t>We could let the user keep entering grades and when he’s done enter some special value that signals us that he’s done.</a:t>
            </a:r>
          </a:p>
          <a:p>
            <a:pPr algn="just" eaLnBrk="1" hangingPunct="1">
              <a:lnSpc>
                <a:spcPct val="90000"/>
              </a:lnSpc>
            </a:pPr>
            <a:endParaRPr lang="en-US" sz="2400" smtClean="0"/>
          </a:p>
          <a:p>
            <a:pPr algn="just" eaLnBrk="1" hangingPunct="1">
              <a:lnSpc>
                <a:spcPct val="90000"/>
              </a:lnSpc>
            </a:pPr>
            <a:r>
              <a:rPr lang="en-US" sz="2400" smtClean="0"/>
              <a:t>This special signal value is called a </a:t>
            </a:r>
            <a:r>
              <a:rPr lang="en-US" sz="2400" b="1" smtClean="0"/>
              <a:t>sentinel</a:t>
            </a:r>
            <a:r>
              <a:rPr lang="en-US" sz="2400" smtClean="0"/>
              <a:t> </a:t>
            </a:r>
            <a:r>
              <a:rPr lang="en-US" sz="2400" b="1" smtClean="0"/>
              <a:t>value</a:t>
            </a:r>
            <a:r>
              <a:rPr lang="en-US" sz="2400" smtClean="0"/>
              <a:t>.</a:t>
            </a:r>
          </a:p>
          <a:p>
            <a:pPr algn="just" eaLnBrk="1" hangingPunct="1">
              <a:lnSpc>
                <a:spcPct val="90000"/>
              </a:lnSpc>
            </a:pPr>
            <a:endParaRPr lang="en-US" sz="2400" smtClean="0"/>
          </a:p>
          <a:p>
            <a:pPr algn="just" eaLnBrk="1" hangingPunct="1">
              <a:lnSpc>
                <a:spcPct val="90000"/>
              </a:lnSpc>
            </a:pPr>
            <a:r>
              <a:rPr lang="en-US" sz="2400" smtClean="0"/>
              <a:t>We have to make sure that the value we choose as the sentinel isn’t a legal value.</a:t>
            </a:r>
          </a:p>
          <a:p>
            <a:pPr algn="just" eaLnBrk="1" hangingPunct="1">
              <a:lnSpc>
                <a:spcPct val="90000"/>
              </a:lnSpc>
            </a:pPr>
            <a:endParaRPr lang="en-US" sz="2400" smtClean="0"/>
          </a:p>
          <a:p>
            <a:pPr algn="just" eaLnBrk="1" hangingPunct="1">
              <a:lnSpc>
                <a:spcPct val="90000"/>
              </a:lnSpc>
            </a:pPr>
            <a:r>
              <a:rPr lang="en-US" sz="2400" smtClean="0"/>
              <a:t>For example, we can’t use 0 as the sentinel in our example as it is a legal value for an exam score.</a:t>
            </a:r>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lnSpc>
                <a:spcPct val="75000"/>
              </a:lnSpc>
              <a:buFont typeface="Monotype Sorts" pitchFamily="2" charset="2"/>
              <a:buNone/>
            </a:pPr>
            <a:r>
              <a:rPr lang="en-US" smtClean="0"/>
              <a:t>The Priming Read</a:t>
            </a:r>
          </a:p>
        </p:txBody>
      </p:sp>
      <p:sp>
        <p:nvSpPr>
          <p:cNvPr id="167939" name="Rectangle 3"/>
          <p:cNvSpPr>
            <a:spLocks noGrp="1" noChangeArrowheads="1"/>
          </p:cNvSpPr>
          <p:nvPr>
            <p:ph type="body" idx="1"/>
          </p:nvPr>
        </p:nvSpPr>
        <p:spPr>
          <a:xfrm>
            <a:off x="304800" y="1371600"/>
            <a:ext cx="8458200" cy="4648200"/>
          </a:xfrm>
        </p:spPr>
        <p:txBody>
          <a:bodyPr/>
          <a:lstStyle/>
          <a:p>
            <a:pPr algn="just" eaLnBrk="1" hangingPunct="1">
              <a:lnSpc>
                <a:spcPct val="90000"/>
              </a:lnSpc>
            </a:pPr>
            <a:r>
              <a:rPr lang="en-US" sz="2400" smtClean="0"/>
              <a:t>When we use a sentinel value to control a while loop, we have to get the first value from the user before we encounter the loop so that it will be tested and the loop can be entered.</a:t>
            </a:r>
          </a:p>
          <a:p>
            <a:pPr algn="just" eaLnBrk="1" hangingPunct="1">
              <a:lnSpc>
                <a:spcPct val="90000"/>
              </a:lnSpc>
            </a:pPr>
            <a:endParaRPr lang="en-US" sz="2400" smtClean="0"/>
          </a:p>
          <a:p>
            <a:pPr algn="just" eaLnBrk="1" hangingPunct="1">
              <a:lnSpc>
                <a:spcPct val="90000"/>
              </a:lnSpc>
            </a:pPr>
            <a:r>
              <a:rPr lang="en-US" sz="2400" smtClean="0"/>
              <a:t>This is known as a </a:t>
            </a:r>
            <a:r>
              <a:rPr lang="en-US" sz="2400" b="1" smtClean="0"/>
              <a:t>priming read</a:t>
            </a:r>
            <a:r>
              <a:rPr lang="en-US" sz="2400" smtClean="0"/>
              <a:t>.</a:t>
            </a:r>
          </a:p>
          <a:p>
            <a:pPr algn="just" eaLnBrk="1" hangingPunct="1">
              <a:lnSpc>
                <a:spcPct val="90000"/>
              </a:lnSpc>
            </a:pPr>
            <a:endParaRPr lang="en-US" sz="2400" smtClean="0"/>
          </a:p>
          <a:p>
            <a:pPr algn="just" eaLnBrk="1" hangingPunct="1">
              <a:lnSpc>
                <a:spcPct val="90000"/>
              </a:lnSpc>
            </a:pPr>
            <a:r>
              <a:rPr lang="en-US" sz="2400" smtClean="0"/>
              <a:t>We have to give significant thought to the initialization of variables, the sentinel value, and getting into the loop.</a:t>
            </a: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pPr eaLnBrk="1" hangingPunct="1"/>
            <a:r>
              <a:rPr lang="en-US" smtClean="0"/>
              <a:t>New Algorithm</a:t>
            </a:r>
          </a:p>
        </p:txBody>
      </p:sp>
      <p:sp>
        <p:nvSpPr>
          <p:cNvPr id="168963" name="Rectangle 3"/>
          <p:cNvSpPr>
            <a:spLocks noGrp="1" noChangeArrowheads="1"/>
          </p:cNvSpPr>
          <p:nvPr>
            <p:ph type="body" idx="1"/>
          </p:nvPr>
        </p:nvSpPr>
        <p:spPr>
          <a:xfrm>
            <a:off x="533400" y="1143000"/>
            <a:ext cx="7772400" cy="5029200"/>
          </a:xfrm>
        </p:spPr>
        <p:txBody>
          <a:bodyPr/>
          <a:lstStyle/>
          <a:p>
            <a:pPr>
              <a:spcBef>
                <a:spcPct val="0"/>
              </a:spcBef>
              <a:buFont typeface="Monotype Sorts" pitchFamily="2" charset="2"/>
              <a:buNone/>
            </a:pPr>
            <a:r>
              <a:rPr lang="en-US" sz="2000" smtClean="0">
                <a:solidFill>
                  <a:srgbClr val="339933"/>
                </a:solidFill>
              </a:rPr>
              <a:t>&lt;total&gt; = 0</a:t>
            </a:r>
          </a:p>
          <a:p>
            <a:pPr>
              <a:spcBef>
                <a:spcPct val="0"/>
              </a:spcBef>
              <a:buFont typeface="Monotype Sorts" pitchFamily="2" charset="2"/>
              <a:buNone/>
            </a:pPr>
            <a:r>
              <a:rPr lang="en-US" sz="2000" smtClean="0">
                <a:solidFill>
                  <a:srgbClr val="339933"/>
                </a:solidFill>
              </a:rPr>
              <a:t>&lt;grade_counter&gt; = 1</a:t>
            </a:r>
          </a:p>
          <a:p>
            <a:pPr>
              <a:spcBef>
                <a:spcPct val="0"/>
              </a:spcBef>
              <a:buFont typeface="Monotype Sorts" pitchFamily="2" charset="2"/>
              <a:buNone/>
            </a:pPr>
            <a:endParaRPr lang="en-US" sz="2000" smtClean="0">
              <a:solidFill>
                <a:srgbClr val="339933"/>
              </a:solidFill>
            </a:endParaRPr>
          </a:p>
          <a:p>
            <a:pPr>
              <a:spcBef>
                <a:spcPct val="0"/>
              </a:spcBef>
              <a:buFont typeface="Monotype Sorts" pitchFamily="2" charset="2"/>
              <a:buNone/>
            </a:pPr>
            <a:r>
              <a:rPr lang="en-US" sz="2000" b="1" smtClean="0">
                <a:solidFill>
                  <a:srgbClr val="339933"/>
                </a:solidFill>
              </a:rPr>
              <a:t>Display “Enter a grade: “</a:t>
            </a:r>
          </a:p>
          <a:p>
            <a:pPr>
              <a:spcBef>
                <a:spcPct val="0"/>
              </a:spcBef>
              <a:buFont typeface="Monotype Sorts" pitchFamily="2" charset="2"/>
              <a:buNone/>
            </a:pPr>
            <a:r>
              <a:rPr lang="en-US" sz="2000" b="1" smtClean="0">
                <a:solidFill>
                  <a:srgbClr val="339933"/>
                </a:solidFill>
              </a:rPr>
              <a:t>Read &lt;grade&gt;</a:t>
            </a:r>
            <a:endParaRPr lang="en-US" sz="2000" smtClean="0">
              <a:solidFill>
                <a:srgbClr val="339933"/>
              </a:solidFill>
            </a:endParaRPr>
          </a:p>
          <a:p>
            <a:pPr>
              <a:spcBef>
                <a:spcPct val="0"/>
              </a:spcBef>
              <a:buFont typeface="Monotype Sorts" pitchFamily="2" charset="2"/>
              <a:buNone/>
            </a:pPr>
            <a:r>
              <a:rPr lang="en-US" sz="2000" smtClean="0">
                <a:solidFill>
                  <a:srgbClr val="339933"/>
                </a:solidFill>
              </a:rPr>
              <a:t>While  ( </a:t>
            </a:r>
            <a:r>
              <a:rPr lang="en-US" sz="2000" b="1" smtClean="0">
                <a:solidFill>
                  <a:srgbClr val="339933"/>
                </a:solidFill>
              </a:rPr>
              <a:t>&lt;grade&gt;  !=  -1</a:t>
            </a:r>
            <a:r>
              <a:rPr lang="en-US" sz="2000" smtClean="0">
                <a:solidFill>
                  <a:srgbClr val="339933"/>
                </a:solidFill>
              </a:rPr>
              <a:t> )</a:t>
            </a:r>
          </a:p>
          <a:p>
            <a:pPr>
              <a:spcBef>
                <a:spcPct val="0"/>
              </a:spcBef>
              <a:buFont typeface="Monotype Sorts" pitchFamily="2" charset="2"/>
              <a:buNone/>
            </a:pPr>
            <a:r>
              <a:rPr lang="en-US" sz="2000" smtClean="0">
                <a:solidFill>
                  <a:srgbClr val="339933"/>
                </a:solidFill>
              </a:rPr>
              <a:t>     </a:t>
            </a:r>
            <a:r>
              <a:rPr lang="en-US" sz="2000" b="1" smtClean="0">
                <a:solidFill>
                  <a:srgbClr val="339933"/>
                </a:solidFill>
              </a:rPr>
              <a:t>&lt;total&gt; = &lt;total&gt; + &lt;grade&gt;</a:t>
            </a:r>
          </a:p>
          <a:p>
            <a:pPr lvl="1">
              <a:spcBef>
                <a:spcPct val="0"/>
              </a:spcBef>
              <a:buFont typeface="Monotype Sorts" pitchFamily="2" charset="2"/>
              <a:buNone/>
            </a:pPr>
            <a:r>
              <a:rPr lang="en-US" sz="2000" b="1" smtClean="0">
                <a:solidFill>
                  <a:srgbClr val="339933"/>
                </a:solidFill>
              </a:rPr>
              <a:t>&lt;grade_counter&gt; = &lt;grade_counter&gt; + 1</a:t>
            </a:r>
          </a:p>
          <a:p>
            <a:pPr>
              <a:spcBef>
                <a:spcPct val="0"/>
              </a:spcBef>
              <a:buFont typeface="Monotype Sorts" pitchFamily="2" charset="2"/>
              <a:buNone/>
            </a:pPr>
            <a:r>
              <a:rPr lang="en-US" sz="2000" b="1" smtClean="0">
                <a:solidFill>
                  <a:srgbClr val="339933"/>
                </a:solidFill>
              </a:rPr>
              <a:t>     Display “Enter another grade: ”</a:t>
            </a:r>
            <a:br>
              <a:rPr lang="en-US" sz="2000" b="1" smtClean="0">
                <a:solidFill>
                  <a:srgbClr val="339933"/>
                </a:solidFill>
              </a:rPr>
            </a:br>
            <a:r>
              <a:rPr lang="en-US" sz="2000" b="1" smtClean="0">
                <a:solidFill>
                  <a:srgbClr val="339933"/>
                </a:solidFill>
              </a:rPr>
              <a:t> Read &lt;grade&gt;</a:t>
            </a:r>
            <a:endParaRPr lang="en-US" sz="2000" smtClean="0">
              <a:solidFill>
                <a:srgbClr val="339933"/>
              </a:solidFill>
            </a:endParaRPr>
          </a:p>
          <a:p>
            <a:pPr>
              <a:spcBef>
                <a:spcPct val="0"/>
              </a:spcBef>
              <a:buFont typeface="Monotype Sorts" pitchFamily="2" charset="2"/>
              <a:buNone/>
            </a:pPr>
            <a:r>
              <a:rPr lang="en-US" sz="2000" smtClean="0">
                <a:solidFill>
                  <a:srgbClr val="339933"/>
                </a:solidFill>
              </a:rPr>
              <a:t>End_while</a:t>
            </a:r>
          </a:p>
          <a:p>
            <a:pPr>
              <a:spcBef>
                <a:spcPct val="0"/>
              </a:spcBef>
              <a:buFont typeface="Monotype Sorts" pitchFamily="2" charset="2"/>
              <a:buNone/>
            </a:pPr>
            <a:r>
              <a:rPr lang="en-US" sz="2000" smtClean="0">
                <a:solidFill>
                  <a:srgbClr val="339933"/>
                </a:solidFill>
              </a:rPr>
              <a:t>&lt;average&gt; = &lt;total&gt; / </a:t>
            </a:r>
            <a:r>
              <a:rPr lang="en-US" sz="2000" b="1" smtClean="0">
                <a:solidFill>
                  <a:srgbClr val="339933"/>
                </a:solidFill>
              </a:rPr>
              <a:t>&lt;grade_counter&gt;</a:t>
            </a:r>
            <a:endParaRPr lang="en-US" sz="2000" smtClean="0">
              <a:solidFill>
                <a:srgbClr val="339933"/>
              </a:solidFill>
            </a:endParaRPr>
          </a:p>
          <a:p>
            <a:pPr>
              <a:spcBef>
                <a:spcPct val="0"/>
              </a:spcBef>
              <a:buFont typeface="Monotype Sorts" pitchFamily="2" charset="2"/>
              <a:buNone/>
            </a:pPr>
            <a:r>
              <a:rPr lang="en-US" sz="2000" smtClean="0">
                <a:solidFill>
                  <a:srgbClr val="339933"/>
                </a:solidFill>
              </a:rPr>
              <a:t>Display “Class average is: “, &lt;average&gt;</a:t>
            </a: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buFont typeface="Monotype Sorts" pitchFamily="2" charset="2"/>
              <a:buNone/>
            </a:pPr>
            <a:r>
              <a:rPr lang="en-US" smtClean="0"/>
              <a:t>New C Code</a:t>
            </a:r>
          </a:p>
        </p:txBody>
      </p:sp>
      <p:sp>
        <p:nvSpPr>
          <p:cNvPr id="325635" name="Rectangle 3"/>
          <p:cNvSpPr>
            <a:spLocks noGrp="1" noChangeArrowheads="1"/>
          </p:cNvSpPr>
          <p:nvPr>
            <p:ph type="body" idx="1"/>
          </p:nvPr>
        </p:nvSpPr>
        <p:spPr>
          <a:xfrm>
            <a:off x="304800" y="990600"/>
            <a:ext cx="7848600" cy="5410200"/>
          </a:xfrm>
          <a:solidFill>
            <a:schemeClr val="bg1"/>
          </a:solidFill>
          <a:ln>
            <a:solidFill>
              <a:schemeClr val="tx1"/>
            </a:solidFill>
          </a:ln>
          <a:effectLst>
            <a:outerShdw dist="107763" dir="2700000" algn="ctr" rotWithShape="0">
              <a:schemeClr val="bg2"/>
            </a:outerShdw>
          </a:effectLst>
        </p:spPr>
        <p:txBody>
          <a:bodyPr/>
          <a:lstStyle/>
          <a:p>
            <a:pPr>
              <a:lnSpc>
                <a:spcPct val="90000"/>
              </a:lnSpc>
              <a:spcBef>
                <a:spcPct val="0"/>
              </a:spcBef>
              <a:buFont typeface="Monotype Sorts" pitchFamily="2" charset="2"/>
              <a:buNone/>
              <a:defRPr/>
            </a:pPr>
            <a:r>
              <a:rPr lang="en-US" sz="2000" smtClean="0">
                <a:latin typeface="Courier New" pitchFamily="49" charset="0"/>
              </a:rPr>
              <a:t>#include &lt;stdio.h&gt;</a:t>
            </a:r>
          </a:p>
          <a:p>
            <a:pPr>
              <a:lnSpc>
                <a:spcPct val="90000"/>
              </a:lnSpc>
              <a:spcBef>
                <a:spcPct val="0"/>
              </a:spcBef>
              <a:buFont typeface="Monotype Sorts" pitchFamily="2" charset="2"/>
              <a:buNone/>
              <a:defRPr/>
            </a:pPr>
            <a:r>
              <a:rPr lang="en-US" sz="2000" smtClean="0">
                <a:latin typeface="Courier New" pitchFamily="49" charset="0"/>
              </a:rPr>
              <a:t>int main ( )</a:t>
            </a:r>
          </a:p>
          <a:p>
            <a:pPr>
              <a:lnSpc>
                <a:spcPct val="90000"/>
              </a:lnSpc>
              <a:spcBef>
                <a:spcPct val="0"/>
              </a:spcBef>
              <a:buFont typeface="Monotype Sorts" pitchFamily="2" charset="2"/>
              <a:buNone/>
              <a:defRPr/>
            </a:pPr>
            <a:r>
              <a:rPr lang="en-US" sz="2000" smtClean="0">
                <a:latin typeface="Courier New" pitchFamily="49" charset="0"/>
              </a:rPr>
              <a:t>{</a:t>
            </a:r>
          </a:p>
          <a:p>
            <a:pPr>
              <a:lnSpc>
                <a:spcPct val="90000"/>
              </a:lnSpc>
              <a:spcBef>
                <a:spcPct val="0"/>
              </a:spcBef>
              <a:buFont typeface="Monotype Sorts" pitchFamily="2" charset="2"/>
              <a:buNone/>
              <a:defRPr/>
            </a:pPr>
            <a:r>
              <a:rPr lang="en-US" sz="2000" smtClean="0">
                <a:latin typeface="Courier New" pitchFamily="49" charset="0"/>
              </a:rPr>
              <a:t>     int counter, grade, total, average ;</a:t>
            </a:r>
          </a:p>
          <a:p>
            <a:pPr>
              <a:lnSpc>
                <a:spcPct val="90000"/>
              </a:lnSpc>
              <a:spcBef>
                <a:spcPct val="50000"/>
              </a:spcBef>
              <a:buFont typeface="Monotype Sorts" pitchFamily="2" charset="2"/>
              <a:buNone/>
              <a:defRPr/>
            </a:pPr>
            <a:r>
              <a:rPr lang="en-US" sz="2000" smtClean="0">
                <a:latin typeface="Courier New" pitchFamily="49" charset="0"/>
              </a:rPr>
              <a:t>     total = 0 ;</a:t>
            </a:r>
          </a:p>
          <a:p>
            <a:pPr>
              <a:lnSpc>
                <a:spcPct val="90000"/>
              </a:lnSpc>
              <a:spcBef>
                <a:spcPct val="0"/>
              </a:spcBef>
              <a:buFont typeface="Monotype Sorts" pitchFamily="2" charset="2"/>
              <a:buNone/>
              <a:defRPr/>
            </a:pPr>
            <a:r>
              <a:rPr lang="en-US" sz="2000" smtClean="0">
                <a:latin typeface="Courier New" pitchFamily="49" charset="0"/>
              </a:rPr>
              <a:t>     counter = 1 ;</a:t>
            </a:r>
          </a:p>
          <a:p>
            <a:pPr>
              <a:lnSpc>
                <a:spcPct val="90000"/>
              </a:lnSpc>
              <a:spcBef>
                <a:spcPct val="0"/>
              </a:spcBef>
              <a:buFont typeface="Monotype Sorts" pitchFamily="2" charset="2"/>
              <a:buNone/>
              <a:defRPr/>
            </a:pPr>
            <a:r>
              <a:rPr lang="en-US" sz="2000" smtClean="0">
                <a:latin typeface="Courier New" pitchFamily="49" charset="0"/>
              </a:rPr>
              <a:t>     </a:t>
            </a:r>
            <a:r>
              <a:rPr lang="en-US" sz="2000" b="1" smtClean="0">
                <a:latin typeface="Courier New" pitchFamily="49" charset="0"/>
              </a:rPr>
              <a:t>printf(</a:t>
            </a:r>
            <a:r>
              <a:rPr lang="en-US" sz="2000" b="1" smtClean="0"/>
              <a:t>“</a:t>
            </a:r>
            <a:r>
              <a:rPr lang="en-US" sz="2000" b="1" smtClean="0">
                <a:latin typeface="Courier New" pitchFamily="49" charset="0"/>
              </a:rPr>
              <a:t>Enter a grade: </a:t>
            </a:r>
            <a:r>
              <a:rPr lang="en-US" sz="2000" b="1" smtClean="0"/>
              <a:t>“</a:t>
            </a:r>
            <a:r>
              <a:rPr lang="en-US" sz="2000" b="1" smtClean="0">
                <a:latin typeface="Courier New" pitchFamily="49" charset="0"/>
              </a:rPr>
              <a:t>) ;</a:t>
            </a:r>
          </a:p>
          <a:p>
            <a:pPr>
              <a:lnSpc>
                <a:spcPct val="90000"/>
              </a:lnSpc>
              <a:spcBef>
                <a:spcPct val="0"/>
              </a:spcBef>
              <a:buFont typeface="Monotype Sorts" pitchFamily="2" charset="2"/>
              <a:buNone/>
              <a:defRPr/>
            </a:pPr>
            <a:r>
              <a:rPr lang="en-US" sz="2000" b="1" smtClean="0">
                <a:latin typeface="Courier New" pitchFamily="49" charset="0"/>
              </a:rPr>
              <a:t>     scanf(</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&amp;grade) ;</a:t>
            </a:r>
          </a:p>
          <a:p>
            <a:pPr>
              <a:lnSpc>
                <a:spcPct val="90000"/>
              </a:lnSpc>
              <a:spcBef>
                <a:spcPct val="0"/>
              </a:spcBef>
              <a:buFont typeface="Monotype Sorts" pitchFamily="2" charset="2"/>
              <a:buNone/>
              <a:defRPr/>
            </a:pPr>
            <a:r>
              <a:rPr lang="en-US" sz="2000" smtClean="0">
                <a:latin typeface="Courier New" pitchFamily="49" charset="0"/>
              </a:rPr>
              <a:t>     while (</a:t>
            </a:r>
            <a:r>
              <a:rPr lang="en-US" sz="2000" b="1" smtClean="0">
                <a:latin typeface="Courier New" pitchFamily="49" charset="0"/>
              </a:rPr>
              <a:t>grade != -1</a:t>
            </a:r>
            <a:r>
              <a:rPr lang="en-US" sz="2000" smtClean="0">
                <a:latin typeface="Courier New" pitchFamily="49" charset="0"/>
              </a:rPr>
              <a:t>) {</a:t>
            </a:r>
          </a:p>
          <a:p>
            <a:pPr>
              <a:lnSpc>
                <a:spcPct val="90000"/>
              </a:lnSpc>
              <a:spcBef>
                <a:spcPct val="0"/>
              </a:spcBef>
              <a:buFont typeface="Monotype Sorts" pitchFamily="2" charset="2"/>
              <a:buNone/>
              <a:defRPr/>
            </a:pPr>
            <a:r>
              <a:rPr lang="en-US" sz="2000" smtClean="0">
                <a:latin typeface="Courier New" pitchFamily="49" charset="0"/>
              </a:rPr>
              <a:t>          </a:t>
            </a:r>
            <a:r>
              <a:rPr lang="en-US" sz="2000" b="1" smtClean="0">
                <a:latin typeface="Courier New" pitchFamily="49" charset="0"/>
              </a:rPr>
              <a:t>total = total + grade ;</a:t>
            </a:r>
          </a:p>
          <a:p>
            <a:pPr>
              <a:lnSpc>
                <a:spcPct val="90000"/>
              </a:lnSpc>
              <a:spcBef>
                <a:spcPct val="0"/>
              </a:spcBef>
              <a:buFont typeface="Monotype Sorts" pitchFamily="2" charset="2"/>
              <a:buNone/>
              <a:defRPr/>
            </a:pPr>
            <a:r>
              <a:rPr lang="en-US" sz="2000" b="1" smtClean="0">
                <a:latin typeface="Courier New" pitchFamily="49" charset="0"/>
              </a:rPr>
              <a:t>          counter = counter + 1 ;</a:t>
            </a:r>
          </a:p>
          <a:p>
            <a:pPr>
              <a:lnSpc>
                <a:spcPct val="90000"/>
              </a:lnSpc>
              <a:spcBef>
                <a:spcPct val="0"/>
              </a:spcBef>
              <a:buFont typeface="Monotype Sorts" pitchFamily="2" charset="2"/>
              <a:buNone/>
              <a:defRPr/>
            </a:pPr>
            <a:r>
              <a:rPr lang="en-US" sz="2000" b="1" smtClean="0">
                <a:latin typeface="Courier New" pitchFamily="49" charset="0"/>
              </a:rPr>
              <a:t>          printf(</a:t>
            </a:r>
            <a:r>
              <a:rPr lang="en-US" sz="2000" b="1" smtClean="0"/>
              <a:t>“</a:t>
            </a:r>
            <a:r>
              <a:rPr lang="en-US" sz="2000" b="1" smtClean="0">
                <a:latin typeface="Courier New" pitchFamily="49" charset="0"/>
              </a:rPr>
              <a:t>Enter another grade: </a:t>
            </a:r>
            <a:r>
              <a:rPr lang="en-US" sz="2000" b="1" smtClean="0"/>
              <a:t>“</a:t>
            </a:r>
            <a:r>
              <a:rPr lang="en-US" sz="2000" b="1" smtClean="0">
                <a:latin typeface="Courier New" pitchFamily="49" charset="0"/>
              </a:rPr>
              <a:t>) ;</a:t>
            </a:r>
          </a:p>
          <a:p>
            <a:pPr>
              <a:lnSpc>
                <a:spcPct val="90000"/>
              </a:lnSpc>
              <a:spcBef>
                <a:spcPct val="0"/>
              </a:spcBef>
              <a:buFont typeface="Monotype Sorts" pitchFamily="2" charset="2"/>
              <a:buNone/>
              <a:defRPr/>
            </a:pPr>
            <a:r>
              <a:rPr lang="en-US" sz="2000" b="1" smtClean="0">
                <a:latin typeface="Courier New" pitchFamily="49" charset="0"/>
              </a:rPr>
              <a:t>          scanf(</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&amp;grade) ;</a:t>
            </a:r>
            <a:endParaRPr lang="en-US" sz="2000" smtClean="0">
              <a:latin typeface="Courier New" pitchFamily="49" charset="0"/>
            </a:endParaRPr>
          </a:p>
          <a:p>
            <a:pPr>
              <a:lnSpc>
                <a:spcPct val="60000"/>
              </a:lnSpc>
              <a:spcBef>
                <a:spcPct val="0"/>
              </a:spcBef>
              <a:buFont typeface="Monotype Sorts" pitchFamily="2" charset="2"/>
              <a:buNone/>
              <a:defRPr/>
            </a:pPr>
            <a:r>
              <a:rPr lang="en-US" sz="2000" smtClean="0">
                <a:latin typeface="Courier New" pitchFamily="49" charset="0"/>
              </a:rPr>
              <a:t>     }</a:t>
            </a:r>
          </a:p>
          <a:p>
            <a:pPr>
              <a:lnSpc>
                <a:spcPct val="60000"/>
              </a:lnSpc>
              <a:spcBef>
                <a:spcPct val="50000"/>
              </a:spcBef>
              <a:buFont typeface="Monotype Sorts" pitchFamily="2" charset="2"/>
              <a:buNone/>
              <a:defRPr/>
            </a:pPr>
            <a:r>
              <a:rPr lang="en-US" sz="2000" smtClean="0">
                <a:latin typeface="Courier New" pitchFamily="49" charset="0"/>
              </a:rPr>
              <a:t>     average = total / </a:t>
            </a:r>
            <a:r>
              <a:rPr lang="en-US" sz="2000" b="1" smtClean="0">
                <a:latin typeface="Courier New" pitchFamily="49" charset="0"/>
              </a:rPr>
              <a:t>counter</a:t>
            </a:r>
            <a:r>
              <a:rPr lang="en-US" sz="2000" smtClean="0">
                <a:latin typeface="Courier New" pitchFamily="49" charset="0"/>
              </a:rPr>
              <a:t> ;</a:t>
            </a:r>
          </a:p>
          <a:p>
            <a:pPr>
              <a:lnSpc>
                <a:spcPct val="90000"/>
              </a:lnSpc>
              <a:spcBef>
                <a:spcPct val="0"/>
              </a:spcBef>
              <a:buFont typeface="Monotype Sorts" pitchFamily="2" charset="2"/>
              <a:buNone/>
              <a:defRPr/>
            </a:pPr>
            <a:r>
              <a:rPr lang="en-US" sz="2000" smtClean="0">
                <a:latin typeface="Courier New" pitchFamily="49" charset="0"/>
              </a:rPr>
              <a:t>     printf (</a:t>
            </a:r>
            <a:r>
              <a:rPr lang="en-US" sz="2000" smtClean="0"/>
              <a:t>“</a:t>
            </a:r>
            <a:r>
              <a:rPr lang="en-US" sz="2000" smtClean="0">
                <a:latin typeface="Courier New" pitchFamily="49" charset="0"/>
              </a:rPr>
              <a:t>Class average is: %d\n</a:t>
            </a:r>
            <a:r>
              <a:rPr lang="en-US" sz="2000" smtClean="0"/>
              <a:t>”</a:t>
            </a:r>
            <a:r>
              <a:rPr lang="en-US" sz="2000" smtClean="0">
                <a:latin typeface="Courier New" pitchFamily="49" charset="0"/>
              </a:rPr>
              <a:t>, average) ;</a:t>
            </a:r>
          </a:p>
          <a:p>
            <a:pPr>
              <a:lnSpc>
                <a:spcPct val="90000"/>
              </a:lnSpc>
              <a:spcBef>
                <a:spcPct val="0"/>
              </a:spcBef>
              <a:buFont typeface="Monotype Sorts" pitchFamily="2" charset="2"/>
              <a:buNone/>
              <a:defRPr/>
            </a:pPr>
            <a:r>
              <a:rPr lang="en-US" sz="2000" smtClean="0">
                <a:latin typeface="Courier New" pitchFamily="49" charset="0"/>
              </a:rPr>
              <a:t>     return 0 ;</a:t>
            </a:r>
          </a:p>
          <a:p>
            <a:pPr>
              <a:lnSpc>
                <a:spcPct val="90000"/>
              </a:lnSpc>
              <a:spcBef>
                <a:spcPct val="0"/>
              </a:spcBef>
              <a:buFont typeface="Monotype Sorts" pitchFamily="2" charset="2"/>
              <a:buNone/>
              <a:defRPr/>
            </a:pPr>
            <a:r>
              <a:rPr lang="en-US" sz="2000" smtClean="0">
                <a:latin typeface="Courier New" pitchFamily="49" charset="0"/>
              </a:rPr>
              <a:t>}</a:t>
            </a:r>
          </a:p>
        </p:txBody>
      </p:sp>
      <p:sp>
        <p:nvSpPr>
          <p:cNvPr id="169988" name="Text Box 4"/>
          <p:cNvSpPr txBox="1">
            <a:spLocks noChangeArrowheads="1"/>
          </p:cNvSpPr>
          <p:nvPr/>
        </p:nvSpPr>
        <p:spPr bwMode="auto">
          <a:xfrm>
            <a:off x="5638800" y="2743200"/>
            <a:ext cx="3276600" cy="1077913"/>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spcBef>
                <a:spcPct val="50000"/>
              </a:spcBef>
            </a:pPr>
            <a:r>
              <a:rPr lang="en-US" sz="2000" b="1">
                <a:solidFill>
                  <a:srgbClr val="339933"/>
                </a:solidFill>
                <a:latin typeface="Arial" panose="020B0604020202020204" pitchFamily="34" charset="0"/>
              </a:rPr>
              <a:t>Can use a do-while loop instead</a:t>
            </a:r>
          </a:p>
          <a:p>
            <a:pPr>
              <a:lnSpc>
                <a:spcPct val="90000"/>
              </a:lnSpc>
              <a:spcBef>
                <a:spcPct val="50000"/>
              </a:spcBef>
            </a:pPr>
            <a:r>
              <a:rPr lang="en-US" sz="2000" b="1" i="1">
                <a:solidFill>
                  <a:srgbClr val="339933"/>
                </a:solidFill>
                <a:latin typeface="Arial" panose="020B0604020202020204" pitchFamily="34" charset="0"/>
              </a:rPr>
              <a:t>Covered later</a:t>
            </a: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pPr>
              <a:buFont typeface="Monotype Sorts" pitchFamily="2" charset="2"/>
              <a:buNone/>
            </a:pPr>
            <a:r>
              <a:rPr lang="en-US" smtClean="0"/>
              <a:t>Final “Clean” C Code</a:t>
            </a:r>
          </a:p>
        </p:txBody>
      </p:sp>
      <p:sp>
        <p:nvSpPr>
          <p:cNvPr id="326659" name="Rectangle 3"/>
          <p:cNvSpPr>
            <a:spLocks noGrp="1" noChangeArrowheads="1"/>
          </p:cNvSpPr>
          <p:nvPr>
            <p:ph type="body" idx="1"/>
          </p:nvPr>
        </p:nvSpPr>
        <p:spPr>
          <a:xfrm>
            <a:off x="304800" y="1143000"/>
            <a:ext cx="8610600" cy="4876800"/>
          </a:xfrm>
          <a:solidFill>
            <a:schemeClr val="bg1"/>
          </a:solidFill>
          <a:ln>
            <a:solidFill>
              <a:schemeClr val="tx1"/>
            </a:solidFill>
          </a:ln>
          <a:effectLst>
            <a:outerShdw dist="107763" dir="2700000" algn="ctr" rotWithShape="0">
              <a:schemeClr val="bg2"/>
            </a:outerShdw>
          </a:effectLst>
        </p:spPr>
        <p:txBody>
          <a:bodyPr/>
          <a:lstStyle/>
          <a:p>
            <a:pPr>
              <a:spcBef>
                <a:spcPct val="0"/>
              </a:spcBef>
              <a:buFont typeface="Monotype Sorts" pitchFamily="2" charset="2"/>
              <a:buNone/>
              <a:defRPr/>
            </a:pPr>
            <a:r>
              <a:rPr lang="en-US" sz="2000" b="1" smtClean="0">
                <a:latin typeface="Courier New" pitchFamily="49" charset="0"/>
              </a:rPr>
              <a:t>#include &lt;stdio.h&gt;</a:t>
            </a:r>
          </a:p>
          <a:p>
            <a:pPr>
              <a:spcBef>
                <a:spcPct val="0"/>
              </a:spcBef>
              <a:buFont typeface="Monotype Sorts" pitchFamily="2" charset="2"/>
              <a:buNone/>
              <a:defRPr/>
            </a:pPr>
            <a:r>
              <a:rPr lang="en-US" sz="2000" b="1" smtClean="0">
                <a:latin typeface="Courier New" pitchFamily="49" charset="0"/>
              </a:rPr>
              <a:t>int main ( )</a:t>
            </a:r>
          </a:p>
          <a:p>
            <a:pPr>
              <a:spcBef>
                <a:spcPct val="0"/>
              </a:spcBef>
              <a:buFont typeface="Monotype Sorts" pitchFamily="2" charset="2"/>
              <a:buNone/>
              <a:defRPr/>
            </a:pPr>
            <a:r>
              <a:rPr lang="en-US" sz="2000" b="1" smtClean="0">
                <a:latin typeface="Courier New" pitchFamily="49" charset="0"/>
              </a:rPr>
              <a:t>{</a:t>
            </a:r>
          </a:p>
          <a:p>
            <a:pPr>
              <a:spcBef>
                <a:spcPct val="0"/>
              </a:spcBef>
              <a:buFont typeface="Monotype Sorts" pitchFamily="2" charset="2"/>
              <a:buNone/>
              <a:defRPr/>
            </a:pPr>
            <a:r>
              <a:rPr lang="en-US" sz="2000" b="1" smtClean="0">
                <a:latin typeface="Courier New" pitchFamily="49" charset="0"/>
              </a:rPr>
              <a:t>    int counter ; </a:t>
            </a:r>
            <a:r>
              <a:rPr lang="en-US" sz="2000" b="1" smtClean="0">
                <a:solidFill>
                  <a:srgbClr val="339933"/>
                </a:solidFill>
                <a:latin typeface="Courier New" pitchFamily="49" charset="0"/>
              </a:rPr>
              <a:t>/* counts number of grades entered */</a:t>
            </a:r>
          </a:p>
          <a:p>
            <a:pPr>
              <a:spcBef>
                <a:spcPct val="0"/>
              </a:spcBef>
              <a:buFont typeface="Monotype Sorts" pitchFamily="2" charset="2"/>
              <a:buNone/>
              <a:defRPr/>
            </a:pPr>
            <a:r>
              <a:rPr lang="en-US" sz="2000" b="1" smtClean="0">
                <a:latin typeface="Courier New" pitchFamily="49" charset="0"/>
              </a:rPr>
              <a:t>    int grade ;   </a:t>
            </a:r>
            <a:r>
              <a:rPr lang="en-US" sz="2000" b="1" smtClean="0">
                <a:solidFill>
                  <a:srgbClr val="339933"/>
                </a:solidFill>
                <a:latin typeface="Courier New" pitchFamily="49" charset="0"/>
              </a:rPr>
              <a:t>/* individual grade                */</a:t>
            </a:r>
          </a:p>
          <a:p>
            <a:pPr>
              <a:spcBef>
                <a:spcPct val="0"/>
              </a:spcBef>
              <a:buFont typeface="Monotype Sorts" pitchFamily="2" charset="2"/>
              <a:buNone/>
              <a:defRPr/>
            </a:pPr>
            <a:r>
              <a:rPr lang="en-US" sz="2000" b="1" smtClean="0">
                <a:latin typeface="Courier New" pitchFamily="49" charset="0"/>
              </a:rPr>
              <a:t>    int total;    </a:t>
            </a:r>
            <a:r>
              <a:rPr lang="en-US" sz="2000" b="1" smtClean="0">
                <a:solidFill>
                  <a:srgbClr val="339933"/>
                </a:solidFill>
                <a:latin typeface="Courier New" pitchFamily="49" charset="0"/>
              </a:rPr>
              <a:t>/* total of all grades             */</a:t>
            </a:r>
          </a:p>
          <a:p>
            <a:pPr>
              <a:spcBef>
                <a:spcPct val="0"/>
              </a:spcBef>
              <a:buFont typeface="Monotype Sorts" pitchFamily="2" charset="2"/>
              <a:buNone/>
              <a:defRPr/>
            </a:pPr>
            <a:r>
              <a:rPr lang="en-US" sz="2000" b="1" smtClean="0">
                <a:latin typeface="Courier New" pitchFamily="49" charset="0"/>
              </a:rPr>
              <a:t>    int average;  </a:t>
            </a:r>
            <a:r>
              <a:rPr lang="en-US" sz="2000" b="1" smtClean="0">
                <a:solidFill>
                  <a:srgbClr val="339933"/>
                </a:solidFill>
                <a:latin typeface="Courier New" pitchFamily="49" charset="0"/>
              </a:rPr>
              <a:t>/* average grade                   */</a:t>
            </a:r>
          </a:p>
          <a:p>
            <a:pPr>
              <a:spcBef>
                <a:spcPct val="0"/>
              </a:spcBef>
              <a:buFont typeface="Monotype Sorts" pitchFamily="2" charset="2"/>
              <a:buNone/>
              <a:defRPr/>
            </a:pPr>
            <a:endParaRPr lang="en-US" sz="2000" b="1" smtClean="0">
              <a:latin typeface="Courier New" pitchFamily="49" charset="0"/>
            </a:endParaRPr>
          </a:p>
          <a:p>
            <a:pPr>
              <a:spcBef>
                <a:spcPct val="0"/>
              </a:spcBef>
              <a:buFont typeface="Monotype Sorts" pitchFamily="2" charset="2"/>
              <a:buNone/>
              <a:defRPr/>
            </a:pPr>
            <a:r>
              <a:rPr lang="en-US" sz="2000" b="1" smtClean="0">
                <a:latin typeface="Courier New" pitchFamily="49" charset="0"/>
              </a:rPr>
              <a:t>     </a:t>
            </a:r>
            <a:r>
              <a:rPr lang="en-US" sz="2000" b="1" smtClean="0">
                <a:solidFill>
                  <a:srgbClr val="339933"/>
                </a:solidFill>
                <a:latin typeface="Courier New" pitchFamily="49" charset="0"/>
              </a:rPr>
              <a:t>/* Initializations */</a:t>
            </a:r>
          </a:p>
          <a:p>
            <a:pPr>
              <a:spcBef>
                <a:spcPct val="50000"/>
              </a:spcBef>
              <a:buFont typeface="Monotype Sorts" pitchFamily="2" charset="2"/>
              <a:buNone/>
              <a:defRPr/>
            </a:pPr>
            <a:r>
              <a:rPr lang="en-US" sz="2000" b="1" smtClean="0">
                <a:latin typeface="Courier New" pitchFamily="49" charset="0"/>
              </a:rPr>
              <a:t>     total = 0 ;</a:t>
            </a:r>
          </a:p>
          <a:p>
            <a:pPr>
              <a:spcBef>
                <a:spcPct val="0"/>
              </a:spcBef>
              <a:buFont typeface="Monotype Sorts" pitchFamily="2" charset="2"/>
              <a:buNone/>
              <a:defRPr/>
            </a:pPr>
            <a:r>
              <a:rPr lang="en-US" sz="2000" b="1" smtClean="0">
                <a:latin typeface="Courier New" pitchFamily="49" charset="0"/>
              </a:rPr>
              <a:t>     counter = 1 ;</a:t>
            </a: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a:buFont typeface="Monotype Sorts" pitchFamily="2" charset="2"/>
              <a:buNone/>
            </a:pPr>
            <a:r>
              <a:rPr lang="en-US" smtClean="0"/>
              <a:t>Final “Clean” C Code (Contd.)</a:t>
            </a:r>
          </a:p>
        </p:txBody>
      </p:sp>
      <p:sp>
        <p:nvSpPr>
          <p:cNvPr id="327683" name="Rectangle 3"/>
          <p:cNvSpPr>
            <a:spLocks noGrp="1" noChangeArrowheads="1"/>
          </p:cNvSpPr>
          <p:nvPr>
            <p:ph type="body" idx="1"/>
          </p:nvPr>
        </p:nvSpPr>
        <p:spPr>
          <a:xfrm>
            <a:off x="228600" y="1066800"/>
            <a:ext cx="8686800" cy="5181600"/>
          </a:xfrm>
          <a:solidFill>
            <a:schemeClr val="bg1"/>
          </a:solidFill>
          <a:ln>
            <a:solidFill>
              <a:schemeClr val="tx1"/>
            </a:solidFill>
          </a:ln>
          <a:effectLst>
            <a:outerShdw dist="107763" dir="2700000" algn="ctr" rotWithShape="0">
              <a:schemeClr val="bg2"/>
            </a:outerShdw>
          </a:effectLst>
        </p:spPr>
        <p:txBody>
          <a:bodyPr/>
          <a:lstStyle/>
          <a:p>
            <a:pPr>
              <a:lnSpc>
                <a:spcPct val="90000"/>
              </a:lnSpc>
              <a:spcBef>
                <a:spcPct val="0"/>
              </a:spcBef>
              <a:buFont typeface="Monotype Sorts" pitchFamily="2" charset="2"/>
              <a:buNone/>
              <a:defRPr/>
            </a:pPr>
            <a:r>
              <a:rPr lang="en-US" sz="2000" b="1" smtClean="0">
                <a:solidFill>
                  <a:srgbClr val="339933"/>
                </a:solidFill>
                <a:latin typeface="Courier New" pitchFamily="49" charset="0"/>
              </a:rPr>
              <a:t>/* Get grades from user       */</a:t>
            </a:r>
          </a:p>
          <a:p>
            <a:pPr>
              <a:lnSpc>
                <a:spcPct val="90000"/>
              </a:lnSpc>
              <a:spcBef>
                <a:spcPct val="0"/>
              </a:spcBef>
              <a:buFont typeface="Monotype Sorts" pitchFamily="2" charset="2"/>
              <a:buNone/>
              <a:defRPr/>
            </a:pPr>
            <a:r>
              <a:rPr lang="en-US" sz="2000" b="1" smtClean="0">
                <a:solidFill>
                  <a:srgbClr val="339933"/>
                </a:solidFill>
                <a:latin typeface="Courier New" pitchFamily="49" charset="0"/>
              </a:rPr>
              <a:t>/* Compute grade total and number of grades */</a:t>
            </a:r>
          </a:p>
          <a:p>
            <a:pPr>
              <a:lnSpc>
                <a:spcPct val="90000"/>
              </a:lnSpc>
              <a:spcBef>
                <a:spcPct val="0"/>
              </a:spcBef>
              <a:buFont typeface="Monotype Sorts" pitchFamily="2" charset="2"/>
              <a:buNone/>
              <a:defRPr/>
            </a:pPr>
            <a:r>
              <a:rPr lang="en-US" sz="2000" b="1" smtClean="0">
                <a:latin typeface="Courier New" pitchFamily="49" charset="0"/>
              </a:rPr>
              <a:t> </a:t>
            </a:r>
          </a:p>
          <a:p>
            <a:pPr>
              <a:lnSpc>
                <a:spcPct val="90000"/>
              </a:lnSpc>
              <a:spcBef>
                <a:spcPct val="0"/>
              </a:spcBef>
              <a:buFont typeface="Monotype Sorts" pitchFamily="2" charset="2"/>
              <a:buNone/>
              <a:defRPr/>
            </a:pPr>
            <a:r>
              <a:rPr lang="en-US" sz="2000" b="1" smtClean="0">
                <a:latin typeface="Courier New" pitchFamily="49" charset="0"/>
              </a:rPr>
              <a:t>    printf(</a:t>
            </a:r>
            <a:r>
              <a:rPr lang="en-US" sz="2000" b="1" smtClean="0"/>
              <a:t>“</a:t>
            </a:r>
            <a:r>
              <a:rPr lang="en-US" sz="2000" b="1" smtClean="0">
                <a:latin typeface="Courier New" pitchFamily="49" charset="0"/>
              </a:rPr>
              <a:t>Enter a grade: </a:t>
            </a:r>
            <a:r>
              <a:rPr lang="en-US" sz="2000" b="1" smtClean="0"/>
              <a:t>“</a:t>
            </a:r>
            <a:r>
              <a:rPr lang="en-US" sz="2000" b="1" smtClean="0">
                <a:latin typeface="Courier New" pitchFamily="49" charset="0"/>
              </a:rPr>
              <a:t>) ;</a:t>
            </a:r>
          </a:p>
          <a:p>
            <a:pPr>
              <a:lnSpc>
                <a:spcPct val="90000"/>
              </a:lnSpc>
              <a:spcBef>
                <a:spcPct val="0"/>
              </a:spcBef>
              <a:buFont typeface="Monotype Sorts" pitchFamily="2" charset="2"/>
              <a:buNone/>
              <a:defRPr/>
            </a:pPr>
            <a:r>
              <a:rPr lang="en-US" sz="2000" b="1" smtClean="0">
                <a:latin typeface="Courier New" pitchFamily="49" charset="0"/>
              </a:rPr>
              <a:t>     scanf(</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&amp;grade) ;</a:t>
            </a:r>
          </a:p>
          <a:p>
            <a:pPr>
              <a:lnSpc>
                <a:spcPct val="90000"/>
              </a:lnSpc>
              <a:spcBef>
                <a:spcPct val="0"/>
              </a:spcBef>
              <a:buFont typeface="Monotype Sorts" pitchFamily="2" charset="2"/>
              <a:buNone/>
              <a:defRPr/>
            </a:pPr>
            <a:r>
              <a:rPr lang="en-US" sz="2000" b="1" smtClean="0">
                <a:latin typeface="Courier New" pitchFamily="49" charset="0"/>
              </a:rPr>
              <a:t>     while (grade != -1) {</a:t>
            </a:r>
          </a:p>
          <a:p>
            <a:pPr>
              <a:lnSpc>
                <a:spcPct val="90000"/>
              </a:lnSpc>
              <a:spcBef>
                <a:spcPct val="0"/>
              </a:spcBef>
              <a:buFont typeface="Monotype Sorts" pitchFamily="2" charset="2"/>
              <a:buNone/>
              <a:defRPr/>
            </a:pPr>
            <a:r>
              <a:rPr lang="en-US" sz="2000" b="1" smtClean="0">
                <a:latin typeface="Courier New" pitchFamily="49" charset="0"/>
              </a:rPr>
              <a:t>          total = total + grade ;</a:t>
            </a:r>
          </a:p>
          <a:p>
            <a:pPr>
              <a:lnSpc>
                <a:spcPct val="90000"/>
              </a:lnSpc>
              <a:spcBef>
                <a:spcPct val="0"/>
              </a:spcBef>
              <a:buFont typeface="Monotype Sorts" pitchFamily="2" charset="2"/>
              <a:buNone/>
              <a:defRPr/>
            </a:pPr>
            <a:r>
              <a:rPr lang="en-US" sz="2000" b="1" smtClean="0">
                <a:latin typeface="Courier New" pitchFamily="49" charset="0"/>
              </a:rPr>
              <a:t>          counter = counter + 1 ;</a:t>
            </a:r>
          </a:p>
          <a:p>
            <a:pPr>
              <a:lnSpc>
                <a:spcPct val="90000"/>
              </a:lnSpc>
              <a:spcBef>
                <a:spcPct val="0"/>
              </a:spcBef>
              <a:buFont typeface="Monotype Sorts" pitchFamily="2" charset="2"/>
              <a:buNone/>
              <a:defRPr/>
            </a:pPr>
            <a:r>
              <a:rPr lang="en-US" sz="2000" b="1" smtClean="0">
                <a:latin typeface="Courier New" pitchFamily="49" charset="0"/>
              </a:rPr>
              <a:t>          printf(</a:t>
            </a:r>
            <a:r>
              <a:rPr lang="en-US" sz="2000" b="1" smtClean="0"/>
              <a:t>“</a:t>
            </a:r>
            <a:r>
              <a:rPr lang="en-US" sz="2000" b="1" smtClean="0">
                <a:latin typeface="Courier New" pitchFamily="49" charset="0"/>
              </a:rPr>
              <a:t>Enter another grade: </a:t>
            </a:r>
            <a:r>
              <a:rPr lang="en-US" sz="2000" b="1" smtClean="0"/>
              <a:t>“</a:t>
            </a:r>
            <a:r>
              <a:rPr lang="en-US" sz="2000" b="1" smtClean="0">
                <a:latin typeface="Courier New" pitchFamily="49" charset="0"/>
              </a:rPr>
              <a:t>) ;</a:t>
            </a:r>
          </a:p>
          <a:p>
            <a:pPr>
              <a:lnSpc>
                <a:spcPct val="90000"/>
              </a:lnSpc>
              <a:spcBef>
                <a:spcPct val="0"/>
              </a:spcBef>
              <a:buFont typeface="Monotype Sorts" pitchFamily="2" charset="2"/>
              <a:buNone/>
              <a:defRPr/>
            </a:pPr>
            <a:r>
              <a:rPr lang="en-US" sz="2000" b="1" smtClean="0">
                <a:latin typeface="Courier New" pitchFamily="49" charset="0"/>
              </a:rPr>
              <a:t>          scanf(</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&amp;grade) ;</a:t>
            </a:r>
          </a:p>
          <a:p>
            <a:pPr>
              <a:lnSpc>
                <a:spcPct val="60000"/>
              </a:lnSpc>
              <a:spcBef>
                <a:spcPct val="0"/>
              </a:spcBef>
              <a:buFont typeface="Monotype Sorts" pitchFamily="2" charset="2"/>
              <a:buNone/>
              <a:defRPr/>
            </a:pPr>
            <a:r>
              <a:rPr lang="en-US" sz="2000" b="1" smtClean="0">
                <a:latin typeface="Courier New" pitchFamily="49" charset="0"/>
              </a:rPr>
              <a:t>     }</a:t>
            </a:r>
          </a:p>
          <a:p>
            <a:pPr>
              <a:lnSpc>
                <a:spcPct val="60000"/>
              </a:lnSpc>
              <a:spcBef>
                <a:spcPct val="0"/>
              </a:spcBef>
              <a:buFont typeface="Monotype Sorts" pitchFamily="2" charset="2"/>
              <a:buNone/>
              <a:defRPr/>
            </a:pPr>
            <a:endParaRPr lang="en-US" sz="2000" b="1" smtClean="0">
              <a:latin typeface="Courier New" pitchFamily="49" charset="0"/>
            </a:endParaRPr>
          </a:p>
          <a:p>
            <a:pPr>
              <a:lnSpc>
                <a:spcPct val="60000"/>
              </a:lnSpc>
              <a:spcBef>
                <a:spcPct val="50000"/>
              </a:spcBef>
              <a:buFont typeface="Monotype Sorts" pitchFamily="2" charset="2"/>
              <a:buNone/>
              <a:defRPr/>
            </a:pPr>
            <a:r>
              <a:rPr lang="en-US" sz="2000" b="1" smtClean="0">
                <a:latin typeface="Courier New" pitchFamily="49" charset="0"/>
              </a:rPr>
              <a:t>     </a:t>
            </a:r>
            <a:r>
              <a:rPr lang="en-US" sz="2000" b="1" smtClean="0">
                <a:solidFill>
                  <a:srgbClr val="339933"/>
                </a:solidFill>
                <a:latin typeface="Courier New" pitchFamily="49" charset="0"/>
              </a:rPr>
              <a:t>/* Compute and display the average grade */ </a:t>
            </a:r>
          </a:p>
          <a:p>
            <a:pPr>
              <a:lnSpc>
                <a:spcPct val="60000"/>
              </a:lnSpc>
              <a:spcBef>
                <a:spcPct val="50000"/>
              </a:spcBef>
              <a:buFont typeface="Monotype Sorts" pitchFamily="2" charset="2"/>
              <a:buNone/>
              <a:defRPr/>
            </a:pPr>
            <a:r>
              <a:rPr lang="en-US" sz="2000" b="1" smtClean="0">
                <a:solidFill>
                  <a:srgbClr val="339933"/>
                </a:solidFill>
                <a:latin typeface="Courier New" pitchFamily="49" charset="0"/>
              </a:rPr>
              <a:t>     </a:t>
            </a:r>
            <a:r>
              <a:rPr lang="en-US" sz="2000" b="1" smtClean="0">
                <a:latin typeface="Courier New" pitchFamily="49" charset="0"/>
              </a:rPr>
              <a:t>average = total / counter ;</a:t>
            </a:r>
          </a:p>
          <a:p>
            <a:pPr>
              <a:lnSpc>
                <a:spcPct val="90000"/>
              </a:lnSpc>
              <a:spcBef>
                <a:spcPct val="0"/>
              </a:spcBef>
              <a:buFont typeface="Monotype Sorts" pitchFamily="2" charset="2"/>
              <a:buNone/>
              <a:defRPr/>
            </a:pPr>
            <a:r>
              <a:rPr lang="en-US" sz="2000" b="1" smtClean="0">
                <a:latin typeface="Courier New" pitchFamily="49" charset="0"/>
              </a:rPr>
              <a:t>     printf (</a:t>
            </a:r>
            <a:r>
              <a:rPr lang="en-US" sz="2000" b="1" smtClean="0"/>
              <a:t>“</a:t>
            </a:r>
            <a:r>
              <a:rPr lang="en-US" sz="2000" b="1" smtClean="0">
                <a:latin typeface="Courier New" pitchFamily="49" charset="0"/>
              </a:rPr>
              <a:t>Class average is: %d\n</a:t>
            </a:r>
            <a:r>
              <a:rPr lang="en-US" sz="2000" b="1" smtClean="0"/>
              <a:t>”</a:t>
            </a:r>
            <a:r>
              <a:rPr lang="en-US" sz="2000" b="1" smtClean="0">
                <a:latin typeface="Courier New" pitchFamily="49" charset="0"/>
              </a:rPr>
              <a:t>, average) ;</a:t>
            </a:r>
          </a:p>
          <a:p>
            <a:pPr>
              <a:lnSpc>
                <a:spcPct val="90000"/>
              </a:lnSpc>
              <a:spcBef>
                <a:spcPct val="0"/>
              </a:spcBef>
              <a:buFont typeface="Monotype Sorts" pitchFamily="2" charset="2"/>
              <a:buNone/>
              <a:defRPr/>
            </a:pPr>
            <a:r>
              <a:rPr lang="en-US" sz="2000" b="1" smtClean="0">
                <a:latin typeface="Courier New" pitchFamily="49" charset="0"/>
              </a:rPr>
              <a:t> </a:t>
            </a:r>
          </a:p>
          <a:p>
            <a:pPr>
              <a:lnSpc>
                <a:spcPct val="90000"/>
              </a:lnSpc>
              <a:spcBef>
                <a:spcPct val="0"/>
              </a:spcBef>
              <a:buFont typeface="Monotype Sorts" pitchFamily="2" charset="2"/>
              <a:buNone/>
              <a:defRPr/>
            </a:pPr>
            <a:r>
              <a:rPr lang="en-US" sz="2000" b="1" smtClean="0">
                <a:latin typeface="Courier New" pitchFamily="49" charset="0"/>
              </a:rPr>
              <a:t>    return 0 ;</a:t>
            </a:r>
          </a:p>
          <a:p>
            <a:pPr>
              <a:lnSpc>
                <a:spcPct val="90000"/>
              </a:lnSpc>
              <a:spcBef>
                <a:spcPct val="0"/>
              </a:spcBef>
              <a:buFont typeface="Monotype Sorts" pitchFamily="2" charset="2"/>
              <a:buNone/>
              <a:defRPr/>
            </a:pPr>
            <a:r>
              <a:rPr lang="en-US" sz="2000" b="1" smtClean="0">
                <a:latin typeface="Courier New" pitchFamily="49"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Structure of a C Program</a:t>
            </a:r>
          </a:p>
        </p:txBody>
      </p:sp>
      <p:sp>
        <p:nvSpPr>
          <p:cNvPr id="60419" name="Rectangle 3"/>
          <p:cNvSpPr>
            <a:spLocks noGrp="1" noChangeArrowheads="1"/>
          </p:cNvSpPr>
          <p:nvPr>
            <p:ph type="body" idx="1"/>
          </p:nvPr>
        </p:nvSpPr>
        <p:spPr/>
        <p:txBody>
          <a:bodyPr/>
          <a:lstStyle/>
          <a:p>
            <a:pPr eaLnBrk="1" hangingPunct="1">
              <a:lnSpc>
                <a:spcPct val="90000"/>
              </a:lnSpc>
              <a:buFont typeface="Monotype Sorts" pitchFamily="2" charset="2"/>
              <a:buNone/>
            </a:pPr>
            <a:r>
              <a:rPr lang="en-US" sz="2400" i="1" smtClean="0"/>
              <a:t>program header comment</a:t>
            </a:r>
            <a:endParaRPr lang="en-US" sz="2400" smtClean="0"/>
          </a:p>
          <a:p>
            <a:pPr eaLnBrk="1" hangingPunct="1">
              <a:lnSpc>
                <a:spcPct val="90000"/>
              </a:lnSpc>
              <a:buFont typeface="Monotype Sorts" pitchFamily="2" charset="2"/>
              <a:buNone/>
            </a:pPr>
            <a:endParaRPr lang="en-US" sz="2400" smtClean="0"/>
          </a:p>
          <a:p>
            <a:pPr eaLnBrk="1" hangingPunct="1">
              <a:lnSpc>
                <a:spcPct val="90000"/>
              </a:lnSpc>
              <a:buFont typeface="Monotype Sorts" pitchFamily="2" charset="2"/>
              <a:buNone/>
            </a:pPr>
            <a:r>
              <a:rPr lang="en-US" sz="2400" i="1" smtClean="0"/>
              <a:t>preprocessor directives (if any)</a:t>
            </a:r>
            <a:endParaRPr lang="en-US" sz="2400" smtClean="0"/>
          </a:p>
          <a:p>
            <a:pPr eaLnBrk="1" hangingPunct="1">
              <a:lnSpc>
                <a:spcPct val="90000"/>
              </a:lnSpc>
              <a:buFont typeface="Monotype Sorts" pitchFamily="2" charset="2"/>
              <a:buNone/>
            </a:pPr>
            <a:endParaRPr lang="en-US" sz="2400" smtClean="0"/>
          </a:p>
          <a:p>
            <a:pPr eaLnBrk="1" hangingPunct="1">
              <a:lnSpc>
                <a:spcPct val="90000"/>
              </a:lnSpc>
              <a:buFont typeface="Monotype Sorts" pitchFamily="2" charset="2"/>
              <a:buNone/>
            </a:pPr>
            <a:r>
              <a:rPr lang="en-US" sz="2400" smtClean="0"/>
              <a:t>int main ( )</a:t>
            </a:r>
          </a:p>
          <a:p>
            <a:pPr eaLnBrk="1" hangingPunct="1">
              <a:lnSpc>
                <a:spcPct val="90000"/>
              </a:lnSpc>
              <a:buFont typeface="Monotype Sorts" pitchFamily="2" charset="2"/>
              <a:buNone/>
            </a:pPr>
            <a:r>
              <a:rPr lang="en-US" sz="2400" smtClean="0"/>
              <a:t>{</a:t>
            </a:r>
          </a:p>
          <a:p>
            <a:pPr eaLnBrk="1" hangingPunct="1">
              <a:lnSpc>
                <a:spcPct val="90000"/>
              </a:lnSpc>
              <a:buFont typeface="Monotype Sorts" pitchFamily="2" charset="2"/>
              <a:buNone/>
            </a:pPr>
            <a:r>
              <a:rPr lang="en-US" sz="2400" smtClean="0"/>
              <a:t>     </a:t>
            </a:r>
            <a:r>
              <a:rPr lang="en-US" sz="2400" i="1" smtClean="0"/>
              <a:t>statement(s)</a:t>
            </a:r>
            <a:endParaRPr lang="en-US" sz="2400" smtClean="0"/>
          </a:p>
          <a:p>
            <a:pPr eaLnBrk="1" hangingPunct="1">
              <a:lnSpc>
                <a:spcPct val="90000"/>
              </a:lnSpc>
              <a:buFont typeface="Monotype Sorts" pitchFamily="2" charset="2"/>
              <a:buNone/>
            </a:pPr>
            <a:r>
              <a:rPr lang="en-US" sz="2400" smtClean="0"/>
              <a:t>     return 0 ;</a:t>
            </a:r>
          </a:p>
          <a:p>
            <a:pPr eaLnBrk="1" hangingPunct="1">
              <a:lnSpc>
                <a:spcPct val="90000"/>
              </a:lnSpc>
              <a:buFont typeface="Monotype Sorts" pitchFamily="2" charset="2"/>
              <a:buNone/>
            </a:pPr>
            <a:r>
              <a:rPr lang="en-US" sz="2400" smtClean="0"/>
              <a:t>}</a:t>
            </a:r>
          </a:p>
          <a:p>
            <a:pPr algn="just" eaLnBrk="1" hangingPunct="1">
              <a:lnSpc>
                <a:spcPct val="90000"/>
              </a:lnSpc>
              <a:buFontTx/>
              <a:buNone/>
            </a:pPr>
            <a:endParaRPr lang="en-US" sz="2600" i="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 calcmode="lin" valueType="num">
                                      <p:cBhvr additive="base">
                                        <p:cTn id="7" dur="500" fill="hold"/>
                                        <p:tgtEl>
                                          <p:spTgt spid="604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04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0419">
                                            <p:txEl>
                                              <p:pRg st="2" end="2"/>
                                            </p:txEl>
                                          </p:spTgt>
                                        </p:tgtEl>
                                        <p:attrNameLst>
                                          <p:attrName>style.visibility</p:attrName>
                                        </p:attrNameLst>
                                      </p:cBhvr>
                                      <p:to>
                                        <p:strVal val="visible"/>
                                      </p:to>
                                    </p:set>
                                    <p:anim calcmode="lin" valueType="num">
                                      <p:cBhvr additive="base">
                                        <p:cTn id="13" dur="500" fill="hold"/>
                                        <p:tgtEl>
                                          <p:spTgt spid="6041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604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0419">
                                            <p:txEl>
                                              <p:pRg st="4" end="4"/>
                                            </p:txEl>
                                          </p:spTgt>
                                        </p:tgtEl>
                                        <p:attrNameLst>
                                          <p:attrName>style.visibility</p:attrName>
                                        </p:attrNameLst>
                                      </p:cBhvr>
                                      <p:to>
                                        <p:strVal val="visible"/>
                                      </p:to>
                                    </p:set>
                                    <p:anim calcmode="lin" valueType="num">
                                      <p:cBhvr additive="base">
                                        <p:cTn id="19" dur="500" fill="hold"/>
                                        <p:tgtEl>
                                          <p:spTgt spid="6041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04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0419">
                                            <p:txEl>
                                              <p:pRg st="5" end="5"/>
                                            </p:txEl>
                                          </p:spTgt>
                                        </p:tgtEl>
                                        <p:attrNameLst>
                                          <p:attrName>style.visibility</p:attrName>
                                        </p:attrNameLst>
                                      </p:cBhvr>
                                      <p:to>
                                        <p:strVal val="visible"/>
                                      </p:to>
                                    </p:set>
                                    <p:anim calcmode="lin" valueType="num">
                                      <p:cBhvr additive="base">
                                        <p:cTn id="25" dur="500" fill="hold"/>
                                        <p:tgtEl>
                                          <p:spTgt spid="6041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6041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60419">
                                            <p:txEl>
                                              <p:pRg st="6" end="6"/>
                                            </p:txEl>
                                          </p:spTgt>
                                        </p:tgtEl>
                                        <p:attrNameLst>
                                          <p:attrName>style.visibility</p:attrName>
                                        </p:attrNameLst>
                                      </p:cBhvr>
                                      <p:to>
                                        <p:strVal val="visible"/>
                                      </p:to>
                                    </p:set>
                                    <p:anim calcmode="lin" valueType="num">
                                      <p:cBhvr additive="base">
                                        <p:cTn id="31" dur="500" fill="hold"/>
                                        <p:tgtEl>
                                          <p:spTgt spid="60419">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6041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60419">
                                            <p:txEl>
                                              <p:pRg st="7" end="7"/>
                                            </p:txEl>
                                          </p:spTgt>
                                        </p:tgtEl>
                                        <p:attrNameLst>
                                          <p:attrName>style.visibility</p:attrName>
                                        </p:attrNameLst>
                                      </p:cBhvr>
                                      <p:to>
                                        <p:strVal val="visible"/>
                                      </p:to>
                                    </p:set>
                                    <p:anim calcmode="lin" valueType="num">
                                      <p:cBhvr additive="base">
                                        <p:cTn id="37" dur="500" fill="hold"/>
                                        <p:tgtEl>
                                          <p:spTgt spid="60419">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6041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60419">
                                            <p:txEl>
                                              <p:pRg st="8" end="8"/>
                                            </p:txEl>
                                          </p:spTgt>
                                        </p:tgtEl>
                                        <p:attrNameLst>
                                          <p:attrName>style.visibility</p:attrName>
                                        </p:attrNameLst>
                                      </p:cBhvr>
                                      <p:to>
                                        <p:strVal val="visible"/>
                                      </p:to>
                                    </p:set>
                                    <p:anim calcmode="lin" valueType="num">
                                      <p:cBhvr additive="base">
                                        <p:cTn id="43" dur="500" fill="hold"/>
                                        <p:tgtEl>
                                          <p:spTgt spid="60419">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6041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autoUpdateAnimBg="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buFont typeface="Monotype Sorts" pitchFamily="2" charset="2"/>
              <a:buNone/>
            </a:pPr>
            <a:r>
              <a:rPr lang="en-US" sz="3600" smtClean="0"/>
              <a:t>while Loop to Check User Input</a:t>
            </a:r>
          </a:p>
        </p:txBody>
      </p:sp>
      <p:sp>
        <p:nvSpPr>
          <p:cNvPr id="328707" name="Rectangle 3"/>
          <p:cNvSpPr>
            <a:spLocks noGrp="1" noChangeArrowheads="1"/>
          </p:cNvSpPr>
          <p:nvPr>
            <p:ph type="body" idx="1"/>
          </p:nvPr>
        </p:nvSpPr>
        <p:spPr>
          <a:xfrm>
            <a:off x="228600" y="1106488"/>
            <a:ext cx="8610600" cy="4916487"/>
          </a:xfrm>
          <a:solidFill>
            <a:schemeClr val="bg1"/>
          </a:solidFill>
          <a:ln cap="flat">
            <a:solidFill>
              <a:schemeClr val="tx1"/>
            </a:solidFill>
          </a:ln>
          <a:effectLst>
            <a:outerShdw dist="107763" dir="2700000" algn="ctr" rotWithShape="0">
              <a:schemeClr val="bg2"/>
            </a:outerShdw>
          </a:effectLst>
        </p:spPr>
        <p:txBody>
          <a:bodyPr>
            <a:spAutoFit/>
          </a:bodyPr>
          <a:lstStyle/>
          <a:p>
            <a:pPr marL="0" indent="0" eaLnBrk="1" hangingPunct="1">
              <a:spcBef>
                <a:spcPct val="50000"/>
              </a:spcBef>
              <a:buFontTx/>
              <a:buNone/>
              <a:defRPr/>
            </a:pPr>
            <a:r>
              <a:rPr lang="en-US" sz="1800" b="1" smtClean="0">
                <a:latin typeface="Courier New" pitchFamily="49" charset="0"/>
              </a:rPr>
              <a:t>#include &lt;stdio.h&gt;</a:t>
            </a:r>
          </a:p>
          <a:p>
            <a:pPr marL="0" indent="0" eaLnBrk="1" hangingPunct="1">
              <a:spcBef>
                <a:spcPct val="50000"/>
              </a:spcBef>
              <a:buFontTx/>
              <a:buNone/>
              <a:defRPr/>
            </a:pPr>
            <a:r>
              <a:rPr lang="en-US" sz="1800" b="1" smtClean="0">
                <a:latin typeface="Courier New" pitchFamily="49" charset="0"/>
              </a:rPr>
              <a:t>int main ( )</a:t>
            </a:r>
          </a:p>
          <a:p>
            <a:pPr marL="0" indent="0" eaLnBrk="1" hangingPunct="1">
              <a:spcBef>
                <a:spcPct val="50000"/>
              </a:spcBef>
              <a:buFontTx/>
              <a:buNone/>
              <a:defRPr/>
            </a:pPr>
            <a:r>
              <a:rPr lang="en-US" sz="1800" b="1" smtClean="0">
                <a:latin typeface="Courier New" pitchFamily="49" charset="0"/>
              </a:rPr>
              <a:t>{</a:t>
            </a:r>
          </a:p>
          <a:p>
            <a:pPr marL="0" indent="0" eaLnBrk="1" hangingPunct="1">
              <a:spcBef>
                <a:spcPct val="50000"/>
              </a:spcBef>
              <a:buFontTx/>
              <a:buNone/>
              <a:defRPr/>
            </a:pPr>
            <a:r>
              <a:rPr lang="en-US" sz="1800" b="1" smtClean="0">
                <a:latin typeface="Courier New" pitchFamily="49" charset="0"/>
              </a:rPr>
              <a:t>    int number ;</a:t>
            </a:r>
          </a:p>
          <a:p>
            <a:pPr marL="0" indent="0" eaLnBrk="1" hangingPunct="1">
              <a:spcBef>
                <a:spcPct val="50000"/>
              </a:spcBef>
              <a:buFontTx/>
              <a:buNone/>
              <a:defRPr/>
            </a:pPr>
            <a:r>
              <a:rPr lang="en-US" sz="1800" b="1" smtClean="0">
                <a:latin typeface="Courier New" pitchFamily="49" charset="0"/>
              </a:rPr>
              <a:t>    printf (</a:t>
            </a:r>
            <a:r>
              <a:rPr lang="en-US" sz="1800" b="1" smtClean="0"/>
              <a:t>“</a:t>
            </a:r>
            <a:r>
              <a:rPr lang="en-US" sz="1800" b="1" smtClean="0">
                <a:latin typeface="Courier New" pitchFamily="49" charset="0"/>
              </a:rPr>
              <a:t>Enter a positive integer :  </a:t>
            </a:r>
            <a:r>
              <a:rPr lang="en-US" sz="1800" b="1" smtClean="0"/>
              <a:t>“</a:t>
            </a:r>
            <a:r>
              <a:rPr lang="en-US" sz="1800" b="1" smtClean="0">
                <a:latin typeface="Courier New" pitchFamily="49" charset="0"/>
              </a:rPr>
              <a:t>) ;</a:t>
            </a:r>
          </a:p>
          <a:p>
            <a:pPr marL="0" indent="0" eaLnBrk="1" hangingPunct="1">
              <a:spcBef>
                <a:spcPct val="50000"/>
              </a:spcBef>
              <a:buFontTx/>
              <a:buNone/>
              <a:defRPr/>
            </a:pPr>
            <a:r>
              <a:rPr lang="en-US" sz="1800" b="1" smtClean="0">
                <a:latin typeface="Courier New" pitchFamily="49" charset="0"/>
              </a:rPr>
              <a:t>    scanf (</a:t>
            </a:r>
            <a:r>
              <a:rPr lang="en-US" sz="1800" b="1" smtClean="0"/>
              <a:t>“</a:t>
            </a:r>
            <a:r>
              <a:rPr lang="en-US" sz="1800" b="1" smtClean="0">
                <a:latin typeface="Courier New" pitchFamily="49" charset="0"/>
              </a:rPr>
              <a:t>%d</a:t>
            </a:r>
            <a:r>
              <a:rPr lang="en-US" sz="1800" b="1" smtClean="0"/>
              <a:t>”</a:t>
            </a:r>
            <a:r>
              <a:rPr lang="en-US" sz="1800" b="1" smtClean="0">
                <a:latin typeface="Courier New" pitchFamily="49" charset="0"/>
              </a:rPr>
              <a:t>, &amp;number) ;</a:t>
            </a:r>
          </a:p>
          <a:p>
            <a:pPr marL="0" indent="0" eaLnBrk="1" hangingPunct="1">
              <a:spcBef>
                <a:spcPct val="50000"/>
              </a:spcBef>
              <a:buFontTx/>
              <a:buNone/>
              <a:defRPr/>
            </a:pPr>
            <a:r>
              <a:rPr lang="en-US" sz="1800" b="1" smtClean="0">
                <a:latin typeface="Courier New" pitchFamily="49" charset="0"/>
              </a:rPr>
              <a:t>    while ( number &lt;= 0 )</a:t>
            </a:r>
          </a:p>
          <a:p>
            <a:pPr marL="0" indent="0" eaLnBrk="1" hangingPunct="1">
              <a:spcBef>
                <a:spcPct val="50000"/>
              </a:spcBef>
              <a:buFontTx/>
              <a:buNone/>
              <a:defRPr/>
            </a:pPr>
            <a:r>
              <a:rPr lang="en-US" sz="1800" b="1" smtClean="0">
                <a:latin typeface="Courier New" pitchFamily="49" charset="0"/>
              </a:rPr>
              <a:t>    {</a:t>
            </a:r>
          </a:p>
          <a:p>
            <a:pPr marL="0" indent="0" eaLnBrk="1" hangingPunct="1">
              <a:spcBef>
                <a:spcPct val="50000"/>
              </a:spcBef>
              <a:buFontTx/>
              <a:buNone/>
              <a:defRPr/>
            </a:pPr>
            <a:r>
              <a:rPr lang="en-US" sz="1800" b="1" smtClean="0">
                <a:latin typeface="Courier New" pitchFamily="49" charset="0"/>
              </a:rPr>
              <a:t>       printf (</a:t>
            </a:r>
            <a:r>
              <a:rPr lang="en-US" sz="1800" b="1" smtClean="0"/>
              <a:t>“</a:t>
            </a:r>
            <a:r>
              <a:rPr lang="en-US" sz="1800" b="1" smtClean="0">
                <a:latin typeface="Courier New" pitchFamily="49" charset="0"/>
              </a:rPr>
              <a:t>\nThat</a:t>
            </a:r>
            <a:r>
              <a:rPr lang="en-US" sz="1800" b="1" smtClean="0"/>
              <a:t>’</a:t>
            </a:r>
            <a:r>
              <a:rPr lang="en-US" sz="1800" b="1" smtClean="0">
                <a:latin typeface="Courier New" pitchFamily="49" charset="0"/>
              </a:rPr>
              <a:t>s incorrect.  Enter a +ve number.\n</a:t>
            </a:r>
            <a:r>
              <a:rPr lang="en-US" sz="1800" b="1" smtClean="0"/>
              <a:t>”</a:t>
            </a:r>
            <a:r>
              <a:rPr lang="en-US" sz="1800" b="1" smtClean="0">
                <a:latin typeface="Courier New" pitchFamily="49" charset="0"/>
              </a:rPr>
              <a:t>);</a:t>
            </a:r>
          </a:p>
          <a:p>
            <a:pPr marL="0" indent="0" eaLnBrk="1" hangingPunct="1">
              <a:spcBef>
                <a:spcPct val="50000"/>
              </a:spcBef>
              <a:buFontTx/>
              <a:buNone/>
              <a:defRPr/>
            </a:pPr>
            <a:r>
              <a:rPr lang="en-US" sz="1800" b="1" smtClean="0">
                <a:latin typeface="Courier New" pitchFamily="49" charset="0"/>
              </a:rPr>
              <a:t>       scanf (</a:t>
            </a:r>
            <a:r>
              <a:rPr lang="en-US" sz="1800" b="1" smtClean="0"/>
              <a:t>“</a:t>
            </a:r>
            <a:r>
              <a:rPr lang="en-US" sz="1800" b="1" smtClean="0">
                <a:latin typeface="Courier New" pitchFamily="49" charset="0"/>
              </a:rPr>
              <a:t>%d</a:t>
            </a:r>
            <a:r>
              <a:rPr lang="en-US" sz="1800" b="1" smtClean="0"/>
              <a:t>”</a:t>
            </a:r>
            <a:r>
              <a:rPr lang="en-US" sz="1800" b="1" smtClean="0">
                <a:latin typeface="Courier New" pitchFamily="49" charset="0"/>
              </a:rPr>
              <a:t>, &amp;number) ;</a:t>
            </a:r>
          </a:p>
          <a:p>
            <a:pPr marL="0" indent="0" eaLnBrk="1" hangingPunct="1">
              <a:spcBef>
                <a:spcPct val="50000"/>
              </a:spcBef>
              <a:buFontTx/>
              <a:buNone/>
              <a:defRPr/>
            </a:pPr>
            <a:r>
              <a:rPr lang="en-US" sz="1800" b="1" smtClean="0">
                <a:latin typeface="Courier New" pitchFamily="49" charset="0"/>
              </a:rPr>
              <a:t>    }</a:t>
            </a:r>
          </a:p>
          <a:p>
            <a:pPr marL="0" indent="0" eaLnBrk="1" hangingPunct="1">
              <a:spcBef>
                <a:spcPct val="50000"/>
              </a:spcBef>
              <a:buFontTx/>
              <a:buNone/>
              <a:defRPr/>
            </a:pPr>
            <a:r>
              <a:rPr lang="en-US" sz="1800" b="1" smtClean="0">
                <a:latin typeface="Courier New" pitchFamily="49" charset="0"/>
              </a:rPr>
              <a:t>    printf (</a:t>
            </a:r>
            <a:r>
              <a:rPr lang="en-US" sz="1800" b="1" smtClean="0"/>
              <a:t>“</a:t>
            </a:r>
            <a:r>
              <a:rPr lang="en-US" sz="1800" b="1" smtClean="0">
                <a:latin typeface="Courier New" pitchFamily="49" charset="0"/>
              </a:rPr>
              <a:t>You entered: %d\n</a:t>
            </a:r>
            <a:r>
              <a:rPr lang="en-US" sz="1800" b="1" smtClean="0"/>
              <a:t>”</a:t>
            </a:r>
            <a:r>
              <a:rPr lang="en-US" sz="1800" b="1" smtClean="0">
                <a:latin typeface="Courier New" pitchFamily="49" charset="0"/>
              </a:rPr>
              <a:t>, number) ;   return 0 ;}</a:t>
            </a:r>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1600200" y="0"/>
            <a:ext cx="7467600" cy="762000"/>
          </a:xfrm>
        </p:spPr>
        <p:txBody>
          <a:bodyPr/>
          <a:lstStyle/>
          <a:p>
            <a:pPr>
              <a:buFont typeface="Monotype Sorts" pitchFamily="2" charset="2"/>
              <a:buNone/>
            </a:pPr>
            <a:r>
              <a:rPr lang="en-US" sz="3000" smtClean="0"/>
              <a:t>Counter-Controlled Repetition</a:t>
            </a:r>
            <a:br>
              <a:rPr lang="en-US" sz="3000" smtClean="0"/>
            </a:br>
            <a:r>
              <a:rPr lang="en-US" sz="3000" smtClean="0"/>
              <a:t> (Definite Repetition)</a:t>
            </a:r>
          </a:p>
        </p:txBody>
      </p:sp>
      <p:sp>
        <p:nvSpPr>
          <p:cNvPr id="174083" name="Rectangle 3"/>
          <p:cNvSpPr>
            <a:spLocks noGrp="1" noChangeArrowheads="1"/>
          </p:cNvSpPr>
          <p:nvPr>
            <p:ph type="body" idx="1"/>
          </p:nvPr>
        </p:nvSpPr>
        <p:spPr>
          <a:xfrm>
            <a:off x="685800" y="1371600"/>
            <a:ext cx="7772400" cy="1600200"/>
          </a:xfrm>
        </p:spPr>
        <p:txBody>
          <a:bodyPr/>
          <a:lstStyle/>
          <a:p>
            <a:pPr algn="just" eaLnBrk="1" hangingPunct="1">
              <a:buFontTx/>
              <a:buNone/>
            </a:pPr>
            <a:r>
              <a:rPr lang="en-US" sz="2400" smtClean="0"/>
              <a:t>If it is known in advance exactly how many times a loop will execute, it is known as a </a:t>
            </a:r>
            <a:r>
              <a:rPr lang="en-US" sz="2400" b="1" smtClean="0"/>
              <a:t>counter-controlled loop</a:t>
            </a:r>
            <a:r>
              <a:rPr lang="en-US" sz="2400" smtClean="0"/>
              <a:t>.</a:t>
            </a:r>
            <a:endParaRPr lang="en-US" sz="2000" smtClean="0">
              <a:solidFill>
                <a:schemeClr val="accent2"/>
              </a:solidFill>
            </a:endParaRPr>
          </a:p>
        </p:txBody>
      </p:sp>
      <p:sp>
        <p:nvSpPr>
          <p:cNvPr id="329732" name="Rectangle 4"/>
          <p:cNvSpPr>
            <a:spLocks noChangeArrowheads="1"/>
          </p:cNvSpPr>
          <p:nvPr/>
        </p:nvSpPr>
        <p:spPr bwMode="auto">
          <a:xfrm>
            <a:off x="1600200" y="3048000"/>
            <a:ext cx="6400800" cy="320516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b="1">
                <a:latin typeface="Courier New" pitchFamily="49" charset="0"/>
                <a:cs typeface="+mn-cs"/>
              </a:rPr>
              <a:t>int i = 1 ;</a:t>
            </a:r>
          </a:p>
          <a:p>
            <a:pPr>
              <a:spcBef>
                <a:spcPct val="50000"/>
              </a:spcBef>
              <a:defRPr/>
            </a:pPr>
            <a:r>
              <a:rPr lang="en-US" b="1">
                <a:latin typeface="Courier New" pitchFamily="49" charset="0"/>
                <a:cs typeface="+mn-cs"/>
              </a:rPr>
              <a:t>	while ( i &lt;= 10 )</a:t>
            </a:r>
          </a:p>
          <a:p>
            <a:pPr>
              <a:spcBef>
                <a:spcPct val="50000"/>
              </a:spcBef>
              <a:defRPr/>
            </a:pPr>
            <a:r>
              <a:rPr lang="en-US" b="1">
                <a:latin typeface="Courier New" pitchFamily="49" charset="0"/>
                <a:cs typeface="+mn-cs"/>
              </a:rPr>
              <a:t>	{</a:t>
            </a:r>
          </a:p>
          <a:p>
            <a:pPr>
              <a:spcBef>
                <a:spcPct val="50000"/>
              </a:spcBef>
              <a:defRPr/>
            </a:pPr>
            <a:r>
              <a:rPr lang="en-US" b="1">
                <a:latin typeface="Courier New" pitchFamily="49" charset="0"/>
                <a:cs typeface="+mn-cs"/>
              </a:rPr>
              <a:t>		printf(“i = %d\n”, i) ;</a:t>
            </a:r>
          </a:p>
          <a:p>
            <a:pPr>
              <a:spcBef>
                <a:spcPct val="50000"/>
              </a:spcBef>
              <a:defRPr/>
            </a:pPr>
            <a:r>
              <a:rPr lang="en-US" b="1">
                <a:latin typeface="Courier New" pitchFamily="49" charset="0"/>
                <a:cs typeface="+mn-cs"/>
              </a:rPr>
              <a:t>		i = i + 1 ;</a:t>
            </a:r>
          </a:p>
          <a:p>
            <a:pPr>
              <a:spcBef>
                <a:spcPct val="50000"/>
              </a:spcBef>
              <a:defRPr/>
            </a:pPr>
            <a:r>
              <a:rPr lang="en-US" b="1">
                <a:latin typeface="Courier New" pitchFamily="49" charset="0"/>
                <a:cs typeface="+mn-cs"/>
              </a:rPr>
              <a:t>	}</a:t>
            </a:r>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r>
              <a:rPr lang="en-US" sz="3600" smtClean="0"/>
              <a:t>Counter-Controlled Repetition (Contd.)</a:t>
            </a:r>
          </a:p>
        </p:txBody>
      </p:sp>
      <p:sp>
        <p:nvSpPr>
          <p:cNvPr id="175107" name="Rectangle 3"/>
          <p:cNvSpPr>
            <a:spLocks noGrp="1" noChangeArrowheads="1"/>
          </p:cNvSpPr>
          <p:nvPr>
            <p:ph type="body" idx="1"/>
          </p:nvPr>
        </p:nvSpPr>
        <p:spPr>
          <a:xfrm>
            <a:off x="242888" y="1014413"/>
            <a:ext cx="8709025" cy="1450975"/>
          </a:xfrm>
        </p:spPr>
        <p:txBody>
          <a:bodyPr/>
          <a:lstStyle/>
          <a:p>
            <a:pPr>
              <a:spcBef>
                <a:spcPct val="50000"/>
              </a:spcBef>
              <a:buFontTx/>
              <a:buNone/>
            </a:pPr>
            <a:r>
              <a:rPr lang="en-US" smtClean="0"/>
              <a:t>Is the following loop a counter-controlled loop?</a:t>
            </a:r>
            <a:endParaRPr lang="en-US" sz="900" smtClean="0"/>
          </a:p>
        </p:txBody>
      </p:sp>
      <p:sp>
        <p:nvSpPr>
          <p:cNvPr id="330756" name="Rectangle 4"/>
          <p:cNvSpPr>
            <a:spLocks noChangeArrowheads="1"/>
          </p:cNvSpPr>
          <p:nvPr/>
        </p:nvSpPr>
        <p:spPr bwMode="auto">
          <a:xfrm>
            <a:off x="2286000" y="2914650"/>
            <a:ext cx="5715000" cy="26574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b="1">
                <a:latin typeface="Courier New" pitchFamily="49" charset="0"/>
                <a:cs typeface="+mn-cs"/>
              </a:rPr>
              <a:t>while ( x != y )</a:t>
            </a:r>
          </a:p>
          <a:p>
            <a:pPr>
              <a:spcBef>
                <a:spcPct val="50000"/>
              </a:spcBef>
              <a:defRPr/>
            </a:pPr>
            <a:r>
              <a:rPr lang="en-US" b="1">
                <a:latin typeface="Courier New" pitchFamily="49" charset="0"/>
                <a:cs typeface="+mn-cs"/>
              </a:rPr>
              <a:t>{</a:t>
            </a:r>
          </a:p>
          <a:p>
            <a:pPr>
              <a:spcBef>
                <a:spcPct val="50000"/>
              </a:spcBef>
              <a:defRPr/>
            </a:pPr>
            <a:r>
              <a:rPr lang="en-US" b="1">
                <a:latin typeface="Courier New" pitchFamily="49" charset="0"/>
                <a:cs typeface="+mn-cs"/>
              </a:rPr>
              <a:t>     printf(“x = %d”, x) ;</a:t>
            </a:r>
          </a:p>
          <a:p>
            <a:pPr>
              <a:spcBef>
                <a:spcPct val="50000"/>
              </a:spcBef>
              <a:defRPr/>
            </a:pPr>
            <a:r>
              <a:rPr lang="en-US" b="1">
                <a:latin typeface="Courier New" pitchFamily="49" charset="0"/>
                <a:cs typeface="+mn-cs"/>
              </a:rPr>
              <a:t>     x = x + 2 ;</a:t>
            </a:r>
          </a:p>
          <a:p>
            <a:pPr>
              <a:spcBef>
                <a:spcPct val="50000"/>
              </a:spcBef>
              <a:defRPr/>
            </a:pPr>
            <a:r>
              <a:rPr lang="en-US" b="1">
                <a:latin typeface="Courier New" pitchFamily="49" charset="0"/>
                <a:cs typeface="+mn-cs"/>
              </a:rPr>
              <a:t>}</a:t>
            </a: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a:spcBef>
                <a:spcPct val="50000"/>
              </a:spcBef>
            </a:pPr>
            <a:r>
              <a:rPr lang="en-US" sz="3200" smtClean="0"/>
              <a:t>Event-Controlled Repetition</a:t>
            </a:r>
            <a:br>
              <a:rPr lang="en-US" sz="3200" smtClean="0"/>
            </a:br>
            <a:r>
              <a:rPr lang="en-US" sz="3200" smtClean="0"/>
              <a:t>(Indefinite Repetition)</a:t>
            </a:r>
          </a:p>
        </p:txBody>
      </p:sp>
      <p:sp>
        <p:nvSpPr>
          <p:cNvPr id="176131" name="Rectangle 3"/>
          <p:cNvSpPr>
            <a:spLocks noGrp="1" noChangeArrowheads="1"/>
          </p:cNvSpPr>
          <p:nvPr>
            <p:ph type="body" idx="1"/>
          </p:nvPr>
        </p:nvSpPr>
        <p:spPr>
          <a:xfrm>
            <a:off x="304800" y="1066800"/>
            <a:ext cx="8458200" cy="838200"/>
          </a:xfrm>
        </p:spPr>
        <p:txBody>
          <a:bodyPr/>
          <a:lstStyle/>
          <a:p>
            <a:pPr algn="just" eaLnBrk="1" hangingPunct="1">
              <a:buFontTx/>
              <a:buNone/>
            </a:pPr>
            <a:r>
              <a:rPr lang="en-US" sz="2400" smtClean="0"/>
              <a:t>If it is NOT known in advance exactly how many times a loop will execute, it is known as an </a:t>
            </a:r>
            <a:r>
              <a:rPr lang="en-US" sz="2400" b="1" smtClean="0"/>
              <a:t>event-controlled loop</a:t>
            </a:r>
            <a:r>
              <a:rPr lang="en-US" sz="2400" smtClean="0"/>
              <a:t>.</a:t>
            </a:r>
            <a:endParaRPr lang="en-US" sz="2400" smtClean="0">
              <a:solidFill>
                <a:schemeClr val="accent2"/>
              </a:solidFill>
            </a:endParaRPr>
          </a:p>
        </p:txBody>
      </p:sp>
      <p:sp>
        <p:nvSpPr>
          <p:cNvPr id="331780" name="Rectangle 4"/>
          <p:cNvSpPr>
            <a:spLocks noChangeArrowheads="1"/>
          </p:cNvSpPr>
          <p:nvPr/>
        </p:nvSpPr>
        <p:spPr bwMode="auto">
          <a:xfrm>
            <a:off x="457200" y="2133600"/>
            <a:ext cx="8305800" cy="3606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a:spcBef>
                <a:spcPct val="50000"/>
              </a:spcBef>
              <a:defRPr/>
            </a:pPr>
            <a:r>
              <a:rPr lang="en-US" sz="2000" b="1">
                <a:latin typeface="Courier New" pitchFamily="49" charset="0"/>
                <a:cs typeface="+mn-cs"/>
              </a:rPr>
              <a:t>sum = 0 ;	</a:t>
            </a:r>
          </a:p>
          <a:p>
            <a:pPr>
              <a:spcBef>
                <a:spcPct val="50000"/>
              </a:spcBef>
              <a:defRPr/>
            </a:pPr>
            <a:r>
              <a:rPr lang="en-US" sz="2000" b="1">
                <a:latin typeface="Courier New" pitchFamily="49" charset="0"/>
                <a:cs typeface="+mn-cs"/>
              </a:rPr>
              <a:t>	printf(“Enter an integer value: “) ;</a:t>
            </a:r>
          </a:p>
          <a:p>
            <a:pPr>
              <a:spcBef>
                <a:spcPct val="50000"/>
              </a:spcBef>
              <a:defRPr/>
            </a:pPr>
            <a:r>
              <a:rPr lang="en-US" sz="2000" b="1">
                <a:latin typeface="Courier New" pitchFamily="49" charset="0"/>
                <a:cs typeface="+mn-cs"/>
              </a:rPr>
              <a:t>	scanf(“%d”, &amp;value) ;</a:t>
            </a:r>
          </a:p>
          <a:p>
            <a:pPr>
              <a:spcBef>
                <a:spcPct val="50000"/>
              </a:spcBef>
              <a:defRPr/>
            </a:pPr>
            <a:r>
              <a:rPr lang="en-US" sz="2000" b="1">
                <a:latin typeface="Courier New" pitchFamily="49" charset="0"/>
                <a:cs typeface="+mn-cs"/>
              </a:rPr>
              <a:t>	while ( value != -1) {</a:t>
            </a:r>
          </a:p>
          <a:p>
            <a:pPr>
              <a:spcBef>
                <a:spcPct val="50000"/>
              </a:spcBef>
              <a:defRPr/>
            </a:pPr>
            <a:r>
              <a:rPr lang="en-US" sz="2000" b="1">
                <a:latin typeface="Courier New" pitchFamily="49" charset="0"/>
                <a:cs typeface="+mn-cs"/>
              </a:rPr>
              <a:t>		sum = sum + value ;</a:t>
            </a:r>
          </a:p>
          <a:p>
            <a:pPr>
              <a:spcBef>
                <a:spcPct val="50000"/>
              </a:spcBef>
              <a:defRPr/>
            </a:pPr>
            <a:r>
              <a:rPr lang="en-US" sz="2000" b="1">
                <a:latin typeface="Courier New" pitchFamily="49" charset="0"/>
                <a:cs typeface="+mn-cs"/>
              </a:rPr>
              <a:t>		printf(“Enter another value: “) ;</a:t>
            </a:r>
          </a:p>
          <a:p>
            <a:pPr>
              <a:spcBef>
                <a:spcPct val="50000"/>
              </a:spcBef>
              <a:defRPr/>
            </a:pPr>
            <a:r>
              <a:rPr lang="en-US" sz="2000" b="1">
                <a:latin typeface="Courier New" pitchFamily="49" charset="0"/>
                <a:cs typeface="+mn-cs"/>
              </a:rPr>
              <a:t>		scanf(“%d”, &amp;value) ;</a:t>
            </a:r>
          </a:p>
          <a:p>
            <a:pPr>
              <a:spcBef>
                <a:spcPct val="50000"/>
              </a:spcBef>
              <a:defRPr/>
            </a:pPr>
            <a:r>
              <a:rPr lang="en-US" sz="2000" b="1">
                <a:latin typeface="Courier New" pitchFamily="49" charset="0"/>
                <a:cs typeface="+mn-cs"/>
              </a:rPr>
              <a:t>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lstStyle/>
          <a:p>
            <a:pPr eaLnBrk="1" hangingPunct="1"/>
            <a:r>
              <a:rPr lang="en-US" sz="3600" smtClean="0"/>
              <a:t>Event-Controlled Repetition (Contd.)</a:t>
            </a:r>
          </a:p>
        </p:txBody>
      </p:sp>
      <p:sp>
        <p:nvSpPr>
          <p:cNvPr id="177155" name="Rectangle 3"/>
          <p:cNvSpPr>
            <a:spLocks noGrp="1" noChangeArrowheads="1"/>
          </p:cNvSpPr>
          <p:nvPr>
            <p:ph type="body" idx="1"/>
          </p:nvPr>
        </p:nvSpPr>
        <p:spPr>
          <a:xfrm>
            <a:off x="685800" y="1524000"/>
            <a:ext cx="7772400" cy="4648200"/>
          </a:xfrm>
        </p:spPr>
        <p:txBody>
          <a:bodyPr/>
          <a:lstStyle/>
          <a:p>
            <a:pPr algn="just" eaLnBrk="1" hangingPunct="1">
              <a:lnSpc>
                <a:spcPct val="90000"/>
              </a:lnSpc>
            </a:pPr>
            <a:r>
              <a:rPr lang="en-US" sz="2400" smtClean="0"/>
              <a:t>An event-controlled loop will terminate when some </a:t>
            </a:r>
            <a:r>
              <a:rPr lang="en-US" sz="2400" b="1" smtClean="0"/>
              <a:t>event</a:t>
            </a:r>
            <a:r>
              <a:rPr lang="en-US" sz="2400" smtClean="0"/>
              <a:t> occurs.</a:t>
            </a:r>
          </a:p>
          <a:p>
            <a:pPr algn="just" eaLnBrk="1" hangingPunct="1">
              <a:lnSpc>
                <a:spcPct val="90000"/>
              </a:lnSpc>
            </a:pPr>
            <a:endParaRPr lang="en-US" sz="2400" smtClean="0"/>
          </a:p>
          <a:p>
            <a:pPr algn="just" eaLnBrk="1" hangingPunct="1">
              <a:lnSpc>
                <a:spcPct val="90000"/>
              </a:lnSpc>
            </a:pPr>
            <a:r>
              <a:rPr lang="en-US" sz="2400" smtClean="0"/>
              <a:t>The event may be the occurrence of a sentinel value, as in the previous example.</a:t>
            </a:r>
          </a:p>
          <a:p>
            <a:pPr algn="just" eaLnBrk="1" hangingPunct="1">
              <a:lnSpc>
                <a:spcPct val="90000"/>
              </a:lnSpc>
            </a:pPr>
            <a:endParaRPr lang="en-US" sz="2400" smtClean="0"/>
          </a:p>
          <a:p>
            <a:pPr algn="just" eaLnBrk="1" hangingPunct="1">
              <a:lnSpc>
                <a:spcPct val="90000"/>
              </a:lnSpc>
            </a:pPr>
            <a:r>
              <a:rPr lang="en-US" sz="2400" smtClean="0"/>
              <a:t>There are other types of events that may occur, such as reaching the end of a data file.</a:t>
            </a:r>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eaLnBrk="1" hangingPunct="1"/>
            <a:r>
              <a:rPr lang="en-US" smtClean="0"/>
              <a:t>The 3 Parts of a Loop</a:t>
            </a:r>
          </a:p>
        </p:txBody>
      </p:sp>
      <p:sp>
        <p:nvSpPr>
          <p:cNvPr id="333827" name="Rectangle 3"/>
          <p:cNvSpPr>
            <a:spLocks noGrp="1" noChangeArrowheads="1"/>
          </p:cNvSpPr>
          <p:nvPr>
            <p:ph type="body" idx="1"/>
          </p:nvPr>
        </p:nvSpPr>
        <p:spPr>
          <a:xfrm>
            <a:off x="381000" y="1066800"/>
            <a:ext cx="5486400" cy="5334000"/>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2000" b="1" smtClean="0">
                <a:latin typeface="Courier New" pitchFamily="49" charset="0"/>
              </a:rPr>
              <a:t>#include &lt;stdio.h&gt;</a:t>
            </a:r>
          </a:p>
          <a:p>
            <a:pPr eaLnBrk="1" hangingPunct="1">
              <a:buFontTx/>
              <a:buNone/>
              <a:defRPr/>
            </a:pPr>
            <a:r>
              <a:rPr lang="en-US" sz="2000" b="1" smtClean="0">
                <a:latin typeface="Courier New" pitchFamily="49" charset="0"/>
              </a:rPr>
              <a:t>int main ()</a:t>
            </a:r>
          </a:p>
          <a:p>
            <a:pPr eaLnBrk="1" hangingPunct="1">
              <a:buFontTx/>
              <a:buNone/>
              <a:defRPr/>
            </a:pPr>
            <a:r>
              <a:rPr lang="en-US" sz="2000" b="1" smtClean="0">
                <a:latin typeface="Courier New" pitchFamily="49" charset="0"/>
              </a:rPr>
              <a:t>{</a:t>
            </a:r>
          </a:p>
          <a:p>
            <a:pPr eaLnBrk="1" hangingPunct="1">
              <a:buFontTx/>
              <a:buNone/>
              <a:defRPr/>
            </a:pPr>
            <a:r>
              <a:rPr lang="en-US" sz="2000" b="1" smtClean="0">
                <a:latin typeface="Courier New" pitchFamily="49" charset="0"/>
              </a:rPr>
              <a:t>	int i = 1 ;			</a:t>
            </a:r>
          </a:p>
          <a:p>
            <a:pPr eaLnBrk="1" hangingPunct="1">
              <a:buFontTx/>
              <a:buNone/>
              <a:defRPr/>
            </a:pPr>
            <a:endParaRPr lang="en-US" sz="2000" b="1" smtClean="0">
              <a:latin typeface="Courier New" pitchFamily="49" charset="0"/>
            </a:endParaRPr>
          </a:p>
          <a:p>
            <a:pPr eaLnBrk="1" hangingPunct="1">
              <a:buFontTx/>
              <a:buNone/>
              <a:defRPr/>
            </a:pPr>
            <a:r>
              <a:rPr lang="en-US" sz="2000" b="1" smtClean="0">
                <a:latin typeface="Courier New" pitchFamily="49" charset="0"/>
              </a:rPr>
              <a:t>	/* count from 1 to 100 */</a:t>
            </a:r>
          </a:p>
          <a:p>
            <a:pPr eaLnBrk="1" hangingPunct="1">
              <a:buFontTx/>
              <a:buNone/>
              <a:defRPr/>
            </a:pPr>
            <a:r>
              <a:rPr lang="en-US" sz="2000" b="1" smtClean="0">
                <a:latin typeface="Courier New" pitchFamily="49" charset="0"/>
              </a:rPr>
              <a:t>	while ( i &lt; 101 )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%d </a:t>
            </a:r>
            <a:r>
              <a:rPr lang="en-US" sz="2000" b="1" smtClean="0"/>
              <a:t>“</a:t>
            </a:r>
            <a:r>
              <a:rPr lang="en-US" sz="2000" b="1" smtClean="0">
                <a:latin typeface="Courier New" pitchFamily="49" charset="0"/>
              </a:rPr>
              <a:t>, i) ;</a:t>
            </a:r>
          </a:p>
          <a:p>
            <a:pPr eaLnBrk="1" hangingPunct="1">
              <a:buFontTx/>
              <a:buNone/>
              <a:defRPr/>
            </a:pPr>
            <a:r>
              <a:rPr lang="en-US" sz="2000" b="1" smtClean="0">
                <a:latin typeface="Courier New" pitchFamily="49" charset="0"/>
              </a:rPr>
              <a:t>		i = i + 1 ;	</a:t>
            </a:r>
          </a:p>
          <a:p>
            <a:pPr eaLnBrk="1" hangingPunct="1">
              <a:buFontTx/>
              <a:buNone/>
              <a:defRPr/>
            </a:pPr>
            <a:r>
              <a:rPr lang="en-US" sz="2000" b="1" smtClean="0">
                <a:latin typeface="Courier New" pitchFamily="49" charset="0"/>
              </a:rPr>
              <a:t>	}</a:t>
            </a:r>
          </a:p>
          <a:p>
            <a:pPr eaLnBrk="1" hangingPunct="1">
              <a:buFontTx/>
              <a:buNone/>
              <a:defRPr/>
            </a:pPr>
            <a:r>
              <a:rPr lang="en-US" sz="2000" b="1" smtClean="0">
                <a:latin typeface="Courier New" pitchFamily="49" charset="0"/>
              </a:rPr>
              <a:t>     return 0 ;		</a:t>
            </a:r>
          </a:p>
          <a:p>
            <a:pPr eaLnBrk="1" hangingPunct="1">
              <a:buFontTx/>
              <a:buNone/>
              <a:defRPr/>
            </a:pPr>
            <a:r>
              <a:rPr lang="en-US" sz="2000" b="1" smtClean="0">
                <a:latin typeface="Courier New" pitchFamily="49" charset="0"/>
              </a:rPr>
              <a:t>}</a:t>
            </a:r>
          </a:p>
        </p:txBody>
      </p:sp>
      <p:sp>
        <p:nvSpPr>
          <p:cNvPr id="178180" name="AutoShape 4"/>
          <p:cNvSpPr>
            <a:spLocks noChangeArrowheads="1"/>
          </p:cNvSpPr>
          <p:nvPr/>
        </p:nvSpPr>
        <p:spPr bwMode="auto">
          <a:xfrm flipH="1">
            <a:off x="3863975" y="2286000"/>
            <a:ext cx="2044700" cy="215900"/>
          </a:xfrm>
          <a:prstGeom prst="rightArrow">
            <a:avLst>
              <a:gd name="adj1" fmla="val 50000"/>
              <a:gd name="adj2" fmla="val 473573"/>
            </a:avLst>
          </a:prstGeom>
          <a:solidFill>
            <a:schemeClr val="bg2"/>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78181" name="AutoShape 5"/>
          <p:cNvSpPr>
            <a:spLocks noChangeArrowheads="1"/>
          </p:cNvSpPr>
          <p:nvPr/>
        </p:nvSpPr>
        <p:spPr bwMode="auto">
          <a:xfrm flipH="1">
            <a:off x="4356100" y="3365500"/>
            <a:ext cx="1511300" cy="215900"/>
          </a:xfrm>
          <a:prstGeom prst="rightArrow">
            <a:avLst>
              <a:gd name="adj1" fmla="val 50000"/>
              <a:gd name="adj2" fmla="val 350032"/>
            </a:avLst>
          </a:prstGeom>
          <a:solidFill>
            <a:schemeClr val="bg2"/>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78182" name="AutoShape 6"/>
          <p:cNvSpPr>
            <a:spLocks noChangeArrowheads="1"/>
          </p:cNvSpPr>
          <p:nvPr/>
        </p:nvSpPr>
        <p:spPr bwMode="auto">
          <a:xfrm flipH="1">
            <a:off x="3517900" y="4191000"/>
            <a:ext cx="2578100" cy="228600"/>
          </a:xfrm>
          <a:prstGeom prst="rightArrow">
            <a:avLst>
              <a:gd name="adj1" fmla="val 50000"/>
              <a:gd name="adj2" fmla="val 563941"/>
            </a:avLst>
          </a:prstGeom>
          <a:solidFill>
            <a:schemeClr val="bg2"/>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78183" name="Text Box 7"/>
          <p:cNvSpPr txBox="1">
            <a:spLocks noChangeArrowheads="1"/>
          </p:cNvSpPr>
          <p:nvPr/>
        </p:nvSpPr>
        <p:spPr bwMode="auto">
          <a:xfrm>
            <a:off x="5984875" y="2133600"/>
            <a:ext cx="30067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spcBef>
                <a:spcPct val="50000"/>
              </a:spcBef>
            </a:pPr>
            <a:r>
              <a:rPr lang="en-US" sz="2200"/>
              <a:t>initialization of  </a:t>
            </a:r>
            <a:r>
              <a:rPr lang="en-US" sz="2200" b="1"/>
              <a:t>loop control</a:t>
            </a:r>
            <a:r>
              <a:rPr lang="en-US" sz="2200" b="1">
                <a:solidFill>
                  <a:schemeClr val="accent2"/>
                </a:solidFill>
              </a:rPr>
              <a:t> </a:t>
            </a:r>
            <a:r>
              <a:rPr lang="en-US" sz="2200" b="1"/>
              <a:t>variable</a:t>
            </a:r>
          </a:p>
        </p:txBody>
      </p:sp>
      <p:sp>
        <p:nvSpPr>
          <p:cNvPr id="178184" name="Text Box 8"/>
          <p:cNvSpPr txBox="1">
            <a:spLocks noChangeArrowheads="1"/>
          </p:cNvSpPr>
          <p:nvPr/>
        </p:nvSpPr>
        <p:spPr bwMode="auto">
          <a:xfrm>
            <a:off x="6019800" y="3200400"/>
            <a:ext cx="28956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spcBef>
                <a:spcPct val="50000"/>
              </a:spcBef>
            </a:pPr>
            <a:r>
              <a:rPr lang="en-US" sz="2200"/>
              <a:t>test of loop termination</a:t>
            </a:r>
            <a:r>
              <a:rPr lang="en-US" sz="2200" b="1">
                <a:solidFill>
                  <a:schemeClr val="accent2"/>
                </a:solidFill>
              </a:rPr>
              <a:t> </a:t>
            </a:r>
            <a:r>
              <a:rPr lang="en-US" sz="2200" b="1"/>
              <a:t>condition</a:t>
            </a:r>
          </a:p>
        </p:txBody>
      </p:sp>
      <p:sp>
        <p:nvSpPr>
          <p:cNvPr id="178185" name="Rectangle 9"/>
          <p:cNvSpPr>
            <a:spLocks noChangeArrowheads="1"/>
          </p:cNvSpPr>
          <p:nvPr/>
        </p:nvSpPr>
        <p:spPr bwMode="auto">
          <a:xfrm>
            <a:off x="6124575" y="4038600"/>
            <a:ext cx="26384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spcBef>
                <a:spcPct val="50000"/>
              </a:spcBef>
            </a:pPr>
            <a:r>
              <a:rPr lang="en-US" sz="2200"/>
              <a:t>modification of loop control variable</a:t>
            </a:r>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lstStyle/>
          <a:p>
            <a:pPr eaLnBrk="1" hangingPunct="1"/>
            <a:r>
              <a:rPr lang="en-US" sz="4000" smtClean="0"/>
              <a:t>The </a:t>
            </a:r>
            <a:r>
              <a:rPr lang="en-US" sz="4000" b="1" smtClean="0">
                <a:latin typeface="Courier New" panose="02070309020205020404" pitchFamily="49" charset="0"/>
              </a:rPr>
              <a:t>for</a:t>
            </a:r>
            <a:r>
              <a:rPr lang="en-US" sz="4000" smtClean="0"/>
              <a:t> Loop Repetition Structure</a:t>
            </a:r>
          </a:p>
        </p:txBody>
      </p:sp>
      <p:sp>
        <p:nvSpPr>
          <p:cNvPr id="179203" name="Rectangle 3"/>
          <p:cNvSpPr>
            <a:spLocks noGrp="1" noChangeArrowheads="1"/>
          </p:cNvSpPr>
          <p:nvPr>
            <p:ph type="body" idx="1"/>
          </p:nvPr>
        </p:nvSpPr>
        <p:spPr>
          <a:xfrm>
            <a:off x="381000" y="1295400"/>
            <a:ext cx="8458200" cy="4724400"/>
          </a:xfrm>
        </p:spPr>
        <p:txBody>
          <a:bodyPr/>
          <a:lstStyle/>
          <a:p>
            <a:pPr algn="just" eaLnBrk="1" hangingPunct="1">
              <a:lnSpc>
                <a:spcPct val="90000"/>
              </a:lnSpc>
            </a:pPr>
            <a:r>
              <a:rPr lang="en-US" sz="2400" smtClean="0"/>
              <a:t>The </a:t>
            </a:r>
            <a:r>
              <a:rPr lang="en-US" sz="2400" b="1" smtClean="0"/>
              <a:t>for</a:t>
            </a:r>
            <a:r>
              <a:rPr lang="en-US" sz="2400" smtClean="0"/>
              <a:t> loop handles details of the counter-controlled loop “automatically”.</a:t>
            </a:r>
          </a:p>
          <a:p>
            <a:pPr algn="just" eaLnBrk="1" hangingPunct="1">
              <a:lnSpc>
                <a:spcPct val="90000"/>
              </a:lnSpc>
            </a:pPr>
            <a:endParaRPr lang="en-US" sz="2400" smtClean="0"/>
          </a:p>
          <a:p>
            <a:pPr algn="just" eaLnBrk="1" hangingPunct="1">
              <a:lnSpc>
                <a:spcPct val="90000"/>
              </a:lnSpc>
            </a:pPr>
            <a:r>
              <a:rPr lang="en-US" sz="2400" smtClean="0"/>
              <a:t>The </a:t>
            </a:r>
            <a:r>
              <a:rPr lang="en-US" sz="2400" i="1" smtClean="0"/>
              <a:t>initialization </a:t>
            </a:r>
            <a:r>
              <a:rPr lang="en-US" sz="2400" smtClean="0"/>
              <a:t>of the the loop control variable, the </a:t>
            </a:r>
            <a:r>
              <a:rPr lang="en-US" sz="2400" i="1" smtClean="0"/>
              <a:t>termination condition test</a:t>
            </a:r>
            <a:r>
              <a:rPr lang="en-US" sz="2400" smtClean="0"/>
              <a:t>, and </a:t>
            </a:r>
            <a:r>
              <a:rPr lang="en-US" sz="2400" i="1" smtClean="0"/>
              <a:t>control variable modification</a:t>
            </a:r>
            <a:r>
              <a:rPr lang="en-US" sz="2400" smtClean="0"/>
              <a:t> are handled within the </a:t>
            </a:r>
            <a:r>
              <a:rPr lang="en-US" sz="2400" b="1" smtClean="0"/>
              <a:t>for</a:t>
            </a:r>
            <a:r>
              <a:rPr lang="en-US" sz="2400" smtClean="0"/>
              <a:t> loop structure.</a:t>
            </a:r>
          </a:p>
          <a:p>
            <a:pPr algn="just" eaLnBrk="1" hangingPunct="1">
              <a:lnSpc>
                <a:spcPct val="90000"/>
              </a:lnSpc>
            </a:pPr>
            <a:endParaRPr lang="en-US" sz="2400" smtClean="0"/>
          </a:p>
          <a:p>
            <a:pPr algn="just" eaLnBrk="1" hangingPunct="1">
              <a:lnSpc>
                <a:spcPct val="90000"/>
              </a:lnSpc>
              <a:buFontTx/>
              <a:buNone/>
            </a:pPr>
            <a:r>
              <a:rPr lang="en-US" sz="2400" smtClean="0"/>
              <a:t>	</a:t>
            </a:r>
            <a:r>
              <a:rPr lang="en-US" sz="2400" smtClean="0">
                <a:solidFill>
                  <a:schemeClr val="accent2"/>
                </a:solidFill>
              </a:rPr>
              <a:t>for ( i = 1; i &lt; 101; i = i + 1)</a:t>
            </a:r>
          </a:p>
          <a:p>
            <a:pPr algn="just" eaLnBrk="1" hangingPunct="1">
              <a:lnSpc>
                <a:spcPct val="90000"/>
              </a:lnSpc>
              <a:buFontTx/>
              <a:buNone/>
            </a:pPr>
            <a:r>
              <a:rPr lang="en-US" sz="2400" smtClean="0"/>
              <a:t>	</a:t>
            </a:r>
            <a:r>
              <a:rPr lang="en-US" sz="2400" smtClean="0">
                <a:solidFill>
                  <a:schemeClr val="accent2"/>
                </a:solidFill>
              </a:rPr>
              <a:t>{</a:t>
            </a:r>
          </a:p>
          <a:p>
            <a:pPr algn="just" eaLnBrk="1" hangingPunct="1">
              <a:lnSpc>
                <a:spcPct val="90000"/>
              </a:lnSpc>
              <a:buFontTx/>
              <a:buNone/>
            </a:pPr>
            <a:r>
              <a:rPr lang="en-US" sz="2400" smtClean="0"/>
              <a:t>		</a:t>
            </a:r>
          </a:p>
          <a:p>
            <a:pPr algn="just" eaLnBrk="1" hangingPunct="1">
              <a:lnSpc>
                <a:spcPct val="90000"/>
              </a:lnSpc>
              <a:buFontTx/>
              <a:buNone/>
            </a:pPr>
            <a:r>
              <a:rPr lang="en-US" sz="2400" smtClean="0"/>
              <a:t>	</a:t>
            </a:r>
            <a:r>
              <a:rPr lang="en-US" sz="2400" smtClean="0">
                <a:solidFill>
                  <a:schemeClr val="accent2"/>
                </a:solidFill>
              </a:rPr>
              <a:t>}</a:t>
            </a:r>
            <a:r>
              <a:rPr lang="en-US" sz="2400" smtClean="0"/>
              <a:t>		</a:t>
            </a:r>
          </a:p>
          <a:p>
            <a:pPr algn="just" eaLnBrk="1" hangingPunct="1">
              <a:lnSpc>
                <a:spcPct val="90000"/>
              </a:lnSpc>
              <a:buFontTx/>
              <a:buNone/>
            </a:pPr>
            <a:r>
              <a:rPr lang="en-US" sz="2400" smtClean="0"/>
              <a:t>	initialization  test   modification</a:t>
            </a:r>
          </a:p>
        </p:txBody>
      </p:sp>
      <p:sp>
        <p:nvSpPr>
          <p:cNvPr id="179204" name="AutoShape 4"/>
          <p:cNvSpPr>
            <a:spLocks noChangeArrowheads="1"/>
          </p:cNvSpPr>
          <p:nvPr/>
        </p:nvSpPr>
        <p:spPr bwMode="auto">
          <a:xfrm rot="-5400000">
            <a:off x="1562100" y="4686300"/>
            <a:ext cx="914400" cy="228600"/>
          </a:xfrm>
          <a:prstGeom prst="rightArrow">
            <a:avLst>
              <a:gd name="adj1" fmla="val 50000"/>
              <a:gd name="adj2" fmla="val 200019"/>
            </a:avLst>
          </a:prstGeom>
          <a:solidFill>
            <a:schemeClr val="bg2"/>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79205" name="AutoShape 5"/>
          <p:cNvSpPr>
            <a:spLocks noChangeArrowheads="1"/>
          </p:cNvSpPr>
          <p:nvPr/>
        </p:nvSpPr>
        <p:spPr bwMode="auto">
          <a:xfrm rot="-5400000">
            <a:off x="2324100" y="4686300"/>
            <a:ext cx="990600" cy="304800"/>
          </a:xfrm>
          <a:prstGeom prst="rightArrow">
            <a:avLst>
              <a:gd name="adj1" fmla="val 50000"/>
              <a:gd name="adj2" fmla="val 162515"/>
            </a:avLst>
          </a:prstGeom>
          <a:solidFill>
            <a:schemeClr val="bg2"/>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79206" name="AutoShape 6"/>
          <p:cNvSpPr>
            <a:spLocks noChangeArrowheads="1"/>
          </p:cNvSpPr>
          <p:nvPr/>
        </p:nvSpPr>
        <p:spPr bwMode="auto">
          <a:xfrm rot="-5400000">
            <a:off x="3314700" y="4610100"/>
            <a:ext cx="838200" cy="304800"/>
          </a:xfrm>
          <a:prstGeom prst="rightArrow">
            <a:avLst>
              <a:gd name="adj1" fmla="val 50000"/>
              <a:gd name="adj2" fmla="val 137513"/>
            </a:avLst>
          </a:prstGeom>
          <a:solidFill>
            <a:schemeClr val="bg2"/>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eaLnBrk="1" hangingPunct="1"/>
            <a:r>
              <a:rPr lang="en-US" sz="3400" smtClean="0"/>
              <a:t>Initialize, Test and Modify in for Loop </a:t>
            </a:r>
          </a:p>
        </p:txBody>
      </p:sp>
      <p:sp>
        <p:nvSpPr>
          <p:cNvPr id="180227" name="Rectangle 3"/>
          <p:cNvSpPr>
            <a:spLocks noGrp="1" noChangeArrowheads="1"/>
          </p:cNvSpPr>
          <p:nvPr>
            <p:ph type="body" idx="1"/>
          </p:nvPr>
        </p:nvSpPr>
        <p:spPr>
          <a:xfrm>
            <a:off x="304800" y="1066800"/>
            <a:ext cx="8534400" cy="5105400"/>
          </a:xfrm>
        </p:spPr>
        <p:txBody>
          <a:bodyPr/>
          <a:lstStyle/>
          <a:p>
            <a:pPr algn="just" eaLnBrk="1" hangingPunct="1">
              <a:buFontTx/>
              <a:buNone/>
            </a:pPr>
            <a:r>
              <a:rPr lang="en-US" sz="2400" smtClean="0"/>
              <a:t>Just as with a while loop, a for loop</a:t>
            </a:r>
          </a:p>
          <a:p>
            <a:pPr lvl="1" algn="just" eaLnBrk="1" hangingPunct="1"/>
            <a:r>
              <a:rPr lang="en-US" b="1" smtClean="0"/>
              <a:t>initializes</a:t>
            </a:r>
            <a:r>
              <a:rPr lang="en-US" smtClean="0"/>
              <a:t> the loop control variable </a:t>
            </a:r>
            <a:r>
              <a:rPr lang="en-US" b="1" smtClean="0"/>
              <a:t>before beginning the first loop iteration</a:t>
            </a:r>
            <a:r>
              <a:rPr lang="en-US" smtClean="0"/>
              <a:t>,</a:t>
            </a:r>
          </a:p>
          <a:p>
            <a:pPr lvl="1" algn="just" eaLnBrk="1" hangingPunct="1"/>
            <a:r>
              <a:rPr lang="en-US" b="1" smtClean="0"/>
              <a:t>modifies</a:t>
            </a:r>
            <a:r>
              <a:rPr lang="en-US" smtClean="0"/>
              <a:t> the loop control variable </a:t>
            </a:r>
            <a:r>
              <a:rPr lang="en-US" b="1" smtClean="0"/>
              <a:t>at the very end of each iteration of the loop</a:t>
            </a:r>
            <a:r>
              <a:rPr lang="en-US" smtClean="0"/>
              <a:t>, and</a:t>
            </a:r>
          </a:p>
          <a:p>
            <a:pPr lvl="1" algn="just" eaLnBrk="1" hangingPunct="1"/>
            <a:r>
              <a:rPr lang="en-US" smtClean="0"/>
              <a:t>performs the </a:t>
            </a:r>
            <a:r>
              <a:rPr lang="en-US" b="1" smtClean="0"/>
              <a:t>loop termination test</a:t>
            </a:r>
            <a:r>
              <a:rPr lang="en-US" smtClean="0"/>
              <a:t> </a:t>
            </a:r>
            <a:r>
              <a:rPr lang="en-US" b="1" smtClean="0"/>
              <a:t>before each iteration of the loop</a:t>
            </a:r>
            <a:r>
              <a:rPr lang="en-US" smtClean="0"/>
              <a:t>.</a:t>
            </a:r>
          </a:p>
          <a:p>
            <a:pPr lvl="1" algn="just" eaLnBrk="1" hangingPunct="1"/>
            <a:endParaRPr lang="en-US" smtClean="0"/>
          </a:p>
          <a:p>
            <a:pPr algn="just" eaLnBrk="1" hangingPunct="1">
              <a:buFontTx/>
              <a:buNone/>
            </a:pPr>
            <a:r>
              <a:rPr lang="en-US" sz="2400" smtClean="0"/>
              <a:t>The for loop is easier to write and read for counter-controlled loops.</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pPr eaLnBrk="1" hangingPunct="1"/>
            <a:r>
              <a:rPr lang="en-US" sz="3600" smtClean="0"/>
              <a:t>A </a:t>
            </a:r>
            <a:r>
              <a:rPr lang="en-US" sz="3600" b="1" smtClean="0"/>
              <a:t>for</a:t>
            </a:r>
            <a:r>
              <a:rPr lang="en-US" sz="3600" smtClean="0"/>
              <a:t> Loop That Counts From 0 to 9</a:t>
            </a:r>
          </a:p>
        </p:txBody>
      </p:sp>
      <p:sp>
        <p:nvSpPr>
          <p:cNvPr id="336899" name="Rectangle 3"/>
          <p:cNvSpPr>
            <a:spLocks noGrp="1" noChangeArrowheads="1"/>
          </p:cNvSpPr>
          <p:nvPr>
            <p:ph type="body" idx="1"/>
          </p:nvPr>
        </p:nvSpPr>
        <p:spPr>
          <a:xfrm>
            <a:off x="242888" y="1857375"/>
            <a:ext cx="8709025" cy="3095625"/>
          </a:xfrm>
          <a:solidFill>
            <a:schemeClr val="bg1"/>
          </a:solidFill>
          <a:ln>
            <a:solidFill>
              <a:schemeClr val="tx1"/>
            </a:solidFill>
          </a:ln>
          <a:effectLst>
            <a:outerShdw dist="107763" dir="2700000" algn="ctr" rotWithShape="0">
              <a:schemeClr val="bg2"/>
            </a:outerShdw>
          </a:effectLst>
        </p:spPr>
        <p:txBody>
          <a:bodyPr/>
          <a:lstStyle/>
          <a:p>
            <a:pPr eaLnBrk="1" hangingPunct="1">
              <a:buFontTx/>
              <a:buNone/>
              <a:defRPr/>
            </a:pPr>
            <a:r>
              <a:rPr lang="en-US" sz="2400" b="1" smtClean="0">
                <a:latin typeface="Courier New" pitchFamily="49" charset="0"/>
              </a:rPr>
              <a:t>for ( i = 0;  i &lt; 10;  i = i + 1 )</a:t>
            </a:r>
          </a:p>
          <a:p>
            <a:pPr eaLnBrk="1" hangingPunct="1">
              <a:buFontTx/>
              <a:buNone/>
              <a:defRPr/>
            </a:pPr>
            <a:r>
              <a:rPr lang="en-US" sz="2400" b="1" smtClean="0">
                <a:latin typeface="Courier New" pitchFamily="49" charset="0"/>
              </a:rPr>
              <a:t>{</a:t>
            </a:r>
          </a:p>
          <a:p>
            <a:pPr eaLnBrk="1" hangingPunct="1">
              <a:buFontTx/>
              <a:buNone/>
              <a:defRPr/>
            </a:pPr>
            <a:r>
              <a:rPr lang="en-US" sz="2400" b="1" smtClean="0">
                <a:latin typeface="Courier New" pitchFamily="49" charset="0"/>
              </a:rPr>
              <a:t>	printf (</a:t>
            </a:r>
            <a:r>
              <a:rPr lang="en-US" sz="2400" b="1" smtClean="0"/>
              <a:t>“</a:t>
            </a:r>
            <a:r>
              <a:rPr lang="en-US" sz="2400" b="1" smtClean="0">
                <a:latin typeface="Courier New" pitchFamily="49" charset="0"/>
              </a:rPr>
              <a:t>%d\n</a:t>
            </a:r>
            <a:r>
              <a:rPr lang="en-US" sz="2400" b="1" smtClean="0"/>
              <a:t>”</a:t>
            </a:r>
            <a:r>
              <a:rPr lang="en-US" sz="2400" b="1" smtClean="0">
                <a:latin typeface="Courier New" pitchFamily="49" charset="0"/>
              </a:rPr>
              <a:t>, i) ;</a:t>
            </a:r>
          </a:p>
          <a:p>
            <a:pPr eaLnBrk="1" hangingPunct="1">
              <a:buFontTx/>
              <a:buNone/>
              <a:defRPr/>
            </a:pPr>
            <a:r>
              <a:rPr lang="en-US" sz="2400" b="1" smtClean="0">
                <a:latin typeface="Courier New" pitchFamily="49" charset="0"/>
              </a:rPr>
              <a:t>}</a:t>
            </a: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r>
              <a:rPr lang="en-US" smtClean="0"/>
              <a:t>We Can Count Backwards, Too</a:t>
            </a:r>
          </a:p>
        </p:txBody>
      </p:sp>
      <p:sp>
        <p:nvSpPr>
          <p:cNvPr id="337923" name="Rectangle 3"/>
          <p:cNvSpPr>
            <a:spLocks noGrp="1" noChangeArrowheads="1"/>
          </p:cNvSpPr>
          <p:nvPr>
            <p:ph type="body" idx="1"/>
          </p:nvPr>
        </p:nvSpPr>
        <p:spPr>
          <a:xfrm>
            <a:off x="242888" y="1776413"/>
            <a:ext cx="8709025" cy="2643187"/>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2400" b="1" smtClean="0">
                <a:latin typeface="Courier New" pitchFamily="49" charset="0"/>
              </a:rPr>
              <a:t>for ( i = 9; i &gt;= 0; i = i - 1 )</a:t>
            </a:r>
          </a:p>
          <a:p>
            <a:pPr eaLnBrk="1" hangingPunct="1">
              <a:buFontTx/>
              <a:buNone/>
              <a:defRPr/>
            </a:pPr>
            <a:r>
              <a:rPr lang="en-US" sz="2400" b="1" smtClean="0">
                <a:latin typeface="Courier New" pitchFamily="49" charset="0"/>
              </a:rPr>
              <a:t>{</a:t>
            </a:r>
          </a:p>
          <a:p>
            <a:pPr eaLnBrk="1" hangingPunct="1">
              <a:buFontTx/>
              <a:buNone/>
              <a:defRPr/>
            </a:pPr>
            <a:r>
              <a:rPr lang="en-US" sz="2400" b="1" smtClean="0">
                <a:latin typeface="Courier New" pitchFamily="49" charset="0"/>
              </a:rPr>
              <a:t>	printf (</a:t>
            </a:r>
            <a:r>
              <a:rPr lang="en-US" sz="2400" b="1" smtClean="0"/>
              <a:t>“</a:t>
            </a:r>
            <a:r>
              <a:rPr lang="en-US" sz="2400" b="1" smtClean="0">
                <a:latin typeface="Courier New" pitchFamily="49" charset="0"/>
              </a:rPr>
              <a:t>%d\n</a:t>
            </a:r>
            <a:r>
              <a:rPr lang="en-US" sz="2400" b="1" smtClean="0"/>
              <a:t>”</a:t>
            </a:r>
            <a:r>
              <a:rPr lang="en-US" sz="2400" b="1" smtClean="0">
                <a:latin typeface="Courier New" pitchFamily="49" charset="0"/>
              </a:rPr>
              <a:t>, i) ;</a:t>
            </a:r>
          </a:p>
          <a:p>
            <a:pPr eaLnBrk="1" hangingPunct="1">
              <a:buFontTx/>
              <a:buNone/>
              <a:defRPr/>
            </a:pPr>
            <a:r>
              <a:rPr lang="en-US" sz="2400" b="1" smtClean="0">
                <a:latin typeface="Courier New" pitchFamily="49"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lIns="90488" tIns="44450" rIns="90488" bIns="44450"/>
          <a:lstStyle/>
          <a:p>
            <a:pPr eaLnBrk="1" hangingPunct="1"/>
            <a:r>
              <a:rPr lang="en-US" smtClean="0"/>
              <a:t>Explanation</a:t>
            </a:r>
          </a:p>
        </p:txBody>
      </p:sp>
      <p:sp>
        <p:nvSpPr>
          <p:cNvPr id="112643" name="Rectangle 3"/>
          <p:cNvSpPr>
            <a:spLocks noChangeArrowheads="1"/>
          </p:cNvSpPr>
          <p:nvPr/>
        </p:nvSpPr>
        <p:spPr bwMode="auto">
          <a:xfrm>
            <a:off x="2667000" y="2416175"/>
            <a:ext cx="5607050" cy="25733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35000" algn="l"/>
              </a:tabLst>
              <a:defRPr/>
            </a:pPr>
            <a:r>
              <a:rPr lang="en-US" sz="1800" b="1">
                <a:latin typeface="Courier New" pitchFamily="49" charset="0"/>
                <a:cs typeface="+mn-cs"/>
              </a:rPr>
              <a:t>#include &lt;stdio.h&gt;	      /* comment */</a:t>
            </a:r>
          </a:p>
          <a:p>
            <a:pPr eaLnBrk="0" hangingPunct="0">
              <a:tabLst>
                <a:tab pos="635000" algn="l"/>
              </a:tabLst>
              <a:defRPr/>
            </a:pPr>
            <a:endParaRPr lang="en-US" sz="1800" b="1">
              <a:latin typeface="Courier New" pitchFamily="49" charset="0"/>
              <a:cs typeface="+mn-cs"/>
            </a:endParaRPr>
          </a:p>
          <a:p>
            <a:pPr eaLnBrk="0" hangingPunct="0">
              <a:tabLst>
                <a:tab pos="635000" algn="l"/>
              </a:tabLst>
              <a:defRPr/>
            </a:pPr>
            <a:r>
              <a:rPr lang="en-US" sz="1800" b="1">
                <a:latin typeface="Courier New" pitchFamily="49" charset="0"/>
                <a:cs typeface="+mn-cs"/>
              </a:rPr>
              <a:t>int	main(void)</a:t>
            </a:r>
          </a:p>
          <a:p>
            <a:pPr eaLnBrk="0" hangingPunct="0">
              <a:tabLst>
                <a:tab pos="635000" algn="l"/>
              </a:tabLst>
              <a:defRPr/>
            </a:pPr>
            <a:r>
              <a:rPr lang="en-US" sz="1800" b="1">
                <a:latin typeface="Courier New" pitchFamily="49" charset="0"/>
                <a:cs typeface="+mn-cs"/>
              </a:rPr>
              <a:t>{</a:t>
            </a:r>
          </a:p>
          <a:p>
            <a:pPr eaLnBrk="0" hangingPunct="0">
              <a:tabLst>
                <a:tab pos="635000" algn="l"/>
              </a:tabLst>
              <a:defRPr/>
            </a:pPr>
            <a:r>
              <a:rPr lang="en-US" sz="1800" b="1">
                <a:latin typeface="Courier New" pitchFamily="49" charset="0"/>
                <a:cs typeface="+mn-cs"/>
              </a:rPr>
              <a:t>	printf("Hello\n");</a:t>
            </a:r>
          </a:p>
          <a:p>
            <a:pPr eaLnBrk="0" hangingPunct="0">
              <a:tabLst>
                <a:tab pos="635000" algn="l"/>
              </a:tabLst>
              <a:defRPr/>
            </a:pPr>
            <a:r>
              <a:rPr lang="en-US" sz="1800" b="1">
                <a:latin typeface="Courier New" pitchFamily="49" charset="0"/>
                <a:cs typeface="+mn-cs"/>
              </a:rPr>
              <a:t>	printf("Welcome to the Course!\n");</a:t>
            </a:r>
          </a:p>
          <a:p>
            <a:pPr eaLnBrk="0" hangingPunct="0">
              <a:tabLst>
                <a:tab pos="635000" algn="l"/>
              </a:tabLst>
              <a:defRPr/>
            </a:pPr>
            <a:endParaRPr lang="en-US" sz="1800" b="1">
              <a:latin typeface="Courier New" pitchFamily="49" charset="0"/>
              <a:cs typeface="+mn-cs"/>
            </a:endParaRPr>
          </a:p>
          <a:p>
            <a:pPr eaLnBrk="0" hangingPunct="0">
              <a:tabLst>
                <a:tab pos="635000" algn="l"/>
              </a:tabLst>
              <a:defRPr/>
            </a:pPr>
            <a:r>
              <a:rPr lang="en-US" sz="1800" b="1">
                <a:latin typeface="Courier New" pitchFamily="49" charset="0"/>
                <a:cs typeface="+mn-cs"/>
              </a:rPr>
              <a:t>	return 0;</a:t>
            </a:r>
          </a:p>
          <a:p>
            <a:pPr eaLnBrk="0" hangingPunct="0">
              <a:tabLst>
                <a:tab pos="635000" algn="l"/>
              </a:tabLst>
              <a:defRPr/>
            </a:pPr>
            <a:r>
              <a:rPr lang="en-US" sz="1800" b="1">
                <a:latin typeface="Courier New" pitchFamily="49" charset="0"/>
                <a:cs typeface="+mn-cs"/>
              </a:rPr>
              <a:t>}</a:t>
            </a:r>
          </a:p>
        </p:txBody>
      </p:sp>
      <p:sp>
        <p:nvSpPr>
          <p:cNvPr id="112644" name="Rectangle 4"/>
          <p:cNvSpPr>
            <a:spLocks noChangeArrowheads="1"/>
          </p:cNvSpPr>
          <p:nvPr/>
        </p:nvSpPr>
        <p:spPr bwMode="auto">
          <a:xfrm>
            <a:off x="5472113" y="4854575"/>
            <a:ext cx="3197225"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35000" algn="l"/>
              </a:tabLst>
              <a:defRPr/>
            </a:pPr>
            <a:r>
              <a:rPr lang="en-US" sz="1800" b="1">
                <a:latin typeface="Courier New" pitchFamily="49" charset="0"/>
                <a:cs typeface="+mn-cs"/>
              </a:rPr>
              <a:t>Hello</a:t>
            </a:r>
          </a:p>
          <a:p>
            <a:pPr eaLnBrk="0" hangingPunct="0">
              <a:tabLst>
                <a:tab pos="635000" algn="l"/>
              </a:tabLst>
              <a:defRPr/>
            </a:pPr>
            <a:r>
              <a:rPr lang="en-US" sz="1800" b="1">
                <a:latin typeface="Courier New" pitchFamily="49" charset="0"/>
                <a:cs typeface="+mn-cs"/>
              </a:rPr>
              <a:t>Welcome to the Course!</a:t>
            </a:r>
          </a:p>
        </p:txBody>
      </p:sp>
      <p:sp>
        <p:nvSpPr>
          <p:cNvPr id="29701" name="Rectangle 5"/>
          <p:cNvSpPr>
            <a:spLocks noChangeArrowheads="1"/>
          </p:cNvSpPr>
          <p:nvPr/>
        </p:nvSpPr>
        <p:spPr bwMode="auto">
          <a:xfrm>
            <a:off x="442913" y="1730375"/>
            <a:ext cx="84677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b="1">
                <a:latin typeface="Arial" panose="020B0604020202020204" pitchFamily="34" charset="0"/>
              </a:rPr>
              <a:t>tells compiler about </a:t>
            </a:r>
            <a:r>
              <a:rPr lang="en-US" sz="1800" b="1" u="sng">
                <a:latin typeface="Arial" panose="020B0604020202020204" pitchFamily="34" charset="0"/>
              </a:rPr>
              <a:t>st</a:t>
            </a:r>
            <a:r>
              <a:rPr lang="en-US" sz="1800" b="1">
                <a:latin typeface="Arial" panose="020B0604020202020204" pitchFamily="34" charset="0"/>
              </a:rPr>
              <a:t>an</a:t>
            </a:r>
            <a:r>
              <a:rPr lang="en-US" sz="1800" b="1" u="sng">
                <a:latin typeface="Arial" panose="020B0604020202020204" pitchFamily="34" charset="0"/>
              </a:rPr>
              <a:t>d</a:t>
            </a:r>
            <a:r>
              <a:rPr lang="en-US" sz="1800" b="1">
                <a:latin typeface="Arial" panose="020B0604020202020204" pitchFamily="34" charset="0"/>
              </a:rPr>
              <a:t>ard </a:t>
            </a:r>
            <a:r>
              <a:rPr lang="en-US" sz="1800" b="1" u="sng">
                <a:latin typeface="Arial" panose="020B0604020202020204" pitchFamily="34" charset="0"/>
              </a:rPr>
              <a:t>i</a:t>
            </a:r>
            <a:r>
              <a:rPr lang="en-US" sz="1800" b="1">
                <a:latin typeface="Arial" panose="020B0604020202020204" pitchFamily="34" charset="0"/>
              </a:rPr>
              <a:t>nput and </a:t>
            </a:r>
            <a:r>
              <a:rPr lang="en-US" sz="1800" b="1" u="sng">
                <a:latin typeface="Arial" panose="020B0604020202020204" pitchFamily="34" charset="0"/>
              </a:rPr>
              <a:t>o</a:t>
            </a:r>
            <a:r>
              <a:rPr lang="en-US" sz="1800" b="1">
                <a:latin typeface="Arial" panose="020B0604020202020204" pitchFamily="34" charset="0"/>
              </a:rPr>
              <a:t>utput functions (i.e. printf + others)</a:t>
            </a:r>
          </a:p>
        </p:txBody>
      </p:sp>
      <p:sp>
        <p:nvSpPr>
          <p:cNvPr id="29702" name="Arc 6"/>
          <p:cNvSpPr>
            <a:spLocks/>
          </p:cNvSpPr>
          <p:nvPr/>
        </p:nvSpPr>
        <p:spPr bwMode="auto">
          <a:xfrm rot="10800000">
            <a:off x="2047875" y="2065338"/>
            <a:ext cx="760413" cy="527050"/>
          </a:xfrm>
          <a:custGeom>
            <a:avLst/>
            <a:gdLst>
              <a:gd name="T0" fmla="*/ 0 w 21613"/>
              <a:gd name="T1" fmla="*/ 0 h 21600"/>
              <a:gd name="T2" fmla="*/ 2147483647 w 21613"/>
              <a:gd name="T3" fmla="*/ 2147483647 h 21600"/>
              <a:gd name="T4" fmla="*/ 68942181 w 21613"/>
              <a:gd name="T5" fmla="*/ 2147483647 h 21600"/>
              <a:gd name="T6" fmla="*/ 0 60000 65536"/>
              <a:gd name="T7" fmla="*/ 0 60000 65536"/>
              <a:gd name="T8" fmla="*/ 0 60000 65536"/>
              <a:gd name="T9" fmla="*/ 0 w 21613"/>
              <a:gd name="T10" fmla="*/ 0 h 21600"/>
              <a:gd name="T11" fmla="*/ 21613 w 21613"/>
              <a:gd name="T12" fmla="*/ 21600 h 21600"/>
            </a:gdLst>
            <a:ahLst/>
            <a:cxnLst>
              <a:cxn ang="T6">
                <a:pos x="T0" y="T1"/>
              </a:cxn>
              <a:cxn ang="T7">
                <a:pos x="T2" y="T3"/>
              </a:cxn>
              <a:cxn ang="T8">
                <a:pos x="T4" y="T5"/>
              </a:cxn>
            </a:cxnLst>
            <a:rect l="T9" t="T10" r="T11" b="T12"/>
            <a:pathLst>
              <a:path w="21613" h="21600" fill="none" extrusionOk="0">
                <a:moveTo>
                  <a:pt x="0" y="0"/>
                </a:moveTo>
                <a:cubicBezTo>
                  <a:pt x="15" y="0"/>
                  <a:pt x="30" y="-1"/>
                  <a:pt x="45" y="0"/>
                </a:cubicBezTo>
                <a:cubicBezTo>
                  <a:pt x="11518" y="0"/>
                  <a:pt x="20990" y="8970"/>
                  <a:pt x="21613" y="20427"/>
                </a:cubicBezTo>
              </a:path>
              <a:path w="21613" h="21600" stroke="0" extrusionOk="0">
                <a:moveTo>
                  <a:pt x="0" y="0"/>
                </a:moveTo>
                <a:cubicBezTo>
                  <a:pt x="15" y="0"/>
                  <a:pt x="30" y="-1"/>
                  <a:pt x="45" y="0"/>
                </a:cubicBezTo>
                <a:cubicBezTo>
                  <a:pt x="11518" y="0"/>
                  <a:pt x="20990" y="8970"/>
                  <a:pt x="21613" y="20427"/>
                </a:cubicBezTo>
                <a:lnTo>
                  <a:pt x="45"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703" name="Rectangle 7"/>
          <p:cNvSpPr>
            <a:spLocks noChangeArrowheads="1"/>
          </p:cNvSpPr>
          <p:nvPr/>
        </p:nvSpPr>
        <p:spPr bwMode="auto">
          <a:xfrm>
            <a:off x="900113" y="2720975"/>
            <a:ext cx="16795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b="1">
                <a:latin typeface="Arial" panose="020B0604020202020204" pitchFamily="34" charset="0"/>
              </a:rPr>
              <a:t>main function</a:t>
            </a:r>
          </a:p>
        </p:txBody>
      </p:sp>
      <p:sp>
        <p:nvSpPr>
          <p:cNvPr id="29704" name="Arc 8"/>
          <p:cNvSpPr>
            <a:spLocks/>
          </p:cNvSpPr>
          <p:nvPr/>
        </p:nvSpPr>
        <p:spPr bwMode="auto">
          <a:xfrm rot="10800000">
            <a:off x="1673225" y="3055938"/>
            <a:ext cx="1058863" cy="69850"/>
          </a:xfrm>
          <a:custGeom>
            <a:avLst/>
            <a:gdLst>
              <a:gd name="T0" fmla="*/ 0 w 21582"/>
              <a:gd name="T1" fmla="*/ 0 h 21600"/>
              <a:gd name="T2" fmla="*/ 2147483647 w 21582"/>
              <a:gd name="T3" fmla="*/ 2201164 h 21600"/>
              <a:gd name="T4" fmla="*/ 185414930 w 21582"/>
              <a:gd name="T5" fmla="*/ 2362136 h 21600"/>
              <a:gd name="T6" fmla="*/ 0 60000 65536"/>
              <a:gd name="T7" fmla="*/ 0 60000 65536"/>
              <a:gd name="T8" fmla="*/ 0 60000 65536"/>
              <a:gd name="T9" fmla="*/ 0 w 21582"/>
              <a:gd name="T10" fmla="*/ 0 h 21600"/>
              <a:gd name="T11" fmla="*/ 21582 w 21582"/>
              <a:gd name="T12" fmla="*/ 21600 h 21600"/>
            </a:gdLst>
            <a:ahLst/>
            <a:cxnLst>
              <a:cxn ang="T6">
                <a:pos x="T0" y="T1"/>
              </a:cxn>
              <a:cxn ang="T7">
                <a:pos x="T2" y="T3"/>
              </a:cxn>
              <a:cxn ang="T8">
                <a:pos x="T4" y="T5"/>
              </a:cxn>
            </a:cxnLst>
            <a:rect l="T9" t="T10" r="T11" b="T12"/>
            <a:pathLst>
              <a:path w="21582" h="21600" fill="none" extrusionOk="0">
                <a:moveTo>
                  <a:pt x="0" y="0"/>
                </a:moveTo>
                <a:cubicBezTo>
                  <a:pt x="10" y="0"/>
                  <a:pt x="21" y="-1"/>
                  <a:pt x="32" y="0"/>
                </a:cubicBezTo>
                <a:cubicBezTo>
                  <a:pt x="11390" y="0"/>
                  <a:pt x="20807" y="8796"/>
                  <a:pt x="21581" y="20128"/>
                </a:cubicBezTo>
              </a:path>
              <a:path w="21582" h="21600" stroke="0" extrusionOk="0">
                <a:moveTo>
                  <a:pt x="0" y="0"/>
                </a:moveTo>
                <a:cubicBezTo>
                  <a:pt x="10" y="0"/>
                  <a:pt x="21" y="-1"/>
                  <a:pt x="32" y="0"/>
                </a:cubicBezTo>
                <a:cubicBezTo>
                  <a:pt x="11390" y="0"/>
                  <a:pt x="20807" y="8796"/>
                  <a:pt x="21581" y="20128"/>
                </a:cubicBezTo>
                <a:lnTo>
                  <a:pt x="32"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705" name="Rectangle 9"/>
          <p:cNvSpPr>
            <a:spLocks noChangeArrowheads="1"/>
          </p:cNvSpPr>
          <p:nvPr/>
        </p:nvSpPr>
        <p:spPr bwMode="auto">
          <a:xfrm>
            <a:off x="1281113" y="3787775"/>
            <a:ext cx="10191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b="1">
                <a:latin typeface="Arial" panose="020B0604020202020204" pitchFamily="34" charset="0"/>
              </a:rPr>
              <a:t>“begin”</a:t>
            </a:r>
          </a:p>
        </p:txBody>
      </p:sp>
      <p:sp>
        <p:nvSpPr>
          <p:cNvPr id="29706" name="Arc 10"/>
          <p:cNvSpPr>
            <a:spLocks/>
          </p:cNvSpPr>
          <p:nvPr/>
        </p:nvSpPr>
        <p:spPr bwMode="auto">
          <a:xfrm>
            <a:off x="1757363" y="3436938"/>
            <a:ext cx="1058862" cy="374650"/>
          </a:xfrm>
          <a:custGeom>
            <a:avLst/>
            <a:gdLst>
              <a:gd name="T0" fmla="*/ 0 w 21567"/>
              <a:gd name="T1" fmla="*/ 1847451765 h 21600"/>
              <a:gd name="T2" fmla="*/ 2147483647 w 21567"/>
              <a:gd name="T3" fmla="*/ 0 h 21600"/>
              <a:gd name="T4" fmla="*/ 2147483647 w 21567"/>
              <a:gd name="T5" fmla="*/ 1954975721 h 21600"/>
              <a:gd name="T6" fmla="*/ 0 60000 65536"/>
              <a:gd name="T7" fmla="*/ 0 60000 65536"/>
              <a:gd name="T8" fmla="*/ 0 60000 65536"/>
              <a:gd name="T9" fmla="*/ 0 w 21567"/>
              <a:gd name="T10" fmla="*/ 0 h 21600"/>
              <a:gd name="T11" fmla="*/ 21567 w 21567"/>
              <a:gd name="T12" fmla="*/ 21600 h 21600"/>
            </a:gdLst>
            <a:ahLst/>
            <a:cxnLst>
              <a:cxn ang="T6">
                <a:pos x="T0" y="T1"/>
              </a:cxn>
              <a:cxn ang="T7">
                <a:pos x="T2" y="T3"/>
              </a:cxn>
              <a:cxn ang="T8">
                <a:pos x="T4" y="T5"/>
              </a:cxn>
            </a:cxnLst>
            <a:rect l="T9" t="T10" r="T11" b="T12"/>
            <a:pathLst>
              <a:path w="21567" h="21600" fill="none" extrusionOk="0">
                <a:moveTo>
                  <a:pt x="-1" y="20411"/>
                </a:moveTo>
                <a:cubicBezTo>
                  <a:pt x="629" y="8973"/>
                  <a:pt x="10079" y="16"/>
                  <a:pt x="21535" y="0"/>
                </a:cubicBezTo>
              </a:path>
              <a:path w="21567" h="21600" stroke="0" extrusionOk="0">
                <a:moveTo>
                  <a:pt x="-1" y="20411"/>
                </a:moveTo>
                <a:cubicBezTo>
                  <a:pt x="629" y="8973"/>
                  <a:pt x="10079" y="16"/>
                  <a:pt x="21535" y="0"/>
                </a:cubicBezTo>
                <a:lnTo>
                  <a:pt x="21567"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707" name="Rectangle 11"/>
          <p:cNvSpPr>
            <a:spLocks noChangeArrowheads="1"/>
          </p:cNvSpPr>
          <p:nvPr/>
        </p:nvSpPr>
        <p:spPr bwMode="auto">
          <a:xfrm>
            <a:off x="2805113" y="5235575"/>
            <a:ext cx="81597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b="1">
                <a:latin typeface="Arial" panose="020B0604020202020204" pitchFamily="34" charset="0"/>
              </a:rPr>
              <a:t>“end”</a:t>
            </a:r>
          </a:p>
        </p:txBody>
      </p:sp>
      <p:sp>
        <p:nvSpPr>
          <p:cNvPr id="29708" name="Arc 12"/>
          <p:cNvSpPr>
            <a:spLocks/>
          </p:cNvSpPr>
          <p:nvPr/>
        </p:nvSpPr>
        <p:spPr bwMode="auto">
          <a:xfrm>
            <a:off x="2522538" y="4808538"/>
            <a:ext cx="298450" cy="596900"/>
          </a:xfrm>
          <a:custGeom>
            <a:avLst/>
            <a:gdLst>
              <a:gd name="T0" fmla="*/ 783043866 w 21600"/>
              <a:gd name="T1" fmla="*/ 1574544255 h 43200"/>
              <a:gd name="T2" fmla="*/ 783080564 w 21600"/>
              <a:gd name="T3" fmla="*/ 0 h 43200"/>
              <a:gd name="T4" fmla="*/ 787272127 w 21600"/>
              <a:gd name="T5" fmla="*/ 787272127 h 43200"/>
              <a:gd name="T6" fmla="*/ 0 60000 65536"/>
              <a:gd name="T7" fmla="*/ 0 60000 65536"/>
              <a:gd name="T8" fmla="*/ 0 60000 65536"/>
              <a:gd name="T9" fmla="*/ 0 w 21600"/>
              <a:gd name="T10" fmla="*/ 0 h 43200"/>
              <a:gd name="T11" fmla="*/ 21600 w 21600"/>
              <a:gd name="T12" fmla="*/ 43200 h 43200"/>
            </a:gdLst>
            <a:ahLst/>
            <a:cxnLst>
              <a:cxn ang="T6">
                <a:pos x="T0" y="T1"/>
              </a:cxn>
              <a:cxn ang="T7">
                <a:pos x="T2" y="T3"/>
              </a:cxn>
              <a:cxn ang="T8">
                <a:pos x="T4" y="T5"/>
              </a:cxn>
            </a:cxnLst>
            <a:rect l="T9" t="T10" r="T11" b="T12"/>
            <a:pathLst>
              <a:path w="21600" h="43200" fill="none" extrusionOk="0">
                <a:moveTo>
                  <a:pt x="21484" y="43199"/>
                </a:moveTo>
                <a:cubicBezTo>
                  <a:pt x="9600" y="43135"/>
                  <a:pt x="0" y="33484"/>
                  <a:pt x="0" y="21600"/>
                </a:cubicBezTo>
                <a:cubicBezTo>
                  <a:pt x="-1" y="9715"/>
                  <a:pt x="9600" y="63"/>
                  <a:pt x="21485" y="0"/>
                </a:cubicBezTo>
              </a:path>
              <a:path w="21600" h="43200" stroke="0" extrusionOk="0">
                <a:moveTo>
                  <a:pt x="21484" y="43199"/>
                </a:moveTo>
                <a:cubicBezTo>
                  <a:pt x="9600" y="43135"/>
                  <a:pt x="0" y="33484"/>
                  <a:pt x="0" y="21600"/>
                </a:cubicBezTo>
                <a:cubicBezTo>
                  <a:pt x="-1" y="9715"/>
                  <a:pt x="9600" y="63"/>
                  <a:pt x="21485" y="0"/>
                </a:cubicBezTo>
                <a:lnTo>
                  <a:pt x="21600"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709" name="Arc 13"/>
          <p:cNvSpPr>
            <a:spLocks/>
          </p:cNvSpPr>
          <p:nvPr/>
        </p:nvSpPr>
        <p:spPr bwMode="auto">
          <a:xfrm>
            <a:off x="1379538" y="4503738"/>
            <a:ext cx="2051050" cy="374650"/>
          </a:xfrm>
          <a:custGeom>
            <a:avLst/>
            <a:gdLst>
              <a:gd name="T0" fmla="*/ 0 w 21600"/>
              <a:gd name="T1" fmla="*/ 1954975721 h 21600"/>
              <a:gd name="T2" fmla="*/ 2147483647 w 21600"/>
              <a:gd name="T3" fmla="*/ 0 h 21600"/>
              <a:gd name="T4" fmla="*/ 2147483647 w 21600"/>
              <a:gd name="T5" fmla="*/ 1954975721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7"/>
                  <a:pt x="9660" y="9"/>
                  <a:pt x="21583" y="0"/>
                </a:cubicBezTo>
              </a:path>
              <a:path w="21600" h="21600" stroke="0" extrusionOk="0">
                <a:moveTo>
                  <a:pt x="0" y="21600"/>
                </a:moveTo>
                <a:cubicBezTo>
                  <a:pt x="0" y="9677"/>
                  <a:pt x="9660" y="9"/>
                  <a:pt x="21583" y="0"/>
                </a:cubicBezTo>
                <a:lnTo>
                  <a:pt x="21600"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710" name="Rectangle 14"/>
          <p:cNvSpPr>
            <a:spLocks noChangeArrowheads="1"/>
          </p:cNvSpPr>
          <p:nvPr/>
        </p:nvSpPr>
        <p:spPr bwMode="auto">
          <a:xfrm>
            <a:off x="595313" y="4854575"/>
            <a:ext cx="1612900"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b="1">
                <a:latin typeface="Arial" panose="020B0604020202020204" pitchFamily="34" charset="0"/>
              </a:rPr>
              <a:t>flag success to operating system</a:t>
            </a:r>
          </a:p>
        </p:txBody>
      </p:sp>
    </p:spTree>
  </p:cSld>
  <p:clrMapOvr>
    <a:masterClrMapping/>
  </p:clrMapOvr>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pPr eaLnBrk="1" hangingPunct="1"/>
            <a:r>
              <a:rPr lang="en-US" sz="3600" smtClean="0"/>
              <a:t>Count By 2’s or 7’s or Whatever</a:t>
            </a:r>
          </a:p>
        </p:txBody>
      </p:sp>
      <p:sp>
        <p:nvSpPr>
          <p:cNvPr id="338947" name="Rectangle 3"/>
          <p:cNvSpPr>
            <a:spLocks noGrp="1" noChangeArrowheads="1"/>
          </p:cNvSpPr>
          <p:nvPr>
            <p:ph type="body" idx="1"/>
          </p:nvPr>
        </p:nvSpPr>
        <p:spPr>
          <a:xfrm>
            <a:off x="1004888" y="1852613"/>
            <a:ext cx="7453312" cy="2490787"/>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2400" b="1" smtClean="0">
                <a:latin typeface="Courier New" pitchFamily="49" charset="0"/>
              </a:rPr>
              <a:t>for ( i = 0; i &lt; 10; i = i + 2 )</a:t>
            </a:r>
          </a:p>
          <a:p>
            <a:pPr eaLnBrk="1" hangingPunct="1">
              <a:buFontTx/>
              <a:buNone/>
              <a:defRPr/>
            </a:pPr>
            <a:r>
              <a:rPr lang="en-US" sz="2400" b="1" smtClean="0">
                <a:latin typeface="Courier New" pitchFamily="49" charset="0"/>
              </a:rPr>
              <a:t>{</a:t>
            </a:r>
          </a:p>
          <a:p>
            <a:pPr eaLnBrk="1" hangingPunct="1">
              <a:buFontTx/>
              <a:buNone/>
              <a:defRPr/>
            </a:pPr>
            <a:r>
              <a:rPr lang="en-US" sz="2400" b="1" smtClean="0">
                <a:latin typeface="Courier New" pitchFamily="49" charset="0"/>
              </a:rPr>
              <a:t>	printf (</a:t>
            </a:r>
            <a:r>
              <a:rPr lang="en-US" sz="2400" b="1" smtClean="0"/>
              <a:t>“</a:t>
            </a:r>
            <a:r>
              <a:rPr lang="en-US" sz="2400" b="1" smtClean="0">
                <a:latin typeface="Courier New" pitchFamily="49" charset="0"/>
              </a:rPr>
              <a:t>%d\n</a:t>
            </a:r>
            <a:r>
              <a:rPr lang="en-US" sz="2400" b="1" smtClean="0"/>
              <a:t>”</a:t>
            </a:r>
            <a:r>
              <a:rPr lang="en-US" sz="2400" b="1" smtClean="0">
                <a:latin typeface="Courier New" pitchFamily="49" charset="0"/>
              </a:rPr>
              <a:t>, i) ;</a:t>
            </a:r>
          </a:p>
          <a:p>
            <a:pPr eaLnBrk="1" hangingPunct="1">
              <a:buFontTx/>
              <a:buNone/>
              <a:defRPr/>
            </a:pPr>
            <a:r>
              <a:rPr lang="en-US" sz="2400" b="1" smtClean="0">
                <a:latin typeface="Courier New" pitchFamily="49" charset="0"/>
              </a:rPr>
              <a:t>}</a:t>
            </a:r>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noFill/>
        </p:spPr>
        <p:txBody>
          <a:bodyPr lIns="90488" tIns="44450" rIns="90488" bIns="44450"/>
          <a:lstStyle/>
          <a:p>
            <a:pPr eaLnBrk="1" hangingPunct="1"/>
            <a:r>
              <a:rPr lang="en-US" smtClean="0">
                <a:latin typeface="Courier New" panose="02070309020205020404" pitchFamily="49" charset="0"/>
              </a:rPr>
              <a:t>for</a:t>
            </a:r>
            <a:r>
              <a:rPr lang="en-US" smtClean="0"/>
              <a:t> Is Not Until Either!</a:t>
            </a:r>
          </a:p>
        </p:txBody>
      </p:sp>
      <p:sp>
        <p:nvSpPr>
          <p:cNvPr id="4100" name="Rectangle 3"/>
          <p:cNvSpPr>
            <a:spLocks noGrp="1" noChangeArrowheads="1"/>
          </p:cNvSpPr>
          <p:nvPr>
            <p:ph type="body" idx="1"/>
          </p:nvPr>
        </p:nvSpPr>
        <p:spPr>
          <a:noFill/>
        </p:spPr>
        <p:txBody>
          <a:bodyPr lIns="90488" tIns="44450" rIns="90488" bIns="44450"/>
          <a:lstStyle/>
          <a:p>
            <a:pPr eaLnBrk="1" hangingPunct="1">
              <a:buFontTx/>
              <a:buNone/>
            </a:pPr>
            <a:r>
              <a:rPr lang="en-US" smtClean="0"/>
              <a:t>Remember to get the </a:t>
            </a:r>
            <a:r>
              <a:rPr lang="en-US" smtClean="0">
                <a:latin typeface="Courier New" panose="02070309020205020404" pitchFamily="49" charset="0"/>
              </a:rPr>
              <a:t>for</a:t>
            </a:r>
            <a:r>
              <a:rPr lang="en-US" smtClean="0"/>
              <a:t> condition the right way around (it is really a </a:t>
            </a:r>
            <a:r>
              <a:rPr lang="en-US" i="1" smtClean="0"/>
              <a:t>while</a:t>
            </a:r>
            <a:r>
              <a:rPr lang="en-US" smtClean="0"/>
              <a:t> condition)</a:t>
            </a:r>
          </a:p>
        </p:txBody>
      </p:sp>
      <p:sp>
        <p:nvSpPr>
          <p:cNvPr id="339972" name="Rectangle 4"/>
          <p:cNvSpPr>
            <a:spLocks noChangeArrowheads="1"/>
          </p:cNvSpPr>
          <p:nvPr/>
        </p:nvSpPr>
        <p:spPr bwMode="auto">
          <a:xfrm>
            <a:off x="3948113" y="3048000"/>
            <a:ext cx="4891087" cy="1930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2000" b="1">
                <a:latin typeface="Courier New" pitchFamily="49" charset="0"/>
                <a:cs typeface="+mn-cs"/>
              </a:rPr>
              <a:t>int j;</a:t>
            </a: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latin typeface="Courier New" pitchFamily="49" charset="0"/>
                <a:cs typeface="+mn-cs"/>
              </a:rPr>
              <a:t>printf("start\n");</a:t>
            </a:r>
          </a:p>
          <a:p>
            <a:pPr eaLnBrk="0" hangingPunct="0">
              <a:tabLst>
                <a:tab pos="565150" algn="l"/>
                <a:tab pos="1252538" algn="l"/>
              </a:tabLst>
              <a:defRPr/>
            </a:pPr>
            <a:r>
              <a:rPr lang="en-US" sz="2000" b="1">
                <a:latin typeface="Courier New" pitchFamily="49" charset="0"/>
                <a:cs typeface="+mn-cs"/>
              </a:rPr>
              <a:t>for (j = 5; j == 0; j--)</a:t>
            </a:r>
          </a:p>
          <a:p>
            <a:pPr eaLnBrk="0" hangingPunct="0">
              <a:tabLst>
                <a:tab pos="565150" algn="l"/>
                <a:tab pos="1252538" algn="l"/>
              </a:tabLst>
              <a:defRPr/>
            </a:pPr>
            <a:r>
              <a:rPr lang="en-US" sz="2000" b="1">
                <a:latin typeface="Courier New" pitchFamily="49" charset="0"/>
                <a:cs typeface="+mn-cs"/>
              </a:rPr>
              <a:t>	printf("j = %i\n", j);</a:t>
            </a:r>
          </a:p>
          <a:p>
            <a:pPr eaLnBrk="0" hangingPunct="0">
              <a:tabLst>
                <a:tab pos="565150" algn="l"/>
                <a:tab pos="1252538" algn="l"/>
              </a:tabLst>
              <a:defRPr/>
            </a:pPr>
            <a:r>
              <a:rPr lang="en-US" sz="2000" b="1">
                <a:latin typeface="Courier New" pitchFamily="49" charset="0"/>
                <a:cs typeface="+mn-cs"/>
              </a:rPr>
              <a:t>printf("end\n");</a:t>
            </a:r>
          </a:p>
        </p:txBody>
      </p:sp>
      <p:sp>
        <p:nvSpPr>
          <p:cNvPr id="4102" name="Rectangle 5"/>
          <p:cNvSpPr>
            <a:spLocks noChangeArrowheads="1"/>
          </p:cNvSpPr>
          <p:nvPr/>
        </p:nvSpPr>
        <p:spPr bwMode="auto">
          <a:xfrm>
            <a:off x="1144588" y="3482975"/>
            <a:ext cx="2435225"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user probably intends “until j is equal to zero”, however this is NOT the way to write it either!</a:t>
            </a:r>
          </a:p>
        </p:txBody>
      </p:sp>
      <p:sp>
        <p:nvSpPr>
          <p:cNvPr id="4103" name="Arc 6"/>
          <p:cNvSpPr>
            <a:spLocks/>
          </p:cNvSpPr>
          <p:nvPr/>
        </p:nvSpPr>
        <p:spPr bwMode="auto">
          <a:xfrm>
            <a:off x="3140075" y="3019425"/>
            <a:ext cx="3336925" cy="1019175"/>
          </a:xfrm>
          <a:custGeom>
            <a:avLst/>
            <a:gdLst>
              <a:gd name="T0" fmla="*/ 0 w 43191"/>
              <a:gd name="T1" fmla="*/ 2147483647 h 31531"/>
              <a:gd name="T2" fmla="*/ 2147483647 w 43191"/>
              <a:gd name="T3" fmla="*/ 2147483647 h 31531"/>
              <a:gd name="T4" fmla="*/ 2147483647 w 43191"/>
              <a:gd name="T5" fmla="*/ 2147483647 h 31531"/>
              <a:gd name="T6" fmla="*/ 0 60000 65536"/>
              <a:gd name="T7" fmla="*/ 0 60000 65536"/>
              <a:gd name="T8" fmla="*/ 0 60000 65536"/>
              <a:gd name="T9" fmla="*/ 0 w 43191"/>
              <a:gd name="T10" fmla="*/ 0 h 31531"/>
              <a:gd name="T11" fmla="*/ 43191 w 43191"/>
              <a:gd name="T12" fmla="*/ 31531 h 31531"/>
            </a:gdLst>
            <a:ahLst/>
            <a:cxnLst>
              <a:cxn ang="T6">
                <a:pos x="T0" y="T1"/>
              </a:cxn>
              <a:cxn ang="T7">
                <a:pos x="T2" y="T3"/>
              </a:cxn>
              <a:cxn ang="T8">
                <a:pos x="T4" y="T5"/>
              </a:cxn>
            </a:cxnLst>
            <a:rect l="T9" t="T10" r="T11" b="T12"/>
            <a:pathLst>
              <a:path w="43191" h="31531" fill="none" extrusionOk="0">
                <a:moveTo>
                  <a:pt x="0" y="20962"/>
                </a:moveTo>
                <a:cubicBezTo>
                  <a:pt x="345" y="9286"/>
                  <a:pt x="9910" y="-1"/>
                  <a:pt x="21591" y="0"/>
                </a:cubicBezTo>
                <a:cubicBezTo>
                  <a:pt x="33520" y="0"/>
                  <a:pt x="43191" y="9670"/>
                  <a:pt x="43191" y="21600"/>
                </a:cubicBezTo>
                <a:cubicBezTo>
                  <a:pt x="43191" y="25056"/>
                  <a:pt x="42361" y="28461"/>
                  <a:pt x="40772" y="31530"/>
                </a:cubicBezTo>
              </a:path>
              <a:path w="43191" h="31531" stroke="0" extrusionOk="0">
                <a:moveTo>
                  <a:pt x="0" y="20962"/>
                </a:moveTo>
                <a:cubicBezTo>
                  <a:pt x="345" y="9286"/>
                  <a:pt x="9910" y="-1"/>
                  <a:pt x="21591" y="0"/>
                </a:cubicBezTo>
                <a:cubicBezTo>
                  <a:pt x="33520" y="0"/>
                  <a:pt x="43191" y="9670"/>
                  <a:pt x="43191" y="21600"/>
                </a:cubicBezTo>
                <a:cubicBezTo>
                  <a:pt x="43191" y="25056"/>
                  <a:pt x="42361" y="28461"/>
                  <a:pt x="40772" y="31530"/>
                </a:cubicBezTo>
                <a:lnTo>
                  <a:pt x="21591"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9975" name="Rectangle 7"/>
          <p:cNvSpPr>
            <a:spLocks noChangeArrowheads="1"/>
          </p:cNvSpPr>
          <p:nvPr/>
        </p:nvSpPr>
        <p:spPr bwMode="auto">
          <a:xfrm>
            <a:off x="7043738" y="4895850"/>
            <a:ext cx="955675" cy="711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2000" b="1">
                <a:latin typeface="Courier New" pitchFamily="49" charset="0"/>
                <a:cs typeface="+mn-cs"/>
              </a:rPr>
              <a:t>start</a:t>
            </a:r>
          </a:p>
          <a:p>
            <a:pPr eaLnBrk="0" hangingPunct="0">
              <a:tabLst>
                <a:tab pos="565150" algn="l"/>
                <a:tab pos="1252538" algn="l"/>
              </a:tabLst>
              <a:defRPr/>
            </a:pPr>
            <a:r>
              <a:rPr lang="en-US" sz="2000" b="1">
                <a:latin typeface="Courier New" pitchFamily="49" charset="0"/>
                <a:cs typeface="+mn-cs"/>
              </a:rPr>
              <a:t>end</a:t>
            </a:r>
          </a:p>
        </p:txBody>
      </p:sp>
      <p:graphicFrame>
        <p:nvGraphicFramePr>
          <p:cNvPr id="4098" name="Object 8">
            <a:hlinkClick r:id="" action="ppaction://ole?verb=0"/>
          </p:cNvPr>
          <p:cNvGraphicFramePr>
            <a:graphicFrameLocks/>
          </p:cNvGraphicFramePr>
          <p:nvPr/>
        </p:nvGraphicFramePr>
        <p:xfrm>
          <a:off x="7169150" y="2770188"/>
          <a:ext cx="511175" cy="601662"/>
        </p:xfrm>
        <a:graphic>
          <a:graphicData uri="http://schemas.openxmlformats.org/presentationml/2006/ole">
            <mc:AlternateContent xmlns:mc="http://schemas.openxmlformats.org/markup-compatibility/2006">
              <mc:Choice xmlns:v="urn:schemas-microsoft-com:vml" Requires="v">
                <p:oleObj spid="_x0000_s4105" name="CorelDRAW!" r:id="rId3" imgW="1657080" imgH="1935000" progId="CDraw5">
                  <p:embed/>
                </p:oleObj>
              </mc:Choice>
              <mc:Fallback>
                <p:oleObj name="CorelDRAW!" r:id="rId3" imgW="1657080" imgH="1935000" progId="CDraw5">
                  <p:embed/>
                  <p:pic>
                    <p:nvPicPr>
                      <p:cNvPr id="0" name="Object 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9150" y="2770188"/>
                        <a:ext cx="511175" cy="6016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noFill/>
        </p:spPr>
        <p:txBody>
          <a:bodyPr lIns="90488" tIns="44450" rIns="90488" bIns="44450"/>
          <a:lstStyle/>
          <a:p>
            <a:pPr eaLnBrk="1" hangingPunct="1"/>
            <a:r>
              <a:rPr lang="en-US" smtClean="0"/>
              <a:t>Stepping With </a:t>
            </a:r>
            <a:r>
              <a:rPr lang="en-US" smtClean="0">
                <a:latin typeface="Courier New" panose="02070309020205020404" pitchFamily="49" charset="0"/>
              </a:rPr>
              <a:t>for</a:t>
            </a:r>
          </a:p>
        </p:txBody>
      </p:sp>
      <p:sp>
        <p:nvSpPr>
          <p:cNvPr id="184323" name="Rectangle 3"/>
          <p:cNvSpPr>
            <a:spLocks noGrp="1" noChangeArrowheads="1"/>
          </p:cNvSpPr>
          <p:nvPr>
            <p:ph type="body" idx="1"/>
          </p:nvPr>
        </p:nvSpPr>
        <p:spPr>
          <a:xfrm>
            <a:off x="685800" y="1524000"/>
            <a:ext cx="7772400" cy="990600"/>
          </a:xfrm>
          <a:noFill/>
        </p:spPr>
        <p:txBody>
          <a:bodyPr lIns="90488" tIns="44450" rIns="90488" bIns="44450"/>
          <a:lstStyle/>
          <a:p>
            <a:pPr eaLnBrk="1" hangingPunct="1">
              <a:lnSpc>
                <a:spcPct val="90000"/>
              </a:lnSpc>
              <a:buFontTx/>
              <a:buNone/>
            </a:pPr>
            <a:r>
              <a:rPr lang="en-US" smtClean="0"/>
              <a:t>Unlike some languages, the </a:t>
            </a:r>
            <a:r>
              <a:rPr lang="en-US" smtClean="0">
                <a:latin typeface="Courier New" panose="02070309020205020404" pitchFamily="49" charset="0"/>
              </a:rPr>
              <a:t>for</a:t>
            </a:r>
            <a:r>
              <a:rPr lang="en-US" smtClean="0"/>
              <a:t> loop in C is not restricted to stepping up or down by 1</a:t>
            </a:r>
          </a:p>
        </p:txBody>
      </p:sp>
      <p:sp>
        <p:nvSpPr>
          <p:cNvPr id="340996" name="Rectangle 4"/>
          <p:cNvSpPr>
            <a:spLocks noChangeArrowheads="1"/>
          </p:cNvSpPr>
          <p:nvPr/>
        </p:nvSpPr>
        <p:spPr bwMode="auto">
          <a:xfrm>
            <a:off x="381000" y="2908300"/>
            <a:ext cx="8458200" cy="33972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#include &lt;math.h&gt;</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int	main(void)</a:t>
            </a:r>
          </a:p>
          <a:p>
            <a:pPr eaLnBrk="0" hangingPunct="0">
              <a:tabLst>
                <a:tab pos="565150" algn="l"/>
                <a:tab pos="1252538" algn="l"/>
              </a:tabLst>
              <a:defRPr/>
            </a:pPr>
            <a:r>
              <a:rPr lang="en-US" sz="1800" b="1">
                <a:latin typeface="Courier New" pitchFamily="49" charset="0"/>
                <a:cs typeface="+mn-cs"/>
              </a:rPr>
              <a:t>{</a:t>
            </a:r>
          </a:p>
          <a:p>
            <a:pPr eaLnBrk="0" hangingPunct="0">
              <a:tabLst>
                <a:tab pos="565150" algn="l"/>
                <a:tab pos="1252538" algn="l"/>
              </a:tabLst>
              <a:defRPr/>
            </a:pPr>
            <a:r>
              <a:rPr lang="en-US" sz="1800" b="1">
                <a:latin typeface="Courier New" pitchFamily="49" charset="0"/>
                <a:cs typeface="+mn-cs"/>
              </a:rPr>
              <a:t>  double angle;</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for(angle = 0.0; angle &lt; 3.14159; angle += 0.2)</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printf("sine of %.1lf is %.2lf\n", angle, sin(angle));</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	return 0;</a:t>
            </a:r>
          </a:p>
          <a:p>
            <a:pPr eaLnBrk="0" hangingPunct="0">
              <a:tabLst>
                <a:tab pos="565150" algn="l"/>
                <a:tab pos="1252538" algn="l"/>
              </a:tabLst>
              <a:defRPr/>
            </a:pPr>
            <a:r>
              <a:rPr lang="en-US" sz="1800" b="1">
                <a:latin typeface="Courier New" pitchFamily="49" charset="0"/>
                <a:cs typeface="+mn-cs"/>
              </a:rPr>
              <a:t>}</a:t>
            </a:r>
          </a:p>
        </p:txBody>
      </p:sp>
    </p:spTree>
  </p:cSld>
  <p:clrMapOvr>
    <a:masterClrMapping/>
  </p:clrMapOvr>
  <p:transition/>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noFill/>
        </p:spPr>
        <p:txBody>
          <a:bodyPr lIns="90488" tIns="44450" rIns="90488" bIns="44450"/>
          <a:lstStyle/>
          <a:p>
            <a:pPr eaLnBrk="1" hangingPunct="1"/>
            <a:r>
              <a:rPr lang="en-US" smtClean="0"/>
              <a:t>Extending the </a:t>
            </a:r>
            <a:r>
              <a:rPr lang="en-US" smtClean="0">
                <a:latin typeface="Courier New" panose="02070309020205020404" pitchFamily="49" charset="0"/>
              </a:rPr>
              <a:t>for</a:t>
            </a:r>
            <a:r>
              <a:rPr lang="en-US" smtClean="0"/>
              <a:t> Loop</a:t>
            </a:r>
          </a:p>
        </p:txBody>
      </p:sp>
      <p:sp>
        <p:nvSpPr>
          <p:cNvPr id="185347" name="Rectangle 3"/>
          <p:cNvSpPr>
            <a:spLocks noGrp="1" noChangeArrowheads="1"/>
          </p:cNvSpPr>
          <p:nvPr>
            <p:ph type="body" idx="1"/>
          </p:nvPr>
        </p:nvSpPr>
        <p:spPr>
          <a:noFill/>
        </p:spPr>
        <p:txBody>
          <a:bodyPr lIns="90488" tIns="44450" rIns="90488" bIns="44450"/>
          <a:lstStyle/>
          <a:p>
            <a:pPr eaLnBrk="1" hangingPunct="1">
              <a:buFontTx/>
              <a:buNone/>
            </a:pPr>
            <a:r>
              <a:rPr lang="en-US" sz="2000" smtClean="0"/>
              <a:t>The initial and update parts may contain multiple comma separated statements</a:t>
            </a:r>
            <a:endParaRPr lang="en-US" sz="2000" b="1" smtClean="0">
              <a:latin typeface="Courier New" panose="02070309020205020404" pitchFamily="49" charset="0"/>
            </a:endParaRPr>
          </a:p>
        </p:txBody>
      </p:sp>
      <p:sp>
        <p:nvSpPr>
          <p:cNvPr id="342020" name="Rectangle 4"/>
          <p:cNvSpPr>
            <a:spLocks noChangeArrowheads="1"/>
          </p:cNvSpPr>
          <p:nvPr/>
        </p:nvSpPr>
        <p:spPr bwMode="auto">
          <a:xfrm>
            <a:off x="1204913" y="2514600"/>
            <a:ext cx="6746875" cy="787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int i, j, k;</a:t>
            </a:r>
            <a:endParaRPr lang="en-US" sz="2000" b="1">
              <a:latin typeface="Courier New" pitchFamily="49" charset="0"/>
              <a:cs typeface="+mn-cs"/>
            </a:endParaRPr>
          </a:p>
          <a:p>
            <a:pPr eaLnBrk="0" hangingPunct="0">
              <a:tabLst>
                <a:tab pos="565150" algn="l"/>
                <a:tab pos="1252538" algn="l"/>
              </a:tabLst>
              <a:defRPr/>
            </a:pPr>
            <a:endParaRPr lang="en-US" sz="9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for(i = 0, j = 5, k = -1; i &lt; 10; i++, j++, k--)</a:t>
            </a:r>
          </a:p>
        </p:txBody>
      </p:sp>
      <p:sp>
        <p:nvSpPr>
          <p:cNvPr id="185349" name="Rectangle 5"/>
          <p:cNvSpPr>
            <a:spLocks noChangeArrowheads="1"/>
          </p:cNvSpPr>
          <p:nvPr/>
        </p:nvSpPr>
        <p:spPr bwMode="auto">
          <a:xfrm>
            <a:off x="685800" y="35814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Font typeface="Wingdings" panose="05000000000000000000" pitchFamily="2" charset="2"/>
              <a:buChar char="§"/>
            </a:pPr>
            <a:r>
              <a:rPr lang="en-US">
                <a:latin typeface="Arial" panose="020B0604020202020204" pitchFamily="34" charset="0"/>
              </a:rPr>
              <a:t>The initial, condition and update parts may contain no statements at all!</a:t>
            </a:r>
          </a:p>
        </p:txBody>
      </p:sp>
      <p:sp>
        <p:nvSpPr>
          <p:cNvPr id="342022" name="Rectangle 6"/>
          <p:cNvSpPr>
            <a:spLocks noChangeArrowheads="1"/>
          </p:cNvSpPr>
          <p:nvPr/>
        </p:nvSpPr>
        <p:spPr bwMode="auto">
          <a:xfrm>
            <a:off x="2271713" y="4648200"/>
            <a:ext cx="4016375"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for(; i &lt; 10; i++, j++, k--)</a:t>
            </a:r>
          </a:p>
        </p:txBody>
      </p:sp>
      <p:sp>
        <p:nvSpPr>
          <p:cNvPr id="342023" name="Rectangle 7"/>
          <p:cNvSpPr>
            <a:spLocks noChangeArrowheads="1"/>
          </p:cNvSpPr>
          <p:nvPr/>
        </p:nvSpPr>
        <p:spPr bwMode="auto">
          <a:xfrm>
            <a:off x="3109913" y="5181600"/>
            <a:ext cx="1968500"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for(;i &lt; 10;)</a:t>
            </a:r>
          </a:p>
        </p:txBody>
      </p:sp>
      <p:sp>
        <p:nvSpPr>
          <p:cNvPr id="342024" name="Rectangle 8"/>
          <p:cNvSpPr>
            <a:spLocks noChangeArrowheads="1"/>
          </p:cNvSpPr>
          <p:nvPr/>
        </p:nvSpPr>
        <p:spPr bwMode="auto">
          <a:xfrm>
            <a:off x="3643313" y="5715000"/>
            <a:ext cx="1149350"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65150" algn="l"/>
                <a:tab pos="1252538" algn="l"/>
              </a:tabLst>
              <a:defRPr/>
            </a:pPr>
            <a:r>
              <a:rPr lang="en-US" sz="1800" b="1">
                <a:latin typeface="Courier New" pitchFamily="49" charset="0"/>
                <a:cs typeface="+mn-cs"/>
              </a:rPr>
              <a:t>for(;;)</a:t>
            </a:r>
          </a:p>
        </p:txBody>
      </p:sp>
      <p:sp>
        <p:nvSpPr>
          <p:cNvPr id="185353" name="Rectangle 9"/>
          <p:cNvSpPr>
            <a:spLocks noChangeArrowheads="1"/>
          </p:cNvSpPr>
          <p:nvPr/>
        </p:nvSpPr>
        <p:spPr bwMode="auto">
          <a:xfrm>
            <a:off x="5945188" y="5159375"/>
            <a:ext cx="27400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use of a </a:t>
            </a:r>
            <a:r>
              <a:rPr lang="en-US" sz="1600" b="1">
                <a:latin typeface="Courier New" panose="02070309020205020404" pitchFamily="49" charset="0"/>
              </a:rPr>
              <a:t>while</a:t>
            </a:r>
            <a:r>
              <a:rPr lang="en-US" sz="1600" b="1">
                <a:latin typeface="Arial" panose="020B0604020202020204" pitchFamily="34" charset="0"/>
              </a:rPr>
              <a:t> loop would be clearer here!</a:t>
            </a:r>
          </a:p>
        </p:txBody>
      </p:sp>
      <p:sp>
        <p:nvSpPr>
          <p:cNvPr id="185354" name="Line 10"/>
          <p:cNvSpPr>
            <a:spLocks noChangeShapeType="1"/>
          </p:cNvSpPr>
          <p:nvPr/>
        </p:nvSpPr>
        <p:spPr bwMode="auto">
          <a:xfrm flipH="1" flipV="1">
            <a:off x="5057775" y="5359400"/>
            <a:ext cx="1044575" cy="5715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185355" name="Rectangle 11"/>
          <p:cNvSpPr>
            <a:spLocks noChangeArrowheads="1"/>
          </p:cNvSpPr>
          <p:nvPr/>
        </p:nvSpPr>
        <p:spPr bwMode="auto">
          <a:xfrm>
            <a:off x="5157788" y="5953125"/>
            <a:ext cx="27400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creates an infinite loop</a:t>
            </a:r>
          </a:p>
        </p:txBody>
      </p:sp>
      <p:sp>
        <p:nvSpPr>
          <p:cNvPr id="185356" name="Line 12"/>
          <p:cNvSpPr>
            <a:spLocks noChangeShapeType="1"/>
          </p:cNvSpPr>
          <p:nvPr/>
        </p:nvSpPr>
        <p:spPr bwMode="auto">
          <a:xfrm flipH="1" flipV="1">
            <a:off x="4775200" y="5913438"/>
            <a:ext cx="565150" cy="112712"/>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r>
              <a:rPr lang="en-US" sz="4000" smtClean="0"/>
              <a:t>The </a:t>
            </a:r>
            <a:r>
              <a:rPr lang="en-US" sz="4000" b="1" smtClean="0"/>
              <a:t>do-while</a:t>
            </a:r>
            <a:r>
              <a:rPr lang="en-US" sz="4000" smtClean="0"/>
              <a:t> Repetition Structure</a:t>
            </a:r>
          </a:p>
        </p:txBody>
      </p:sp>
      <p:sp>
        <p:nvSpPr>
          <p:cNvPr id="186371" name="Rectangle 3"/>
          <p:cNvSpPr>
            <a:spLocks noGrp="1" noChangeArrowheads="1"/>
          </p:cNvSpPr>
          <p:nvPr>
            <p:ph type="body" idx="1"/>
          </p:nvPr>
        </p:nvSpPr>
        <p:spPr/>
        <p:txBody>
          <a:bodyPr/>
          <a:lstStyle/>
          <a:p>
            <a:pPr algn="just" eaLnBrk="1" hangingPunct="1">
              <a:lnSpc>
                <a:spcPct val="90000"/>
              </a:lnSpc>
              <a:buFontTx/>
              <a:buNone/>
            </a:pPr>
            <a:r>
              <a:rPr lang="en-US" sz="2400" b="1" smtClean="0">
                <a:solidFill>
                  <a:srgbClr val="339933"/>
                </a:solidFill>
              </a:rPr>
              <a:t>do</a:t>
            </a:r>
          </a:p>
          <a:p>
            <a:pPr algn="just" eaLnBrk="1" hangingPunct="1">
              <a:lnSpc>
                <a:spcPct val="90000"/>
              </a:lnSpc>
              <a:buFontTx/>
              <a:buNone/>
            </a:pPr>
            <a:r>
              <a:rPr lang="en-US" sz="2400" b="1" smtClean="0">
                <a:solidFill>
                  <a:srgbClr val="339933"/>
                </a:solidFill>
              </a:rPr>
              <a:t>{</a:t>
            </a:r>
          </a:p>
          <a:p>
            <a:pPr algn="just" eaLnBrk="1" hangingPunct="1">
              <a:lnSpc>
                <a:spcPct val="90000"/>
              </a:lnSpc>
              <a:buFontTx/>
              <a:buNone/>
            </a:pPr>
            <a:r>
              <a:rPr lang="en-US" sz="2400" b="1" smtClean="0">
                <a:solidFill>
                  <a:srgbClr val="339933"/>
                </a:solidFill>
              </a:rPr>
              <a:t>	</a:t>
            </a:r>
            <a:r>
              <a:rPr lang="en-US" sz="2400" b="1" i="1" smtClean="0">
                <a:solidFill>
                  <a:srgbClr val="339933"/>
                </a:solidFill>
              </a:rPr>
              <a:t>statement(s)</a:t>
            </a:r>
            <a:endParaRPr lang="en-US" sz="2400" b="1" smtClean="0">
              <a:solidFill>
                <a:srgbClr val="339933"/>
              </a:solidFill>
            </a:endParaRPr>
          </a:p>
          <a:p>
            <a:pPr algn="just" eaLnBrk="1" hangingPunct="1">
              <a:lnSpc>
                <a:spcPct val="90000"/>
              </a:lnSpc>
              <a:buFontTx/>
              <a:buNone/>
            </a:pPr>
            <a:r>
              <a:rPr lang="en-US" sz="2400" b="1" smtClean="0">
                <a:solidFill>
                  <a:srgbClr val="339933"/>
                </a:solidFill>
              </a:rPr>
              <a:t>} while ( </a:t>
            </a:r>
            <a:r>
              <a:rPr lang="en-US" sz="2400" b="1" i="1" smtClean="0">
                <a:solidFill>
                  <a:srgbClr val="339933"/>
                </a:solidFill>
              </a:rPr>
              <a:t>condition</a:t>
            </a:r>
            <a:r>
              <a:rPr lang="en-US" sz="2400" b="1" smtClean="0">
                <a:solidFill>
                  <a:srgbClr val="339933"/>
                </a:solidFill>
              </a:rPr>
              <a:t> ) ;</a:t>
            </a:r>
          </a:p>
          <a:p>
            <a:pPr algn="just" eaLnBrk="1" hangingPunct="1">
              <a:lnSpc>
                <a:spcPct val="90000"/>
              </a:lnSpc>
              <a:buFontTx/>
              <a:buNone/>
            </a:pPr>
            <a:endParaRPr lang="en-US" sz="2400" smtClean="0">
              <a:solidFill>
                <a:srgbClr val="339933"/>
              </a:solidFill>
            </a:endParaRPr>
          </a:p>
          <a:p>
            <a:pPr algn="just" eaLnBrk="1" hangingPunct="1">
              <a:lnSpc>
                <a:spcPct val="90000"/>
              </a:lnSpc>
              <a:buFontTx/>
              <a:buNone/>
            </a:pPr>
            <a:r>
              <a:rPr lang="en-US" sz="2400" smtClean="0"/>
              <a:t>The body of a </a:t>
            </a:r>
            <a:r>
              <a:rPr lang="en-US" sz="2400" b="1" smtClean="0"/>
              <a:t>do-while</a:t>
            </a:r>
            <a:r>
              <a:rPr lang="en-US" sz="2400" smtClean="0"/>
              <a:t> is ALWAYS executed at least once.  Is this true of a </a:t>
            </a:r>
            <a:r>
              <a:rPr lang="en-US" sz="2400" b="1" smtClean="0"/>
              <a:t>while</a:t>
            </a:r>
            <a:r>
              <a:rPr lang="en-US" sz="2400" smtClean="0"/>
              <a:t> loop?  What about a </a:t>
            </a:r>
            <a:r>
              <a:rPr lang="en-US" sz="2400" b="1" smtClean="0"/>
              <a:t>for</a:t>
            </a:r>
            <a:r>
              <a:rPr lang="en-US" sz="2400" smtClean="0"/>
              <a:t> loop?</a:t>
            </a:r>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pPr eaLnBrk="1" hangingPunct="1"/>
            <a:r>
              <a:rPr lang="en-US" smtClean="0"/>
              <a:t>Example</a:t>
            </a:r>
          </a:p>
        </p:txBody>
      </p:sp>
      <p:sp>
        <p:nvSpPr>
          <p:cNvPr id="344067" name="Rectangle 3"/>
          <p:cNvSpPr>
            <a:spLocks noGrp="1" noChangeArrowheads="1"/>
          </p:cNvSpPr>
          <p:nvPr>
            <p:ph type="body" idx="1"/>
          </p:nvPr>
        </p:nvSpPr>
        <p:spPr>
          <a:xfrm>
            <a:off x="304800" y="1295400"/>
            <a:ext cx="8458200" cy="4800600"/>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2400" b="1" smtClean="0">
                <a:latin typeface="Courier New" pitchFamily="49" charset="0"/>
              </a:rPr>
              <a:t>do</a:t>
            </a:r>
          </a:p>
          <a:p>
            <a:pPr eaLnBrk="1" hangingPunct="1">
              <a:buFontTx/>
              <a:buNone/>
              <a:defRPr/>
            </a:pPr>
            <a:r>
              <a:rPr lang="en-US" sz="2400" b="1" smtClean="0">
                <a:latin typeface="Courier New" pitchFamily="49" charset="0"/>
              </a:rPr>
              <a:t>{</a:t>
            </a:r>
          </a:p>
          <a:p>
            <a:pPr eaLnBrk="1" hangingPunct="1">
              <a:buFontTx/>
              <a:buNone/>
              <a:defRPr/>
            </a:pPr>
            <a:r>
              <a:rPr lang="en-US" sz="2400" b="1" smtClean="0">
                <a:latin typeface="Courier New" pitchFamily="49" charset="0"/>
              </a:rPr>
              <a:t>	printf (</a:t>
            </a:r>
            <a:r>
              <a:rPr lang="en-US" sz="2400" b="1" smtClean="0"/>
              <a:t>“</a:t>
            </a:r>
            <a:r>
              <a:rPr lang="en-US" sz="2400" b="1" smtClean="0">
                <a:latin typeface="Courier New" pitchFamily="49" charset="0"/>
              </a:rPr>
              <a:t>Enter a positive number: </a:t>
            </a:r>
            <a:r>
              <a:rPr lang="en-US" sz="2400" b="1" smtClean="0"/>
              <a:t>“</a:t>
            </a:r>
            <a:r>
              <a:rPr lang="en-US" sz="2400" b="1" smtClean="0">
                <a:latin typeface="Courier New" pitchFamily="49" charset="0"/>
              </a:rPr>
              <a:t>);</a:t>
            </a:r>
          </a:p>
          <a:p>
            <a:pPr eaLnBrk="1" hangingPunct="1">
              <a:buFontTx/>
              <a:buNone/>
              <a:defRPr/>
            </a:pPr>
            <a:r>
              <a:rPr lang="en-US" sz="2400" b="1" smtClean="0">
                <a:latin typeface="Courier New" pitchFamily="49" charset="0"/>
              </a:rPr>
              <a:t>	scanf (</a:t>
            </a:r>
            <a:r>
              <a:rPr lang="en-US" sz="2400" b="1" smtClean="0"/>
              <a:t>“</a:t>
            </a:r>
            <a:r>
              <a:rPr lang="en-US" sz="2400" b="1" smtClean="0">
                <a:latin typeface="Courier New" pitchFamily="49" charset="0"/>
              </a:rPr>
              <a:t>%d</a:t>
            </a:r>
            <a:r>
              <a:rPr lang="en-US" sz="2400" b="1" smtClean="0"/>
              <a:t>”</a:t>
            </a:r>
            <a:r>
              <a:rPr lang="en-US" sz="2400" b="1" smtClean="0">
                <a:latin typeface="Courier New" pitchFamily="49" charset="0"/>
              </a:rPr>
              <a:t>, &amp;num) ;</a:t>
            </a:r>
          </a:p>
          <a:p>
            <a:pPr eaLnBrk="1" hangingPunct="1">
              <a:buFontTx/>
              <a:buNone/>
              <a:defRPr/>
            </a:pPr>
            <a:r>
              <a:rPr lang="en-US" sz="2400" b="1" smtClean="0">
                <a:latin typeface="Courier New" pitchFamily="49" charset="0"/>
              </a:rPr>
              <a:t>	if ( num &lt;= 0 )</a:t>
            </a:r>
          </a:p>
          <a:p>
            <a:pPr eaLnBrk="1" hangingPunct="1">
              <a:buFontTx/>
              <a:buNone/>
              <a:defRPr/>
            </a:pPr>
            <a:r>
              <a:rPr lang="en-US" sz="2400" b="1" smtClean="0">
                <a:latin typeface="Courier New" pitchFamily="49" charset="0"/>
              </a:rPr>
              <a:t>	{</a:t>
            </a:r>
          </a:p>
          <a:p>
            <a:pPr eaLnBrk="1" hangingPunct="1">
              <a:buFontTx/>
              <a:buNone/>
              <a:defRPr/>
            </a:pPr>
            <a:r>
              <a:rPr lang="en-US" sz="2400" b="1" smtClean="0">
                <a:latin typeface="Courier New" pitchFamily="49" charset="0"/>
              </a:rPr>
              <a:t>		printf (</a:t>
            </a:r>
            <a:r>
              <a:rPr lang="en-US" sz="2400" b="1" smtClean="0"/>
              <a:t>“</a:t>
            </a:r>
            <a:r>
              <a:rPr lang="en-US" sz="2400" b="1" smtClean="0">
                <a:latin typeface="Courier New" pitchFamily="49" charset="0"/>
              </a:rPr>
              <a:t>\n Try again\n</a:t>
            </a:r>
            <a:r>
              <a:rPr lang="en-US" sz="2400" b="1" smtClean="0"/>
              <a:t>”</a:t>
            </a:r>
            <a:r>
              <a:rPr lang="en-US" sz="2400" b="1" smtClean="0">
                <a:latin typeface="Courier New" pitchFamily="49" charset="0"/>
              </a:rPr>
              <a:t>) ;</a:t>
            </a:r>
          </a:p>
          <a:p>
            <a:pPr eaLnBrk="1" hangingPunct="1">
              <a:buFontTx/>
              <a:buNone/>
              <a:defRPr/>
            </a:pPr>
            <a:r>
              <a:rPr lang="en-US" sz="2400" b="1" smtClean="0">
                <a:latin typeface="Courier New" pitchFamily="49" charset="0"/>
              </a:rPr>
              <a:t>	}</a:t>
            </a:r>
          </a:p>
          <a:p>
            <a:pPr eaLnBrk="1" hangingPunct="1">
              <a:buFontTx/>
              <a:buNone/>
              <a:defRPr/>
            </a:pPr>
            <a:r>
              <a:rPr lang="en-US" sz="2400" b="1" smtClean="0">
                <a:latin typeface="Courier New" pitchFamily="49" charset="0"/>
              </a:rPr>
              <a:t>} while ( num &lt;= 0 ) ;</a:t>
            </a: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pPr eaLnBrk="1" hangingPunct="1"/>
            <a:r>
              <a:rPr lang="en-US" smtClean="0"/>
              <a:t>An Equivalent while Loop</a:t>
            </a:r>
          </a:p>
        </p:txBody>
      </p:sp>
      <p:sp>
        <p:nvSpPr>
          <p:cNvPr id="345091" name="Rectangle 3"/>
          <p:cNvSpPr>
            <a:spLocks noGrp="1" noChangeArrowheads="1"/>
          </p:cNvSpPr>
          <p:nvPr>
            <p:ph type="body" idx="1"/>
          </p:nvPr>
        </p:nvSpPr>
        <p:spPr>
          <a:xfrm>
            <a:off x="304800" y="1447800"/>
            <a:ext cx="8610600" cy="3657600"/>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2000" b="1" smtClean="0">
                <a:latin typeface="Courier New" pitchFamily="49" charset="0"/>
              </a:rPr>
              <a:t>printf (</a:t>
            </a:r>
            <a:r>
              <a:rPr lang="en-US" sz="2000" b="1" smtClean="0"/>
              <a:t>“</a:t>
            </a:r>
            <a:r>
              <a:rPr lang="en-US" sz="2000" b="1" smtClean="0">
                <a:latin typeface="Courier New" pitchFamily="49" charset="0"/>
              </a:rPr>
              <a:t>Enter a positive number: </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scanf (</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&amp;num) ;</a:t>
            </a:r>
          </a:p>
          <a:p>
            <a:pPr eaLnBrk="1" hangingPunct="1">
              <a:buFontTx/>
              <a:buNone/>
              <a:defRPr/>
            </a:pPr>
            <a:r>
              <a:rPr lang="en-US" sz="2000" b="1" smtClean="0">
                <a:latin typeface="Courier New" pitchFamily="49" charset="0"/>
              </a:rPr>
              <a:t>while ( num &lt;= 0 )</a:t>
            </a:r>
          </a:p>
          <a:p>
            <a:pPr eaLnBrk="1" hangingPunct="1">
              <a:buFontTx/>
              <a:buNone/>
              <a:defRPr/>
            </a:pPr>
            <a:r>
              <a:rPr lang="en-US" sz="2000" b="1" smtClean="0">
                <a:latin typeface="Courier New" pitchFamily="49" charset="0"/>
              </a:rPr>
              <a:t>{</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\nTry again\n</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Enter a positive number: </a:t>
            </a:r>
            <a:r>
              <a:rPr lang="en-US" sz="2000" b="1" smtClean="0"/>
              <a:t>“</a:t>
            </a:r>
            <a:r>
              <a:rPr lang="en-US" sz="2000" b="1" smtClean="0">
                <a:latin typeface="Courier New" pitchFamily="49" charset="0"/>
              </a:rPr>
              <a:t>);</a:t>
            </a:r>
          </a:p>
          <a:p>
            <a:pPr eaLnBrk="1" hangingPunct="1">
              <a:buFontTx/>
              <a:buNone/>
              <a:defRPr/>
            </a:pPr>
            <a:r>
              <a:rPr lang="en-US" sz="2000" b="1" smtClean="0">
                <a:latin typeface="Courier New" pitchFamily="49" charset="0"/>
              </a:rPr>
              <a:t>	scanf (</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&amp;num) ;</a:t>
            </a:r>
          </a:p>
          <a:p>
            <a:pPr eaLnBrk="1" hangingPunct="1">
              <a:buFontTx/>
              <a:buNone/>
              <a:defRPr/>
            </a:pPr>
            <a:r>
              <a:rPr lang="en-US" sz="2000" b="1" smtClean="0">
                <a:latin typeface="Courier New" pitchFamily="49" charset="0"/>
              </a:rPr>
              <a:t>}</a:t>
            </a:r>
          </a:p>
        </p:txBody>
      </p:sp>
      <p:sp>
        <p:nvSpPr>
          <p:cNvPr id="188420" name="Rectangle 4"/>
          <p:cNvSpPr>
            <a:spLocks noChangeArrowheads="1"/>
          </p:cNvSpPr>
          <p:nvPr/>
        </p:nvSpPr>
        <p:spPr bwMode="auto">
          <a:xfrm>
            <a:off x="533400" y="5424488"/>
            <a:ext cx="8229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pPr>
            <a:r>
              <a:rPr lang="en-US" b="1" i="1">
                <a:solidFill>
                  <a:srgbClr val="339933"/>
                </a:solidFill>
              </a:rPr>
              <a:t>Notice that using a while loop in this case requires a priming read.</a:t>
            </a:r>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p:txBody>
          <a:bodyPr/>
          <a:lstStyle/>
          <a:p>
            <a:pPr eaLnBrk="1" hangingPunct="1"/>
            <a:r>
              <a:rPr lang="en-US" smtClean="0"/>
              <a:t>An Equivalent for Loop</a:t>
            </a:r>
          </a:p>
        </p:txBody>
      </p:sp>
      <p:sp>
        <p:nvSpPr>
          <p:cNvPr id="346115" name="Rectangle 3"/>
          <p:cNvSpPr>
            <a:spLocks noGrp="1" noChangeArrowheads="1"/>
          </p:cNvSpPr>
          <p:nvPr>
            <p:ph type="body" idx="1"/>
          </p:nvPr>
        </p:nvSpPr>
        <p:spPr>
          <a:xfrm>
            <a:off x="304800" y="1295400"/>
            <a:ext cx="8458200" cy="3657600"/>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2000" b="1" smtClean="0">
                <a:latin typeface="Courier New" pitchFamily="49" charset="0"/>
              </a:rPr>
              <a:t>printf (</a:t>
            </a:r>
            <a:r>
              <a:rPr lang="en-US" sz="2000" b="1" smtClean="0"/>
              <a:t>“</a:t>
            </a:r>
            <a:r>
              <a:rPr lang="en-US" sz="2000" b="1" smtClean="0">
                <a:latin typeface="Courier New" pitchFamily="49" charset="0"/>
              </a:rPr>
              <a:t>Enter a positive number: </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scanf (</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&amp;num) ;</a:t>
            </a:r>
          </a:p>
          <a:p>
            <a:pPr eaLnBrk="1" hangingPunct="1">
              <a:buFontTx/>
              <a:buNone/>
              <a:defRPr/>
            </a:pPr>
            <a:r>
              <a:rPr lang="en-US" sz="2000" b="1" smtClean="0">
                <a:latin typeface="Courier New" pitchFamily="49" charset="0"/>
              </a:rPr>
              <a:t>for ( ; num &lt;= 0; )</a:t>
            </a:r>
          </a:p>
          <a:p>
            <a:pPr eaLnBrk="1" hangingPunct="1">
              <a:buFontTx/>
              <a:buNone/>
              <a:defRPr/>
            </a:pPr>
            <a:r>
              <a:rPr lang="en-US" sz="2000" b="1" smtClean="0">
                <a:latin typeface="Courier New" pitchFamily="49" charset="0"/>
              </a:rPr>
              <a:t>{</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\nNot +ve. Try again\n</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Enter a positive number: </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scanf (</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&amp;num) ;</a:t>
            </a:r>
          </a:p>
          <a:p>
            <a:pPr eaLnBrk="1" hangingPunct="1">
              <a:buFontTx/>
              <a:buNone/>
              <a:defRPr/>
            </a:pPr>
            <a:r>
              <a:rPr lang="en-US" sz="2000" b="1" smtClean="0">
                <a:latin typeface="Courier New" pitchFamily="49" charset="0"/>
              </a:rPr>
              <a:t>}</a:t>
            </a:r>
          </a:p>
        </p:txBody>
      </p:sp>
      <p:sp>
        <p:nvSpPr>
          <p:cNvPr id="189444" name="Rectangle 4"/>
          <p:cNvSpPr>
            <a:spLocks noChangeArrowheads="1"/>
          </p:cNvSpPr>
          <p:nvPr/>
        </p:nvSpPr>
        <p:spPr bwMode="auto">
          <a:xfrm>
            <a:off x="838200" y="5257800"/>
            <a:ext cx="73152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spcBef>
                <a:spcPct val="50000"/>
              </a:spcBef>
            </a:pPr>
            <a:r>
              <a:rPr lang="en-US" b="1" i="1">
                <a:solidFill>
                  <a:srgbClr val="339933"/>
                </a:solidFill>
              </a:rPr>
              <a:t>A for loop is a very awkward choice here because the loop is event-controlled.</a:t>
            </a: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algn="just"/>
            <a:r>
              <a:rPr lang="en-US" sz="3200" b="1" smtClean="0"/>
              <a:t>So, Which Type of Loop Should One Use?</a:t>
            </a:r>
          </a:p>
        </p:txBody>
      </p:sp>
      <p:sp>
        <p:nvSpPr>
          <p:cNvPr id="190467" name="Rectangle 3"/>
          <p:cNvSpPr>
            <a:spLocks noGrp="1" noChangeArrowheads="1"/>
          </p:cNvSpPr>
          <p:nvPr>
            <p:ph type="body" idx="1"/>
          </p:nvPr>
        </p:nvSpPr>
        <p:spPr>
          <a:xfrm>
            <a:off x="304800" y="1524000"/>
            <a:ext cx="8458200" cy="4572000"/>
          </a:xfrm>
        </p:spPr>
        <p:txBody>
          <a:bodyPr/>
          <a:lstStyle/>
          <a:p>
            <a:pPr algn="just" eaLnBrk="1" hangingPunct="1"/>
            <a:r>
              <a:rPr lang="en-US" sz="2400" b="1" smtClean="0">
                <a:solidFill>
                  <a:srgbClr val="339933"/>
                </a:solidFill>
              </a:rPr>
              <a:t>Use a </a:t>
            </a:r>
            <a:r>
              <a:rPr lang="en-US" sz="2400" b="1" smtClean="0">
                <a:solidFill>
                  <a:srgbClr val="339933"/>
                </a:solidFill>
                <a:latin typeface="Courier New" panose="02070309020205020404" pitchFamily="49" charset="0"/>
              </a:rPr>
              <a:t>for</a:t>
            </a:r>
            <a:r>
              <a:rPr lang="en-US" sz="2400" b="1" smtClean="0">
                <a:solidFill>
                  <a:srgbClr val="339933"/>
                </a:solidFill>
              </a:rPr>
              <a:t> loop for counter-controlled repetition.</a:t>
            </a:r>
          </a:p>
          <a:p>
            <a:pPr algn="just" eaLnBrk="1" hangingPunct="1"/>
            <a:endParaRPr lang="en-US" sz="2400" b="1" smtClean="0">
              <a:solidFill>
                <a:srgbClr val="339933"/>
              </a:solidFill>
            </a:endParaRPr>
          </a:p>
          <a:p>
            <a:pPr algn="just" eaLnBrk="1" hangingPunct="1"/>
            <a:r>
              <a:rPr lang="en-US" sz="2400" b="1" smtClean="0">
                <a:solidFill>
                  <a:srgbClr val="339933"/>
                </a:solidFill>
              </a:rPr>
              <a:t>Use a </a:t>
            </a:r>
            <a:r>
              <a:rPr lang="en-US" sz="2400" b="1" smtClean="0">
                <a:solidFill>
                  <a:srgbClr val="339933"/>
                </a:solidFill>
                <a:latin typeface="Courier New" panose="02070309020205020404" pitchFamily="49" charset="0"/>
              </a:rPr>
              <a:t>while</a:t>
            </a:r>
            <a:r>
              <a:rPr lang="en-US" sz="2400" b="1" smtClean="0">
                <a:solidFill>
                  <a:srgbClr val="339933"/>
                </a:solidFill>
              </a:rPr>
              <a:t> or </a:t>
            </a:r>
            <a:r>
              <a:rPr lang="en-US" sz="2400" b="1" smtClean="0">
                <a:solidFill>
                  <a:srgbClr val="339933"/>
                </a:solidFill>
                <a:latin typeface="Courier New" panose="02070309020205020404" pitchFamily="49" charset="0"/>
              </a:rPr>
              <a:t>do</a:t>
            </a:r>
            <a:r>
              <a:rPr lang="en-US" sz="2400" b="1" smtClean="0">
                <a:solidFill>
                  <a:srgbClr val="339933"/>
                </a:solidFill>
              </a:rPr>
              <a:t>-</a:t>
            </a:r>
            <a:r>
              <a:rPr lang="en-US" sz="2400" b="1" smtClean="0">
                <a:solidFill>
                  <a:srgbClr val="339933"/>
                </a:solidFill>
                <a:latin typeface="Courier New" panose="02070309020205020404" pitchFamily="49" charset="0"/>
              </a:rPr>
              <a:t>while</a:t>
            </a:r>
            <a:r>
              <a:rPr lang="en-US" sz="2400" b="1" smtClean="0">
                <a:solidFill>
                  <a:srgbClr val="339933"/>
                </a:solidFill>
              </a:rPr>
              <a:t> loop for event-controlled repetition.</a:t>
            </a:r>
          </a:p>
          <a:p>
            <a:pPr lvl="1" algn="just" eaLnBrk="1" hangingPunct="1"/>
            <a:r>
              <a:rPr lang="en-US" b="1" smtClean="0">
                <a:solidFill>
                  <a:srgbClr val="339933"/>
                </a:solidFill>
              </a:rPr>
              <a:t>Use a </a:t>
            </a:r>
            <a:r>
              <a:rPr lang="en-US" b="1" smtClean="0">
                <a:solidFill>
                  <a:srgbClr val="339933"/>
                </a:solidFill>
                <a:latin typeface="Courier New" panose="02070309020205020404" pitchFamily="49" charset="0"/>
              </a:rPr>
              <a:t>do</a:t>
            </a:r>
            <a:r>
              <a:rPr lang="en-US" b="1" smtClean="0">
                <a:solidFill>
                  <a:srgbClr val="339933"/>
                </a:solidFill>
              </a:rPr>
              <a:t>-</a:t>
            </a:r>
            <a:r>
              <a:rPr lang="en-US" b="1" smtClean="0">
                <a:solidFill>
                  <a:srgbClr val="339933"/>
                </a:solidFill>
                <a:latin typeface="Courier New" panose="02070309020205020404" pitchFamily="49" charset="0"/>
              </a:rPr>
              <a:t>while</a:t>
            </a:r>
            <a:r>
              <a:rPr lang="en-US" b="1" smtClean="0">
                <a:solidFill>
                  <a:srgbClr val="339933"/>
                </a:solidFill>
              </a:rPr>
              <a:t> loop when the loop must execute at least one time.</a:t>
            </a:r>
          </a:p>
          <a:p>
            <a:pPr lvl="1" algn="just" eaLnBrk="1" hangingPunct="1"/>
            <a:r>
              <a:rPr lang="en-US" b="1" smtClean="0">
                <a:solidFill>
                  <a:srgbClr val="339933"/>
                </a:solidFill>
              </a:rPr>
              <a:t>Use a </a:t>
            </a:r>
            <a:r>
              <a:rPr lang="en-US" b="1" smtClean="0">
                <a:solidFill>
                  <a:srgbClr val="339933"/>
                </a:solidFill>
                <a:latin typeface="Courier New" panose="02070309020205020404" pitchFamily="49" charset="0"/>
              </a:rPr>
              <a:t>while</a:t>
            </a:r>
            <a:r>
              <a:rPr lang="en-US" b="1" smtClean="0">
                <a:solidFill>
                  <a:srgbClr val="339933"/>
                </a:solidFill>
              </a:rPr>
              <a:t> loop when it is possible that the loop may never execute.</a:t>
            </a: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eaLnBrk="1" hangingPunct="1"/>
            <a:r>
              <a:rPr lang="en-US" smtClean="0"/>
              <a:t>Nested Loops</a:t>
            </a:r>
          </a:p>
        </p:txBody>
      </p:sp>
      <p:sp>
        <p:nvSpPr>
          <p:cNvPr id="191491" name="Rectangle 3"/>
          <p:cNvSpPr>
            <a:spLocks noGrp="1" noChangeArrowheads="1"/>
          </p:cNvSpPr>
          <p:nvPr>
            <p:ph type="body" idx="1"/>
          </p:nvPr>
        </p:nvSpPr>
        <p:spPr/>
        <p:txBody>
          <a:bodyPr/>
          <a:lstStyle/>
          <a:p>
            <a:pPr algn="just" eaLnBrk="1" hangingPunct="1">
              <a:lnSpc>
                <a:spcPct val="90000"/>
              </a:lnSpc>
            </a:pPr>
            <a:r>
              <a:rPr lang="en-US" sz="2400" smtClean="0"/>
              <a:t>Loops may be </a:t>
            </a:r>
            <a:r>
              <a:rPr lang="en-US" sz="2400" b="1" smtClean="0"/>
              <a:t>nested</a:t>
            </a:r>
            <a:r>
              <a:rPr lang="en-US" sz="2400" smtClean="0"/>
              <a:t> (</a:t>
            </a:r>
            <a:r>
              <a:rPr lang="en-US" sz="2400" b="1" smtClean="0"/>
              <a:t>embedded</a:t>
            </a:r>
            <a:r>
              <a:rPr lang="en-US" sz="2400" smtClean="0"/>
              <a:t>) inside of each other.</a:t>
            </a:r>
          </a:p>
          <a:p>
            <a:pPr algn="just" eaLnBrk="1" hangingPunct="1">
              <a:lnSpc>
                <a:spcPct val="90000"/>
              </a:lnSpc>
            </a:pPr>
            <a:endParaRPr lang="en-US" sz="2400" smtClean="0"/>
          </a:p>
          <a:p>
            <a:pPr algn="just" eaLnBrk="1" hangingPunct="1">
              <a:lnSpc>
                <a:spcPct val="90000"/>
              </a:lnSpc>
            </a:pPr>
            <a:r>
              <a:rPr lang="en-US" sz="2400" smtClean="0"/>
              <a:t>Actually, any control structure (sequence, selection, or repetition) may be nested inside of any other control structure.</a:t>
            </a:r>
          </a:p>
          <a:p>
            <a:pPr algn="just" eaLnBrk="1" hangingPunct="1">
              <a:lnSpc>
                <a:spcPct val="90000"/>
              </a:lnSpc>
            </a:pPr>
            <a:endParaRPr lang="en-US" sz="2400" smtClean="0"/>
          </a:p>
          <a:p>
            <a:pPr algn="just" eaLnBrk="1" hangingPunct="1">
              <a:lnSpc>
                <a:spcPct val="90000"/>
              </a:lnSpc>
            </a:pPr>
            <a:r>
              <a:rPr lang="en-US" sz="2400" smtClean="0"/>
              <a:t>It is common to see nested </a:t>
            </a:r>
            <a:r>
              <a:rPr lang="en-US" sz="2400" smtClean="0">
                <a:latin typeface="Courier New" panose="02070309020205020404" pitchFamily="49" charset="0"/>
              </a:rPr>
              <a:t>for</a:t>
            </a:r>
            <a:r>
              <a:rPr lang="en-US" sz="2400" smtClean="0"/>
              <a:t> loops.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spcBef>
                <a:spcPct val="50000"/>
              </a:spcBef>
            </a:pPr>
            <a:r>
              <a:rPr lang="en-US" smtClean="0"/>
              <a:t>Tokens</a:t>
            </a:r>
          </a:p>
        </p:txBody>
      </p:sp>
      <p:sp>
        <p:nvSpPr>
          <p:cNvPr id="212995" name="Rectangle 3"/>
          <p:cNvSpPr>
            <a:spLocks noGrp="1" noChangeArrowheads="1"/>
          </p:cNvSpPr>
          <p:nvPr>
            <p:ph type="body" idx="1"/>
          </p:nvPr>
        </p:nvSpPr>
        <p:spPr>
          <a:xfrm>
            <a:off x="547688" y="838200"/>
            <a:ext cx="7834312" cy="4495800"/>
          </a:xfrm>
        </p:spPr>
        <p:txBody>
          <a:bodyPr/>
          <a:lstStyle/>
          <a:p>
            <a:pPr algn="just" eaLnBrk="1" hangingPunct="1">
              <a:defRPr/>
            </a:pPr>
            <a:r>
              <a:rPr lang="en-US" sz="2400" dirty="0" smtClean="0">
                <a:latin typeface="+mj-lt"/>
              </a:rPr>
              <a:t>The smallest element in the C language is the token.</a:t>
            </a:r>
          </a:p>
          <a:p>
            <a:pPr algn="just" eaLnBrk="1" hangingPunct="1">
              <a:defRPr/>
            </a:pPr>
            <a:r>
              <a:rPr lang="en-US" sz="2400" dirty="0" smtClean="0">
                <a:latin typeface="+mj-lt"/>
              </a:rPr>
              <a:t>It may be a single character or a sequence of characters to form a single item.</a:t>
            </a:r>
          </a:p>
          <a:p>
            <a:pPr algn="just" eaLnBrk="1" hangingPunct="1">
              <a:defRPr/>
            </a:pPr>
            <a:r>
              <a:rPr lang="en-US" sz="2400" dirty="0" smtClean="0">
                <a:latin typeface="+mj-lt"/>
              </a:rPr>
              <a:t>Tokens can be any of</a:t>
            </a:r>
          </a:p>
          <a:p>
            <a:pPr eaLnBrk="1" hangingPunct="1">
              <a:defRPr/>
            </a:pPr>
            <a:r>
              <a:rPr lang="en-US" sz="2400" dirty="0" smtClean="0">
                <a:latin typeface="+mj-lt"/>
              </a:rPr>
              <a:t>Numeric Literals</a:t>
            </a:r>
          </a:p>
          <a:p>
            <a:pPr eaLnBrk="1" hangingPunct="1">
              <a:defRPr/>
            </a:pPr>
            <a:r>
              <a:rPr lang="en-US" sz="2400" dirty="0" smtClean="0">
                <a:latin typeface="+mj-lt"/>
              </a:rPr>
              <a:t>Character Literals</a:t>
            </a:r>
          </a:p>
          <a:p>
            <a:pPr eaLnBrk="1" hangingPunct="1">
              <a:defRPr/>
            </a:pPr>
            <a:r>
              <a:rPr lang="en-US" sz="2400" dirty="0" smtClean="0">
                <a:latin typeface="+mj-lt"/>
              </a:rPr>
              <a:t>String Literals</a:t>
            </a:r>
          </a:p>
          <a:p>
            <a:pPr eaLnBrk="1" hangingPunct="1">
              <a:defRPr/>
            </a:pPr>
            <a:r>
              <a:rPr lang="en-US" sz="2400" dirty="0" smtClean="0">
                <a:latin typeface="+mj-lt"/>
              </a:rPr>
              <a:t>Keywords</a:t>
            </a:r>
          </a:p>
          <a:p>
            <a:pPr eaLnBrk="1" hangingPunct="1">
              <a:defRPr/>
            </a:pPr>
            <a:r>
              <a:rPr lang="en-US" sz="2400" dirty="0" smtClean="0">
                <a:latin typeface="+mj-lt"/>
              </a:rPr>
              <a:t>Names (identifiers)</a:t>
            </a:r>
          </a:p>
          <a:p>
            <a:pPr eaLnBrk="1" hangingPunct="1">
              <a:defRPr/>
            </a:pPr>
            <a:r>
              <a:rPr lang="en-US" sz="2400" dirty="0" smtClean="0">
                <a:latin typeface="+mj-lt"/>
              </a:rPr>
              <a:t>Punctuation</a:t>
            </a:r>
          </a:p>
          <a:p>
            <a:pPr eaLnBrk="1" hangingPunct="1">
              <a:defRPr/>
            </a:pPr>
            <a:r>
              <a:rPr lang="en-US" sz="2400" dirty="0" smtClean="0">
                <a:latin typeface="+mj-lt"/>
              </a:rPr>
              <a:t>Operators</a:t>
            </a:r>
          </a:p>
          <a:p>
            <a:pPr algn="just" eaLnBrk="1" hangingPunct="1">
              <a:defRPr/>
            </a:pPr>
            <a:endParaRPr lang="en-US" sz="2400" dirty="0" smtClean="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2995">
                                            <p:txEl>
                                              <p:pRg st="0" end="0"/>
                                            </p:txEl>
                                          </p:spTgt>
                                        </p:tgtEl>
                                        <p:attrNameLst>
                                          <p:attrName>style.visibility</p:attrName>
                                        </p:attrNameLst>
                                      </p:cBhvr>
                                      <p:to>
                                        <p:strVal val="visible"/>
                                      </p:to>
                                    </p:set>
                                    <p:anim calcmode="lin" valueType="num">
                                      <p:cBhvr additive="base">
                                        <p:cTn id="7" dur="500" fill="hold"/>
                                        <p:tgtEl>
                                          <p:spTgt spid="2129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29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2995">
                                            <p:txEl>
                                              <p:pRg st="1" end="1"/>
                                            </p:txEl>
                                          </p:spTgt>
                                        </p:tgtEl>
                                        <p:attrNameLst>
                                          <p:attrName>style.visibility</p:attrName>
                                        </p:attrNameLst>
                                      </p:cBhvr>
                                      <p:to>
                                        <p:strVal val="visible"/>
                                      </p:to>
                                    </p:set>
                                    <p:anim calcmode="lin" valueType="num">
                                      <p:cBhvr additive="base">
                                        <p:cTn id="13" dur="500" fill="hold"/>
                                        <p:tgtEl>
                                          <p:spTgt spid="21299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29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2995">
                                            <p:txEl>
                                              <p:pRg st="2" end="2"/>
                                            </p:txEl>
                                          </p:spTgt>
                                        </p:tgtEl>
                                        <p:attrNameLst>
                                          <p:attrName>style.visibility</p:attrName>
                                        </p:attrNameLst>
                                      </p:cBhvr>
                                      <p:to>
                                        <p:strVal val="visible"/>
                                      </p:to>
                                    </p:set>
                                    <p:anim calcmode="lin" valueType="num">
                                      <p:cBhvr additive="base">
                                        <p:cTn id="19" dur="500" fill="hold"/>
                                        <p:tgtEl>
                                          <p:spTgt spid="21299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29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2995">
                                            <p:txEl>
                                              <p:pRg st="3" end="3"/>
                                            </p:txEl>
                                          </p:spTgt>
                                        </p:tgtEl>
                                        <p:attrNameLst>
                                          <p:attrName>style.visibility</p:attrName>
                                        </p:attrNameLst>
                                      </p:cBhvr>
                                      <p:to>
                                        <p:strVal val="visible"/>
                                      </p:to>
                                    </p:set>
                                    <p:anim calcmode="lin" valueType="num">
                                      <p:cBhvr additive="base">
                                        <p:cTn id="25" dur="500" fill="hold"/>
                                        <p:tgtEl>
                                          <p:spTgt spid="21299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29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12995">
                                            <p:txEl>
                                              <p:pRg st="4" end="4"/>
                                            </p:txEl>
                                          </p:spTgt>
                                        </p:tgtEl>
                                        <p:attrNameLst>
                                          <p:attrName>style.visibility</p:attrName>
                                        </p:attrNameLst>
                                      </p:cBhvr>
                                      <p:to>
                                        <p:strVal val="visible"/>
                                      </p:to>
                                    </p:set>
                                    <p:anim calcmode="lin" valueType="num">
                                      <p:cBhvr additive="base">
                                        <p:cTn id="31" dur="500" fill="hold"/>
                                        <p:tgtEl>
                                          <p:spTgt spid="21299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129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12995">
                                            <p:txEl>
                                              <p:pRg st="5" end="5"/>
                                            </p:txEl>
                                          </p:spTgt>
                                        </p:tgtEl>
                                        <p:attrNameLst>
                                          <p:attrName>style.visibility</p:attrName>
                                        </p:attrNameLst>
                                      </p:cBhvr>
                                      <p:to>
                                        <p:strVal val="visible"/>
                                      </p:to>
                                    </p:set>
                                    <p:anim calcmode="lin" valueType="num">
                                      <p:cBhvr additive="base">
                                        <p:cTn id="37" dur="500" fill="hold"/>
                                        <p:tgtEl>
                                          <p:spTgt spid="212995">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129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12995">
                                            <p:txEl>
                                              <p:pRg st="6" end="6"/>
                                            </p:txEl>
                                          </p:spTgt>
                                        </p:tgtEl>
                                        <p:attrNameLst>
                                          <p:attrName>style.visibility</p:attrName>
                                        </p:attrNameLst>
                                      </p:cBhvr>
                                      <p:to>
                                        <p:strVal val="visible"/>
                                      </p:to>
                                    </p:set>
                                    <p:anim calcmode="lin" valueType="num">
                                      <p:cBhvr additive="base">
                                        <p:cTn id="43" dur="500" fill="hold"/>
                                        <p:tgtEl>
                                          <p:spTgt spid="212995">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129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12995">
                                            <p:txEl>
                                              <p:pRg st="7" end="7"/>
                                            </p:txEl>
                                          </p:spTgt>
                                        </p:tgtEl>
                                        <p:attrNameLst>
                                          <p:attrName>style.visibility</p:attrName>
                                        </p:attrNameLst>
                                      </p:cBhvr>
                                      <p:to>
                                        <p:strVal val="visible"/>
                                      </p:to>
                                    </p:set>
                                    <p:anim calcmode="lin" valueType="num">
                                      <p:cBhvr additive="base">
                                        <p:cTn id="49" dur="500" fill="hold"/>
                                        <p:tgtEl>
                                          <p:spTgt spid="212995">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1299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12995">
                                            <p:txEl>
                                              <p:pRg st="8" end="8"/>
                                            </p:txEl>
                                          </p:spTgt>
                                        </p:tgtEl>
                                        <p:attrNameLst>
                                          <p:attrName>style.visibility</p:attrName>
                                        </p:attrNameLst>
                                      </p:cBhvr>
                                      <p:to>
                                        <p:strVal val="visible"/>
                                      </p:to>
                                    </p:set>
                                    <p:anim calcmode="lin" valueType="num">
                                      <p:cBhvr additive="base">
                                        <p:cTn id="55" dur="500" fill="hold"/>
                                        <p:tgtEl>
                                          <p:spTgt spid="212995">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1299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12995">
                                            <p:txEl>
                                              <p:pRg st="9" end="9"/>
                                            </p:txEl>
                                          </p:spTgt>
                                        </p:tgtEl>
                                        <p:attrNameLst>
                                          <p:attrName>style.visibility</p:attrName>
                                        </p:attrNameLst>
                                      </p:cBhvr>
                                      <p:to>
                                        <p:strVal val="visible"/>
                                      </p:to>
                                    </p:set>
                                    <p:anim calcmode="lin" valueType="num">
                                      <p:cBhvr additive="base">
                                        <p:cTn id="61" dur="500" fill="hold"/>
                                        <p:tgtEl>
                                          <p:spTgt spid="212995">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12995">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autoUpdateAnimBg="0"/>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pPr eaLnBrk="1" hangingPunct="1"/>
            <a:r>
              <a:rPr lang="en-US" smtClean="0"/>
              <a:t>Nested for Loops</a:t>
            </a:r>
          </a:p>
        </p:txBody>
      </p:sp>
      <p:sp>
        <p:nvSpPr>
          <p:cNvPr id="349187" name="Rectangle 3"/>
          <p:cNvSpPr>
            <a:spLocks noGrp="1" noChangeArrowheads="1"/>
          </p:cNvSpPr>
          <p:nvPr>
            <p:ph type="body" idx="1"/>
          </p:nvPr>
        </p:nvSpPr>
        <p:spPr>
          <a:xfrm>
            <a:off x="228600" y="1066800"/>
            <a:ext cx="5562600" cy="5181600"/>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1800" b="1" smtClean="0">
                <a:latin typeface="Courier New" pitchFamily="49" charset="0"/>
              </a:rPr>
              <a:t>for ( i = 1; i &lt; 5; i = i + 1 ) {</a:t>
            </a:r>
          </a:p>
          <a:p>
            <a:pPr eaLnBrk="1" hangingPunct="1">
              <a:buFontTx/>
              <a:buNone/>
              <a:defRPr/>
            </a:pPr>
            <a:r>
              <a:rPr lang="en-US" sz="1800" b="1" smtClean="0">
                <a:latin typeface="Courier New" pitchFamily="49" charset="0"/>
              </a:rPr>
              <a:t>	for ( j = 1; j &lt; 3; j = j + 1 ){</a:t>
            </a:r>
          </a:p>
          <a:p>
            <a:pPr eaLnBrk="1" hangingPunct="1">
              <a:buFontTx/>
              <a:buNone/>
              <a:defRPr/>
            </a:pPr>
            <a:r>
              <a:rPr lang="en-US" sz="1800" b="1" smtClean="0">
                <a:latin typeface="Courier New" pitchFamily="49" charset="0"/>
              </a:rPr>
              <a:t>		if ( j % 2 == 0 ){</a:t>
            </a:r>
          </a:p>
          <a:p>
            <a:pPr eaLnBrk="1" hangingPunct="1">
              <a:buFontTx/>
              <a:buNone/>
              <a:defRPr/>
            </a:pPr>
            <a:r>
              <a:rPr lang="en-US" sz="1800" b="1" smtClean="0">
                <a:latin typeface="Courier New" pitchFamily="49" charset="0"/>
              </a:rPr>
              <a:t>		   printf (</a:t>
            </a:r>
            <a:r>
              <a:rPr lang="en-US" sz="1800" b="1" smtClean="0"/>
              <a:t>“</a:t>
            </a:r>
            <a:r>
              <a:rPr lang="en-US" sz="1800" b="1" smtClean="0">
                <a:latin typeface="Courier New" pitchFamily="49" charset="0"/>
              </a:rPr>
              <a:t>O</a:t>
            </a:r>
            <a:r>
              <a:rPr lang="en-US" sz="1800" b="1" smtClean="0"/>
              <a:t>”</a:t>
            </a:r>
            <a:r>
              <a:rPr lang="en-US" sz="1800" b="1" smtClean="0">
                <a:latin typeface="Courier New" pitchFamily="49" charset="0"/>
              </a:rPr>
              <a:t>) ;</a:t>
            </a:r>
          </a:p>
          <a:p>
            <a:pPr eaLnBrk="1" hangingPunct="1">
              <a:buFontTx/>
              <a:buNone/>
              <a:defRPr/>
            </a:pPr>
            <a:r>
              <a:rPr lang="en-US" sz="1800" b="1" smtClean="0">
                <a:latin typeface="Courier New" pitchFamily="49" charset="0"/>
              </a:rPr>
              <a:t>		}</a:t>
            </a:r>
          </a:p>
          <a:p>
            <a:pPr eaLnBrk="1" hangingPunct="1">
              <a:buFontTx/>
              <a:buNone/>
              <a:defRPr/>
            </a:pPr>
            <a:r>
              <a:rPr lang="en-US" sz="1800" b="1" smtClean="0">
                <a:latin typeface="Courier New" pitchFamily="49" charset="0"/>
              </a:rPr>
              <a:t>		else {</a:t>
            </a:r>
          </a:p>
          <a:p>
            <a:pPr eaLnBrk="1" hangingPunct="1">
              <a:buFontTx/>
              <a:buNone/>
              <a:defRPr/>
            </a:pPr>
            <a:r>
              <a:rPr lang="en-US" sz="1800" b="1" smtClean="0">
                <a:latin typeface="Courier New" pitchFamily="49" charset="0"/>
              </a:rPr>
              <a:t>		   printf (</a:t>
            </a:r>
            <a:r>
              <a:rPr lang="en-US" sz="1800" b="1" smtClean="0"/>
              <a:t>“</a:t>
            </a:r>
            <a:r>
              <a:rPr lang="en-US" sz="1800" b="1" smtClean="0">
                <a:latin typeface="Courier New" pitchFamily="49" charset="0"/>
              </a:rPr>
              <a:t>X</a:t>
            </a:r>
            <a:r>
              <a:rPr lang="en-US" sz="1800" b="1" smtClean="0"/>
              <a:t>”</a:t>
            </a:r>
            <a:r>
              <a:rPr lang="en-US" sz="1800" b="1" smtClean="0">
                <a:latin typeface="Courier New" pitchFamily="49" charset="0"/>
              </a:rPr>
              <a:t>) ;</a:t>
            </a:r>
          </a:p>
          <a:p>
            <a:pPr eaLnBrk="1" hangingPunct="1">
              <a:buFontTx/>
              <a:buNone/>
              <a:defRPr/>
            </a:pPr>
            <a:r>
              <a:rPr lang="en-US" sz="1800" b="1" smtClean="0">
                <a:latin typeface="Courier New" pitchFamily="49" charset="0"/>
              </a:rPr>
              <a:t>		}</a:t>
            </a:r>
          </a:p>
          <a:p>
            <a:pPr eaLnBrk="1" hangingPunct="1">
              <a:buFontTx/>
              <a:buNone/>
              <a:defRPr/>
            </a:pPr>
            <a:r>
              <a:rPr lang="en-US" sz="1800" b="1" smtClean="0">
                <a:latin typeface="Courier New" pitchFamily="49" charset="0"/>
              </a:rPr>
              <a:t>	}</a:t>
            </a:r>
          </a:p>
          <a:p>
            <a:pPr eaLnBrk="1" hangingPunct="1">
              <a:buFontTx/>
              <a:buNone/>
              <a:defRPr/>
            </a:pPr>
            <a:r>
              <a:rPr lang="en-US" sz="1800" b="1" smtClean="0">
                <a:latin typeface="Courier New" pitchFamily="49" charset="0"/>
              </a:rPr>
              <a:t>	printf (</a:t>
            </a:r>
            <a:r>
              <a:rPr lang="en-US" sz="1800" b="1" smtClean="0"/>
              <a:t>“</a:t>
            </a:r>
            <a:r>
              <a:rPr lang="en-US" sz="1800" b="1" smtClean="0">
                <a:latin typeface="Courier New" pitchFamily="49" charset="0"/>
              </a:rPr>
              <a:t>\n</a:t>
            </a:r>
            <a:r>
              <a:rPr lang="en-US" sz="1800" b="1" smtClean="0"/>
              <a:t>”</a:t>
            </a:r>
            <a:r>
              <a:rPr lang="en-US" sz="1800" b="1" smtClean="0">
                <a:latin typeface="Courier New" pitchFamily="49" charset="0"/>
              </a:rPr>
              <a:t>) ;</a:t>
            </a:r>
          </a:p>
          <a:p>
            <a:pPr eaLnBrk="1" hangingPunct="1">
              <a:buFontTx/>
              <a:buNone/>
              <a:defRPr/>
            </a:pPr>
            <a:r>
              <a:rPr lang="en-US" sz="1800" b="1" smtClean="0">
                <a:latin typeface="Courier New" pitchFamily="49" charset="0"/>
              </a:rPr>
              <a:t>}</a:t>
            </a:r>
          </a:p>
        </p:txBody>
      </p:sp>
      <p:sp>
        <p:nvSpPr>
          <p:cNvPr id="192516" name="Rectangle 4"/>
          <p:cNvSpPr>
            <a:spLocks noChangeArrowheads="1"/>
          </p:cNvSpPr>
          <p:nvPr/>
        </p:nvSpPr>
        <p:spPr bwMode="auto">
          <a:xfrm>
            <a:off x="5794375" y="1968500"/>
            <a:ext cx="3273425"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spcBef>
                <a:spcPct val="50000"/>
              </a:spcBef>
            </a:pPr>
            <a:r>
              <a:rPr lang="en-US" sz="2000" b="1">
                <a:solidFill>
                  <a:srgbClr val="993300"/>
                </a:solidFill>
                <a:latin typeface="Arial" panose="020B0604020202020204" pitchFamily="34" charset="0"/>
              </a:rPr>
              <a:t>How many times is the “if” statement executed?</a:t>
            </a:r>
          </a:p>
          <a:p>
            <a:pPr algn="just">
              <a:spcBef>
                <a:spcPct val="50000"/>
              </a:spcBef>
            </a:pPr>
            <a:endParaRPr lang="en-US" sz="2000" b="1">
              <a:solidFill>
                <a:srgbClr val="993300"/>
              </a:solidFill>
              <a:latin typeface="Arial" panose="020B0604020202020204" pitchFamily="34" charset="0"/>
            </a:endParaRPr>
          </a:p>
          <a:p>
            <a:pPr algn="just">
              <a:spcBef>
                <a:spcPct val="50000"/>
              </a:spcBef>
            </a:pPr>
            <a:r>
              <a:rPr lang="en-US" sz="2000" b="1">
                <a:solidFill>
                  <a:srgbClr val="993300"/>
                </a:solidFill>
                <a:latin typeface="Arial" panose="020B0604020202020204" pitchFamily="34" charset="0"/>
              </a:rPr>
              <a:t>What is the output ?</a:t>
            </a:r>
          </a:p>
        </p:txBody>
      </p:sp>
      <p:sp>
        <p:nvSpPr>
          <p:cNvPr id="192517" name="AutoShape 5"/>
          <p:cNvSpPr>
            <a:spLocks noChangeArrowheads="1"/>
          </p:cNvSpPr>
          <p:nvPr/>
        </p:nvSpPr>
        <p:spPr bwMode="auto">
          <a:xfrm flipH="1">
            <a:off x="4352925" y="2063750"/>
            <a:ext cx="1365250" cy="222250"/>
          </a:xfrm>
          <a:prstGeom prst="rightArrow">
            <a:avLst>
              <a:gd name="adj1" fmla="val 50000"/>
              <a:gd name="adj2" fmla="val 307171"/>
            </a:avLst>
          </a:prstGeom>
          <a:solidFill>
            <a:schemeClr val="bg2"/>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eaLnBrk="1" hangingPunct="1"/>
            <a:r>
              <a:rPr lang="en-US" smtClean="0"/>
              <a:t>The </a:t>
            </a:r>
            <a:r>
              <a:rPr lang="en-US" b="1" smtClean="0"/>
              <a:t>break</a:t>
            </a:r>
            <a:r>
              <a:rPr lang="en-US" smtClean="0"/>
              <a:t> Statement</a:t>
            </a:r>
          </a:p>
        </p:txBody>
      </p:sp>
      <p:sp>
        <p:nvSpPr>
          <p:cNvPr id="193539" name="Rectangle 3"/>
          <p:cNvSpPr>
            <a:spLocks noGrp="1" noChangeArrowheads="1"/>
          </p:cNvSpPr>
          <p:nvPr>
            <p:ph type="body" idx="1"/>
          </p:nvPr>
        </p:nvSpPr>
        <p:spPr>
          <a:xfrm>
            <a:off x="533400" y="1676400"/>
            <a:ext cx="7772400" cy="4114800"/>
          </a:xfrm>
        </p:spPr>
        <p:txBody>
          <a:bodyPr/>
          <a:lstStyle/>
          <a:p>
            <a:pPr algn="just" eaLnBrk="1" hangingPunct="1"/>
            <a:r>
              <a:rPr lang="en-US" smtClean="0"/>
              <a:t>The </a:t>
            </a:r>
            <a:r>
              <a:rPr lang="en-US" b="1" smtClean="0"/>
              <a:t>break</a:t>
            </a:r>
            <a:r>
              <a:rPr lang="en-US" smtClean="0"/>
              <a:t> statement can be used in </a:t>
            </a:r>
            <a:r>
              <a:rPr lang="en-US" b="1" smtClean="0"/>
              <a:t>while</a:t>
            </a:r>
            <a:r>
              <a:rPr lang="en-US" smtClean="0"/>
              <a:t>,</a:t>
            </a:r>
            <a:r>
              <a:rPr lang="en-US" b="1" smtClean="0"/>
              <a:t> do-while</a:t>
            </a:r>
            <a:r>
              <a:rPr lang="en-US" smtClean="0"/>
              <a:t>, and </a:t>
            </a:r>
            <a:r>
              <a:rPr lang="en-US" b="1" smtClean="0"/>
              <a:t>for</a:t>
            </a:r>
            <a:r>
              <a:rPr lang="en-US" smtClean="0"/>
              <a:t> loops to cause premature exit of the loop.</a:t>
            </a:r>
          </a:p>
          <a:p>
            <a:pPr algn="just" eaLnBrk="1" hangingPunct="1">
              <a:buFontTx/>
              <a:buNone/>
            </a:pPr>
            <a:r>
              <a:rPr lang="en-US" smtClean="0"/>
              <a:t> </a:t>
            </a:r>
            <a:br>
              <a:rPr lang="en-US" smtClean="0"/>
            </a:br>
            <a:endParaRPr lang="en-US" smtClean="0"/>
          </a:p>
          <a:p>
            <a:pPr algn="just" eaLnBrk="1" hangingPunct="1">
              <a:buFontTx/>
              <a:buNone/>
            </a:pPr>
            <a:r>
              <a:rPr lang="en-US" sz="2400" smtClean="0"/>
              <a:t>USE IN </a:t>
            </a:r>
            <a:r>
              <a:rPr lang="en-US" sz="2400" i="1" smtClean="0"/>
              <a:t>MODERATION</a:t>
            </a:r>
            <a:r>
              <a:rPr lang="en-US" sz="2400" smtClean="0"/>
              <a:t>.</a:t>
            </a:r>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eaLnBrk="1" hangingPunct="1"/>
            <a:r>
              <a:rPr lang="en-US" smtClean="0"/>
              <a:t>Example break in a for Loop</a:t>
            </a:r>
          </a:p>
        </p:txBody>
      </p:sp>
      <p:sp>
        <p:nvSpPr>
          <p:cNvPr id="351235" name="Rectangle 3"/>
          <p:cNvSpPr>
            <a:spLocks noGrp="1" noChangeArrowheads="1"/>
          </p:cNvSpPr>
          <p:nvPr>
            <p:ph type="body" idx="1"/>
          </p:nvPr>
        </p:nvSpPr>
        <p:spPr>
          <a:xfrm>
            <a:off x="304800" y="990600"/>
            <a:ext cx="7924800" cy="5334000"/>
          </a:xfrm>
          <a:solidFill>
            <a:schemeClr val="bg1"/>
          </a:solidFill>
          <a:ln cap="flat">
            <a:solidFill>
              <a:schemeClr val="tx1"/>
            </a:solidFill>
          </a:ln>
          <a:effectLst>
            <a:outerShdw dist="107763" dir="2700000" algn="ctr" rotWithShape="0">
              <a:schemeClr val="bg2"/>
            </a:outerShdw>
          </a:effectLst>
        </p:spPr>
        <p:txBody>
          <a:bodyPr/>
          <a:lstStyle/>
          <a:p>
            <a:pPr eaLnBrk="1" hangingPunct="1">
              <a:buFontTx/>
              <a:buNone/>
              <a:defRPr/>
            </a:pPr>
            <a:r>
              <a:rPr lang="en-US" sz="2000" b="1" smtClean="0">
                <a:latin typeface="Courier New" pitchFamily="49" charset="0"/>
              </a:rPr>
              <a:t>#include &lt;stdio.h&gt;</a:t>
            </a:r>
          </a:p>
          <a:p>
            <a:pPr eaLnBrk="1" hangingPunct="1">
              <a:buFontTx/>
              <a:buNone/>
              <a:defRPr/>
            </a:pPr>
            <a:r>
              <a:rPr lang="en-US" sz="2000" b="1" smtClean="0">
                <a:latin typeface="Courier New" pitchFamily="49" charset="0"/>
              </a:rPr>
              <a:t>int main ( )</a:t>
            </a:r>
          </a:p>
          <a:p>
            <a:pPr eaLnBrk="1" hangingPunct="1">
              <a:buFontTx/>
              <a:buNone/>
              <a:defRPr/>
            </a:pPr>
            <a:r>
              <a:rPr lang="en-US" sz="2000" b="1" smtClean="0">
                <a:latin typeface="Courier New" pitchFamily="49" charset="0"/>
              </a:rPr>
              <a:t>{</a:t>
            </a:r>
          </a:p>
          <a:p>
            <a:pPr eaLnBrk="1" hangingPunct="1">
              <a:buFontTx/>
              <a:buNone/>
              <a:defRPr/>
            </a:pPr>
            <a:r>
              <a:rPr lang="en-US" sz="2000" b="1" smtClean="0">
                <a:latin typeface="Courier New" pitchFamily="49" charset="0"/>
              </a:rPr>
              <a:t>	int i ;</a:t>
            </a:r>
          </a:p>
          <a:p>
            <a:pPr eaLnBrk="1" hangingPunct="1">
              <a:buFontTx/>
              <a:buNone/>
              <a:defRPr/>
            </a:pPr>
            <a:r>
              <a:rPr lang="en-US" sz="2000" b="1" smtClean="0">
                <a:latin typeface="Courier New" pitchFamily="49" charset="0"/>
              </a:rPr>
              <a:t>	for ( i = 1; i &lt; 10; i = i + 1 )</a:t>
            </a:r>
          </a:p>
          <a:p>
            <a:pPr eaLnBrk="1" hangingPunct="1">
              <a:buFontTx/>
              <a:buNone/>
              <a:defRPr/>
            </a:pPr>
            <a:r>
              <a:rPr lang="en-US" sz="2000" b="1" smtClean="0">
                <a:latin typeface="Courier New" pitchFamily="49" charset="0"/>
              </a:rPr>
              <a:t>	{</a:t>
            </a:r>
          </a:p>
          <a:p>
            <a:pPr eaLnBrk="1" hangingPunct="1">
              <a:buFontTx/>
              <a:buNone/>
              <a:defRPr/>
            </a:pPr>
            <a:r>
              <a:rPr lang="en-US" sz="2000" b="1" smtClean="0">
                <a:latin typeface="Courier New" pitchFamily="49" charset="0"/>
              </a:rPr>
              <a:t>		if (i == 5)</a:t>
            </a:r>
          </a:p>
          <a:p>
            <a:pPr eaLnBrk="1" hangingPunct="1">
              <a:buFontTx/>
              <a:buNone/>
              <a:defRPr/>
            </a:pPr>
            <a:r>
              <a:rPr lang="en-US" sz="2000" b="1" smtClean="0">
                <a:latin typeface="Courier New" pitchFamily="49" charset="0"/>
              </a:rPr>
              <a:t>		{</a:t>
            </a:r>
          </a:p>
          <a:p>
            <a:pPr eaLnBrk="1" hangingPunct="1">
              <a:buFontTx/>
              <a:buNone/>
              <a:defRPr/>
            </a:pPr>
            <a:r>
              <a:rPr lang="en-US" sz="2000" b="1" smtClean="0">
                <a:latin typeface="Courier New" pitchFamily="49" charset="0"/>
              </a:rPr>
              <a:t>		    break ;</a:t>
            </a:r>
          </a:p>
          <a:p>
            <a:pPr eaLnBrk="1" hangingPunct="1">
              <a:buFontTx/>
              <a:buNone/>
              <a:defRPr/>
            </a:pPr>
            <a:r>
              <a:rPr lang="en-US" sz="2000" b="1" smtClean="0">
                <a:latin typeface="Courier New" pitchFamily="49" charset="0"/>
              </a:rPr>
              <a:t>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%d </a:t>
            </a:r>
            <a:r>
              <a:rPr lang="en-US" sz="2000" b="1" smtClean="0"/>
              <a:t>“</a:t>
            </a:r>
            <a:r>
              <a:rPr lang="en-US" sz="2000" b="1" smtClean="0">
                <a:latin typeface="Courier New" pitchFamily="49" charset="0"/>
              </a:rPr>
              <a:t>, i) ;</a:t>
            </a:r>
          </a:p>
          <a:p>
            <a:pPr eaLnBrk="1" hangingPunct="1">
              <a:buFontTx/>
              <a:buNone/>
              <a:defRPr/>
            </a:pPr>
            <a:r>
              <a:rPr lang="en-US" sz="2000" b="1" smtClean="0">
                <a:latin typeface="Courier New" pitchFamily="49" charset="0"/>
              </a:rPr>
              <a:t>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\nBroke out of loop at i = %d.\n</a:t>
            </a:r>
            <a:r>
              <a:rPr lang="en-US" sz="2000" b="1" smtClean="0"/>
              <a:t>”</a:t>
            </a:r>
            <a:r>
              <a:rPr lang="en-US" sz="2000" b="1" smtClean="0">
                <a:latin typeface="Courier New" pitchFamily="49" charset="0"/>
              </a:rPr>
              <a:t>, i) ;</a:t>
            </a:r>
          </a:p>
          <a:p>
            <a:pPr eaLnBrk="1" hangingPunct="1">
              <a:buFontTx/>
              <a:buNone/>
              <a:defRPr/>
            </a:pPr>
            <a:r>
              <a:rPr lang="en-US" sz="2000" b="1" smtClean="0">
                <a:latin typeface="Courier New" pitchFamily="49" charset="0"/>
              </a:rPr>
              <a:t>  return 0 ;</a:t>
            </a:r>
          </a:p>
          <a:p>
            <a:pPr eaLnBrk="1" hangingPunct="1">
              <a:buFontTx/>
              <a:buNone/>
              <a:defRPr/>
            </a:pPr>
            <a:r>
              <a:rPr lang="en-US" sz="2000" b="1" smtClean="0">
                <a:latin typeface="Courier New" pitchFamily="49" charset="0"/>
              </a:rPr>
              <a:t>}</a:t>
            </a:r>
          </a:p>
        </p:txBody>
      </p:sp>
      <p:sp>
        <p:nvSpPr>
          <p:cNvPr id="351236" name="Rectangle 4"/>
          <p:cNvSpPr>
            <a:spLocks noChangeArrowheads="1"/>
          </p:cNvSpPr>
          <p:nvPr/>
        </p:nvSpPr>
        <p:spPr bwMode="auto">
          <a:xfrm>
            <a:off x="5410200" y="3505200"/>
            <a:ext cx="3505200" cy="11366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lstStyle/>
          <a:p>
            <a:pPr marL="342900" indent="-342900">
              <a:spcBef>
                <a:spcPct val="20000"/>
              </a:spcBef>
              <a:defRPr/>
            </a:pPr>
            <a:r>
              <a:rPr lang="en-US" sz="1600" b="1">
                <a:latin typeface="Courier New" pitchFamily="49" charset="0"/>
                <a:cs typeface="+mn-cs"/>
              </a:rPr>
              <a:t>OUTPUT:	 </a:t>
            </a:r>
          </a:p>
          <a:p>
            <a:pPr marL="342900" indent="-342900">
              <a:spcBef>
                <a:spcPct val="20000"/>
              </a:spcBef>
              <a:defRPr/>
            </a:pPr>
            <a:r>
              <a:rPr lang="en-US" sz="1600" b="1">
                <a:latin typeface="Courier New" pitchFamily="49" charset="0"/>
                <a:cs typeface="+mn-cs"/>
              </a:rPr>
              <a:t> 1 2 3 4</a:t>
            </a:r>
          </a:p>
          <a:p>
            <a:pPr marL="342900" indent="-342900">
              <a:spcBef>
                <a:spcPct val="20000"/>
              </a:spcBef>
              <a:defRPr/>
            </a:pPr>
            <a:r>
              <a:rPr lang="en-US" sz="1600" b="1">
                <a:latin typeface="Courier New" pitchFamily="49" charset="0"/>
                <a:cs typeface="+mn-cs"/>
              </a:rPr>
              <a:t>Broke out of loop at i = 5.</a:t>
            </a:r>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pPr eaLnBrk="1" hangingPunct="1"/>
            <a:r>
              <a:rPr lang="en-US" sz="4000" smtClean="0"/>
              <a:t>The </a:t>
            </a:r>
            <a:r>
              <a:rPr lang="en-US" sz="4000" b="1" smtClean="0"/>
              <a:t>continue</a:t>
            </a:r>
            <a:r>
              <a:rPr lang="en-US" sz="4000" smtClean="0"/>
              <a:t> Statement</a:t>
            </a:r>
          </a:p>
        </p:txBody>
      </p:sp>
      <p:sp>
        <p:nvSpPr>
          <p:cNvPr id="195587" name="Rectangle 3"/>
          <p:cNvSpPr>
            <a:spLocks noGrp="1" noChangeArrowheads="1"/>
          </p:cNvSpPr>
          <p:nvPr>
            <p:ph type="body" idx="1"/>
          </p:nvPr>
        </p:nvSpPr>
        <p:spPr>
          <a:xfrm>
            <a:off x="685800" y="1447800"/>
            <a:ext cx="7772400" cy="4495800"/>
          </a:xfrm>
        </p:spPr>
        <p:txBody>
          <a:bodyPr/>
          <a:lstStyle/>
          <a:p>
            <a:pPr algn="just" eaLnBrk="1" hangingPunct="1"/>
            <a:r>
              <a:rPr lang="en-US" sz="2400" smtClean="0"/>
              <a:t>The </a:t>
            </a:r>
            <a:r>
              <a:rPr lang="en-US" sz="2400" b="1" smtClean="0"/>
              <a:t>continue</a:t>
            </a:r>
            <a:r>
              <a:rPr lang="en-US" sz="2400" smtClean="0"/>
              <a:t> statement can be used in </a:t>
            </a:r>
            <a:r>
              <a:rPr lang="en-US" sz="2400" b="1" smtClean="0"/>
              <a:t>while</a:t>
            </a:r>
            <a:r>
              <a:rPr lang="en-US" sz="2400" smtClean="0"/>
              <a:t>, </a:t>
            </a:r>
            <a:r>
              <a:rPr lang="en-US" sz="2400" b="1" smtClean="0"/>
              <a:t>do-while</a:t>
            </a:r>
            <a:r>
              <a:rPr lang="en-US" sz="2400" smtClean="0"/>
              <a:t>, and</a:t>
            </a:r>
            <a:r>
              <a:rPr lang="en-US" sz="2400" b="1" smtClean="0"/>
              <a:t> for</a:t>
            </a:r>
            <a:r>
              <a:rPr lang="en-US" sz="2400" smtClean="0"/>
              <a:t> loops.</a:t>
            </a:r>
          </a:p>
          <a:p>
            <a:pPr algn="just" eaLnBrk="1" hangingPunct="1"/>
            <a:endParaRPr lang="en-US" sz="2400" smtClean="0"/>
          </a:p>
          <a:p>
            <a:pPr algn="just" eaLnBrk="1" hangingPunct="1"/>
            <a:r>
              <a:rPr lang="en-US" sz="2400" smtClean="0"/>
              <a:t>It causes the remaining statements in the body of the loop to be skipped for the current iteration of the loop.</a:t>
            </a:r>
          </a:p>
          <a:p>
            <a:pPr algn="just" eaLnBrk="1" hangingPunct="1"/>
            <a:endParaRPr lang="en-US" sz="2400" smtClean="0"/>
          </a:p>
          <a:p>
            <a:pPr algn="just" eaLnBrk="1" hangingPunct="1"/>
            <a:r>
              <a:rPr lang="en-US" sz="2400" smtClean="0"/>
              <a:t>USE IN </a:t>
            </a:r>
            <a:r>
              <a:rPr lang="en-US" sz="2400" i="1" smtClean="0"/>
              <a:t>MODERATION</a:t>
            </a:r>
            <a:r>
              <a:rPr lang="en-US" sz="2400" smtClean="0"/>
              <a:t>.</a:t>
            </a:r>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pPr algn="just" eaLnBrk="1" hangingPunct="1"/>
            <a:r>
              <a:rPr lang="en-US" smtClean="0"/>
              <a:t>Example continue in a for Loop</a:t>
            </a:r>
            <a:endParaRPr lang="en-US" sz="3600" b="1" smtClean="0">
              <a:solidFill>
                <a:schemeClr val="accent2"/>
              </a:solidFill>
            </a:endParaRPr>
          </a:p>
        </p:txBody>
      </p:sp>
      <p:sp>
        <p:nvSpPr>
          <p:cNvPr id="353283" name="Rectangle 3"/>
          <p:cNvSpPr>
            <a:spLocks noChangeArrowheads="1"/>
          </p:cNvSpPr>
          <p:nvPr/>
        </p:nvSpPr>
        <p:spPr bwMode="auto">
          <a:xfrm>
            <a:off x="304800" y="1066800"/>
            <a:ext cx="8382000" cy="52578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lstStyle/>
          <a:p>
            <a:pPr marL="342900" indent="-342900">
              <a:spcBef>
                <a:spcPct val="20000"/>
              </a:spcBef>
              <a:defRPr/>
            </a:pPr>
            <a:r>
              <a:rPr lang="en-US" sz="2000" b="1">
                <a:latin typeface="Courier New" pitchFamily="49" charset="0"/>
                <a:cs typeface="+mn-cs"/>
              </a:rPr>
              <a:t>#include &lt;stdio.h&gt;</a:t>
            </a:r>
          </a:p>
          <a:p>
            <a:pPr marL="342900" indent="-342900">
              <a:spcBef>
                <a:spcPct val="20000"/>
              </a:spcBef>
              <a:defRPr/>
            </a:pPr>
            <a:r>
              <a:rPr lang="en-US" sz="2000" b="1">
                <a:latin typeface="Courier New" pitchFamily="49" charset="0"/>
                <a:cs typeface="+mn-cs"/>
              </a:rPr>
              <a:t>int main ( )</a:t>
            </a:r>
          </a:p>
          <a:p>
            <a:pPr marL="342900" indent="-342900">
              <a:spcBef>
                <a:spcPct val="20000"/>
              </a:spcBef>
              <a:defRPr/>
            </a:pPr>
            <a:r>
              <a:rPr lang="en-US" sz="2000" b="1">
                <a:latin typeface="Courier New" pitchFamily="49" charset="0"/>
                <a:cs typeface="+mn-cs"/>
              </a:rPr>
              <a:t>{</a:t>
            </a:r>
          </a:p>
          <a:p>
            <a:pPr marL="342900" indent="-342900">
              <a:spcBef>
                <a:spcPct val="20000"/>
              </a:spcBef>
              <a:defRPr/>
            </a:pPr>
            <a:r>
              <a:rPr lang="en-US" sz="2000" b="1">
                <a:latin typeface="Courier New" pitchFamily="49" charset="0"/>
                <a:cs typeface="+mn-cs"/>
              </a:rPr>
              <a:t>	int i ;</a:t>
            </a:r>
          </a:p>
          <a:p>
            <a:pPr marL="342900" indent="-342900">
              <a:spcBef>
                <a:spcPct val="20000"/>
              </a:spcBef>
              <a:defRPr/>
            </a:pPr>
            <a:r>
              <a:rPr lang="en-US" sz="2000" b="1">
                <a:latin typeface="Courier New" pitchFamily="49" charset="0"/>
                <a:cs typeface="+mn-cs"/>
              </a:rPr>
              <a:t>	for ( i = 1; i &lt; 10; i = i + 1 )</a:t>
            </a:r>
          </a:p>
          <a:p>
            <a:pPr marL="342900" indent="-342900">
              <a:spcBef>
                <a:spcPct val="20000"/>
              </a:spcBef>
              <a:defRPr/>
            </a:pPr>
            <a:r>
              <a:rPr lang="en-US" sz="2000" b="1">
                <a:latin typeface="Courier New" pitchFamily="49" charset="0"/>
                <a:cs typeface="+mn-cs"/>
              </a:rPr>
              <a:t>	{</a:t>
            </a:r>
          </a:p>
          <a:p>
            <a:pPr marL="342900" indent="-342900">
              <a:spcBef>
                <a:spcPct val="20000"/>
              </a:spcBef>
              <a:defRPr/>
            </a:pPr>
            <a:r>
              <a:rPr lang="en-US" sz="2000" b="1">
                <a:latin typeface="Courier New" pitchFamily="49" charset="0"/>
                <a:cs typeface="+mn-cs"/>
              </a:rPr>
              <a:t>		if (i == 5)</a:t>
            </a:r>
          </a:p>
          <a:p>
            <a:pPr marL="342900" indent="-342900">
              <a:spcBef>
                <a:spcPct val="20000"/>
              </a:spcBef>
              <a:defRPr/>
            </a:pPr>
            <a:r>
              <a:rPr lang="en-US" sz="2000" b="1">
                <a:latin typeface="Courier New" pitchFamily="49" charset="0"/>
                <a:cs typeface="+mn-cs"/>
              </a:rPr>
              <a:t>		{</a:t>
            </a:r>
          </a:p>
          <a:p>
            <a:pPr marL="342900" indent="-342900">
              <a:spcBef>
                <a:spcPct val="20000"/>
              </a:spcBef>
              <a:defRPr/>
            </a:pPr>
            <a:r>
              <a:rPr lang="en-US" sz="2000" b="1">
                <a:latin typeface="Courier New" pitchFamily="49" charset="0"/>
                <a:cs typeface="+mn-cs"/>
              </a:rPr>
              <a:t>		    continue ;</a:t>
            </a:r>
          </a:p>
          <a:p>
            <a:pPr marL="342900" indent="-342900">
              <a:spcBef>
                <a:spcPct val="20000"/>
              </a:spcBef>
              <a:defRPr/>
            </a:pPr>
            <a:r>
              <a:rPr lang="en-US" sz="2000" b="1">
                <a:latin typeface="Courier New" pitchFamily="49" charset="0"/>
                <a:cs typeface="+mn-cs"/>
              </a:rPr>
              <a:t>		}</a:t>
            </a:r>
          </a:p>
          <a:p>
            <a:pPr marL="342900" indent="-342900">
              <a:spcBef>
                <a:spcPct val="20000"/>
              </a:spcBef>
              <a:defRPr/>
            </a:pPr>
            <a:r>
              <a:rPr lang="en-US" sz="2000" b="1">
                <a:latin typeface="Courier New" pitchFamily="49" charset="0"/>
                <a:cs typeface="+mn-cs"/>
              </a:rPr>
              <a:t>		printf (“%d ”, i) ;</a:t>
            </a:r>
          </a:p>
          <a:p>
            <a:pPr marL="342900" indent="-342900">
              <a:spcBef>
                <a:spcPct val="20000"/>
              </a:spcBef>
              <a:defRPr/>
            </a:pPr>
            <a:r>
              <a:rPr lang="en-US" sz="2000" b="1">
                <a:latin typeface="Courier New" pitchFamily="49" charset="0"/>
                <a:cs typeface="+mn-cs"/>
              </a:rPr>
              <a:t>	}</a:t>
            </a:r>
          </a:p>
          <a:p>
            <a:pPr marL="342900" indent="-342900">
              <a:spcBef>
                <a:spcPct val="20000"/>
              </a:spcBef>
              <a:defRPr/>
            </a:pPr>
            <a:r>
              <a:rPr lang="en-US" sz="2000" b="1">
                <a:latin typeface="Courier New" pitchFamily="49" charset="0"/>
                <a:cs typeface="+mn-cs"/>
              </a:rPr>
              <a:t>	printf (“\nDone.\n”) ;</a:t>
            </a:r>
          </a:p>
          <a:p>
            <a:pPr marL="342900" indent="-342900">
              <a:spcBef>
                <a:spcPct val="20000"/>
              </a:spcBef>
              <a:defRPr/>
            </a:pPr>
            <a:r>
              <a:rPr lang="en-US" sz="2000" b="1">
                <a:latin typeface="Courier New" pitchFamily="49" charset="0"/>
                <a:cs typeface="+mn-cs"/>
              </a:rPr>
              <a:t>  return 0 ;</a:t>
            </a:r>
          </a:p>
          <a:p>
            <a:pPr marL="342900" indent="-342900">
              <a:spcBef>
                <a:spcPct val="20000"/>
              </a:spcBef>
              <a:defRPr/>
            </a:pPr>
            <a:r>
              <a:rPr lang="en-US" sz="2000" b="1">
                <a:latin typeface="Courier New" pitchFamily="49" charset="0"/>
                <a:cs typeface="+mn-cs"/>
              </a:rPr>
              <a:t>}</a:t>
            </a:r>
          </a:p>
        </p:txBody>
      </p:sp>
      <p:sp>
        <p:nvSpPr>
          <p:cNvPr id="353284" name="Rectangle 4"/>
          <p:cNvSpPr>
            <a:spLocks noChangeArrowheads="1"/>
          </p:cNvSpPr>
          <p:nvPr/>
        </p:nvSpPr>
        <p:spPr bwMode="auto">
          <a:xfrm>
            <a:off x="5946775" y="3175000"/>
            <a:ext cx="2968625" cy="11366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lstStyle/>
          <a:p>
            <a:pPr marL="342900" indent="-342900">
              <a:spcBef>
                <a:spcPct val="20000"/>
              </a:spcBef>
              <a:defRPr/>
            </a:pPr>
            <a:r>
              <a:rPr lang="en-US" sz="2000" b="1">
                <a:latin typeface="Courier New" pitchFamily="49" charset="0"/>
                <a:cs typeface="+mn-cs"/>
              </a:rPr>
              <a:t>OUTPUT:</a:t>
            </a:r>
          </a:p>
          <a:p>
            <a:pPr marL="342900" indent="-342900">
              <a:spcBef>
                <a:spcPct val="20000"/>
              </a:spcBef>
              <a:defRPr/>
            </a:pPr>
            <a:r>
              <a:rPr lang="en-US" sz="2000" b="1">
                <a:latin typeface="Courier New" pitchFamily="49" charset="0"/>
                <a:cs typeface="+mn-cs"/>
              </a:rPr>
              <a:t>1 2 3 4 6 7 8 9</a:t>
            </a:r>
          </a:p>
          <a:p>
            <a:pPr marL="342900" indent="-342900">
              <a:spcBef>
                <a:spcPct val="20000"/>
              </a:spcBef>
              <a:defRPr/>
            </a:pPr>
            <a:r>
              <a:rPr lang="en-US" sz="2000" b="1">
                <a:latin typeface="Courier New" pitchFamily="49" charset="0"/>
                <a:cs typeface="+mn-cs"/>
              </a:rPr>
              <a:t>Done.</a:t>
            </a:r>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ChangeArrowheads="1"/>
          </p:cNvSpPr>
          <p:nvPr>
            <p:ph type="ctrTitle" idx="4294967295"/>
          </p:nvPr>
        </p:nvSpPr>
        <p:spPr>
          <a:xfrm>
            <a:off x="685800" y="2286000"/>
            <a:ext cx="7772400" cy="1143000"/>
          </a:xfrm>
          <a:solidFill>
            <a:srgbClr val="FFFFFF"/>
          </a:solidFill>
        </p:spPr>
        <p:txBody>
          <a:bodyPr/>
          <a:lstStyle/>
          <a:p>
            <a:pPr eaLnBrk="1" hangingPunct="1"/>
            <a:r>
              <a:rPr lang="en-GB" sz="7200" b="1" smtClean="0">
                <a:solidFill>
                  <a:schemeClr val="tx1"/>
                </a:solidFill>
              </a:rPr>
              <a:t>Arrays</a:t>
            </a:r>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pPr eaLnBrk="1" hangingPunct="1"/>
            <a:r>
              <a:rPr lang="en-GB" smtClean="0"/>
              <a:t>Need for Arrays</a:t>
            </a:r>
          </a:p>
        </p:txBody>
      </p:sp>
      <p:sp>
        <p:nvSpPr>
          <p:cNvPr id="198659" name="Rectangle 3"/>
          <p:cNvSpPr>
            <a:spLocks noGrp="1" noChangeArrowheads="1"/>
          </p:cNvSpPr>
          <p:nvPr>
            <p:ph type="body" idx="1"/>
          </p:nvPr>
        </p:nvSpPr>
        <p:spPr>
          <a:xfrm>
            <a:off x="228600" y="1219200"/>
            <a:ext cx="8610600" cy="4876800"/>
          </a:xfrm>
        </p:spPr>
        <p:txBody>
          <a:bodyPr/>
          <a:lstStyle/>
          <a:p>
            <a:pPr algn="just" eaLnBrk="1" hangingPunct="1">
              <a:lnSpc>
                <a:spcPct val="90000"/>
              </a:lnSpc>
            </a:pPr>
            <a:r>
              <a:rPr lang="en-GB" sz="2400" smtClean="0"/>
              <a:t>Many a time a program needs to work upon multiple related data items.</a:t>
            </a:r>
          </a:p>
          <a:p>
            <a:pPr algn="just" eaLnBrk="1" hangingPunct="1">
              <a:lnSpc>
                <a:spcPct val="90000"/>
              </a:lnSpc>
            </a:pPr>
            <a:endParaRPr lang="en-GB" sz="2400" smtClean="0"/>
          </a:p>
          <a:p>
            <a:pPr algn="just" eaLnBrk="1" hangingPunct="1">
              <a:lnSpc>
                <a:spcPct val="90000"/>
              </a:lnSpc>
            </a:pPr>
            <a:r>
              <a:rPr lang="en-GB" sz="2400" smtClean="0"/>
              <a:t>e.g.</a:t>
            </a:r>
          </a:p>
          <a:p>
            <a:pPr lvl="1" algn="just" eaLnBrk="1" hangingPunct="1">
              <a:lnSpc>
                <a:spcPct val="90000"/>
              </a:lnSpc>
            </a:pPr>
            <a:r>
              <a:rPr lang="en-GB" smtClean="0"/>
              <a:t>Sales data of multiple products</a:t>
            </a:r>
          </a:p>
          <a:p>
            <a:pPr lvl="1" algn="just" eaLnBrk="1" hangingPunct="1">
              <a:lnSpc>
                <a:spcPct val="90000"/>
              </a:lnSpc>
            </a:pPr>
            <a:r>
              <a:rPr lang="en-GB" smtClean="0"/>
              <a:t>Grades of students in a class</a:t>
            </a:r>
          </a:p>
          <a:p>
            <a:pPr lvl="1" algn="just" eaLnBrk="1" hangingPunct="1">
              <a:lnSpc>
                <a:spcPct val="90000"/>
              </a:lnSpc>
            </a:pPr>
            <a:r>
              <a:rPr lang="en-GB" smtClean="0"/>
              <a:t>Salaries of all employees</a:t>
            </a:r>
          </a:p>
          <a:p>
            <a:pPr lvl="1" algn="just" eaLnBrk="1" hangingPunct="1">
              <a:lnSpc>
                <a:spcPct val="90000"/>
              </a:lnSpc>
            </a:pPr>
            <a:endParaRPr lang="en-GB" smtClean="0"/>
          </a:p>
          <a:p>
            <a:pPr algn="just" eaLnBrk="1" hangingPunct="1">
              <a:lnSpc>
                <a:spcPct val="90000"/>
              </a:lnSpc>
            </a:pPr>
            <a:r>
              <a:rPr lang="en-GB" sz="2400" smtClean="0"/>
              <a:t>Having independent variables for each such data item would make the program clumsy and difficult to manage.</a:t>
            </a:r>
          </a:p>
          <a:p>
            <a:pPr algn="just" eaLnBrk="1" hangingPunct="1">
              <a:lnSpc>
                <a:spcPct val="90000"/>
              </a:lnSpc>
            </a:pPr>
            <a:endParaRPr lang="en-GB" sz="2400" smtClean="0"/>
          </a:p>
          <a:p>
            <a:pPr algn="just" eaLnBrk="1" hangingPunct="1">
              <a:lnSpc>
                <a:spcPct val="90000"/>
              </a:lnSpc>
            </a:pPr>
            <a:r>
              <a:rPr lang="en-GB" sz="2400" smtClean="0"/>
              <a:t>An array is a means of solving this problem.</a:t>
            </a: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pPr eaLnBrk="1" hangingPunct="1"/>
            <a:r>
              <a:rPr lang="en-GB" smtClean="0"/>
              <a:t>What is an array</a:t>
            </a:r>
          </a:p>
        </p:txBody>
      </p:sp>
      <p:sp>
        <p:nvSpPr>
          <p:cNvPr id="199683" name="Rectangle 3"/>
          <p:cNvSpPr>
            <a:spLocks noGrp="1" noChangeArrowheads="1"/>
          </p:cNvSpPr>
          <p:nvPr>
            <p:ph type="body" idx="1"/>
          </p:nvPr>
        </p:nvSpPr>
        <p:spPr>
          <a:xfrm>
            <a:off x="304800" y="1125538"/>
            <a:ext cx="8515350" cy="5046662"/>
          </a:xfrm>
        </p:spPr>
        <p:txBody>
          <a:bodyPr/>
          <a:lstStyle/>
          <a:p>
            <a:pPr algn="just" eaLnBrk="1" hangingPunct="1">
              <a:lnSpc>
                <a:spcPct val="90000"/>
              </a:lnSpc>
            </a:pPr>
            <a:r>
              <a:rPr lang="en-GB" sz="2400" smtClean="0"/>
              <a:t>An array is a set of variables that have the same data type and share one name.</a:t>
            </a:r>
          </a:p>
          <a:p>
            <a:pPr algn="just" eaLnBrk="1" hangingPunct="1">
              <a:lnSpc>
                <a:spcPct val="90000"/>
              </a:lnSpc>
            </a:pPr>
            <a:endParaRPr lang="en-GB" sz="2400" smtClean="0"/>
          </a:p>
          <a:p>
            <a:pPr algn="just" eaLnBrk="1" hangingPunct="1">
              <a:lnSpc>
                <a:spcPct val="90000"/>
              </a:lnSpc>
            </a:pPr>
            <a:r>
              <a:rPr lang="en-GB" sz="2400" smtClean="0"/>
              <a:t>Individual data items in an array are stored in contiguous memory locations.</a:t>
            </a:r>
          </a:p>
          <a:p>
            <a:pPr algn="just" eaLnBrk="1" hangingPunct="1">
              <a:lnSpc>
                <a:spcPct val="90000"/>
              </a:lnSpc>
            </a:pPr>
            <a:endParaRPr lang="en-GB" sz="2400" smtClean="0"/>
          </a:p>
          <a:p>
            <a:pPr algn="just" eaLnBrk="1" hangingPunct="1">
              <a:lnSpc>
                <a:spcPct val="90000"/>
              </a:lnSpc>
            </a:pPr>
            <a:r>
              <a:rPr lang="en-GB" sz="2400" smtClean="0"/>
              <a:t>These data items are differentiated by means of an index (also termed as subscript).</a:t>
            </a:r>
          </a:p>
          <a:p>
            <a:pPr algn="just" eaLnBrk="1" hangingPunct="1">
              <a:lnSpc>
                <a:spcPct val="90000"/>
              </a:lnSpc>
            </a:pPr>
            <a:endParaRPr lang="en-GB" sz="2400" smtClean="0"/>
          </a:p>
          <a:p>
            <a:pPr algn="just" eaLnBrk="1" hangingPunct="1">
              <a:lnSpc>
                <a:spcPct val="90000"/>
              </a:lnSpc>
            </a:pPr>
            <a:r>
              <a:rPr lang="en-GB" sz="2400" smtClean="0"/>
              <a:t>The index of an element is an indicator of its storage order.</a:t>
            </a:r>
          </a:p>
          <a:p>
            <a:pPr algn="just" eaLnBrk="1" hangingPunct="1">
              <a:lnSpc>
                <a:spcPct val="90000"/>
              </a:lnSpc>
            </a:pPr>
            <a:endParaRPr lang="en-GB" sz="2400" smtClean="0"/>
          </a:p>
          <a:p>
            <a:pPr algn="just" eaLnBrk="1" hangingPunct="1">
              <a:lnSpc>
                <a:spcPct val="90000"/>
              </a:lnSpc>
            </a:pPr>
            <a:r>
              <a:rPr lang="en-GB" sz="2400" smtClean="0"/>
              <a:t>Arrays are often used when dealing with multiple data items possessing common characteristics.</a:t>
            </a:r>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noFill/>
        </p:spPr>
        <p:txBody>
          <a:bodyPr/>
          <a:lstStyle/>
          <a:p>
            <a:pPr eaLnBrk="1" hangingPunct="1"/>
            <a:r>
              <a:rPr lang="en-GB" sz="4000" smtClean="0"/>
              <a:t>Visual Representation of an Array</a:t>
            </a:r>
          </a:p>
        </p:txBody>
      </p:sp>
      <p:sp>
        <p:nvSpPr>
          <p:cNvPr id="200707" name="Rectangle 3"/>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200708" name="Rectangle 4"/>
          <p:cNvSpPr>
            <a:spLocks noChangeArrowheads="1"/>
          </p:cNvSpPr>
          <p:nvPr/>
        </p:nvSpPr>
        <p:spPr bwMode="auto">
          <a:xfrm>
            <a:off x="1905000" y="3276600"/>
            <a:ext cx="5334000" cy="609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00709" name="Line 5"/>
          <p:cNvSpPr>
            <a:spLocks noChangeShapeType="1"/>
          </p:cNvSpPr>
          <p:nvPr/>
        </p:nvSpPr>
        <p:spPr bwMode="auto">
          <a:xfrm>
            <a:off x="3429000" y="3276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00710" name="Line 6"/>
          <p:cNvSpPr>
            <a:spLocks noChangeShapeType="1"/>
          </p:cNvSpPr>
          <p:nvPr/>
        </p:nvSpPr>
        <p:spPr bwMode="auto">
          <a:xfrm>
            <a:off x="2667000" y="3276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00711" name="Line 7"/>
          <p:cNvSpPr>
            <a:spLocks noChangeShapeType="1"/>
          </p:cNvSpPr>
          <p:nvPr/>
        </p:nvSpPr>
        <p:spPr bwMode="auto">
          <a:xfrm>
            <a:off x="4191000" y="3276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00712" name="Line 8"/>
          <p:cNvSpPr>
            <a:spLocks noChangeShapeType="1"/>
          </p:cNvSpPr>
          <p:nvPr/>
        </p:nvSpPr>
        <p:spPr bwMode="auto">
          <a:xfrm>
            <a:off x="4953000" y="3276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00713" name="Line 9"/>
          <p:cNvSpPr>
            <a:spLocks noChangeShapeType="1"/>
          </p:cNvSpPr>
          <p:nvPr/>
        </p:nvSpPr>
        <p:spPr bwMode="auto">
          <a:xfrm>
            <a:off x="5732463" y="3276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00714" name="Line 10"/>
          <p:cNvSpPr>
            <a:spLocks noChangeShapeType="1"/>
          </p:cNvSpPr>
          <p:nvPr/>
        </p:nvSpPr>
        <p:spPr bwMode="auto">
          <a:xfrm>
            <a:off x="6477000" y="3276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200715" name="Text Box 11"/>
          <p:cNvSpPr txBox="1">
            <a:spLocks noChangeArrowheads="1"/>
          </p:cNvSpPr>
          <p:nvPr/>
        </p:nvSpPr>
        <p:spPr bwMode="auto">
          <a:xfrm>
            <a:off x="2193925" y="3317875"/>
            <a:ext cx="490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GB"/>
              <a:t>1        3       5      …       9        11      13</a:t>
            </a:r>
          </a:p>
        </p:txBody>
      </p:sp>
      <p:sp>
        <p:nvSpPr>
          <p:cNvPr id="200716" name="Text Box 12"/>
          <p:cNvSpPr txBox="1">
            <a:spLocks noChangeArrowheads="1"/>
          </p:cNvSpPr>
          <p:nvPr/>
        </p:nvSpPr>
        <p:spPr bwMode="auto">
          <a:xfrm>
            <a:off x="4594225" y="3497263"/>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endParaRPr lang="en-GB" i="1"/>
          </a:p>
        </p:txBody>
      </p:sp>
      <p:sp>
        <p:nvSpPr>
          <p:cNvPr id="200717" name="Text Box 13"/>
          <p:cNvSpPr txBox="1">
            <a:spLocks noChangeArrowheads="1"/>
          </p:cNvSpPr>
          <p:nvPr/>
        </p:nvSpPr>
        <p:spPr bwMode="auto">
          <a:xfrm>
            <a:off x="1752600" y="3886200"/>
            <a:ext cx="541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GB" i="1"/>
              <a:t> </a:t>
            </a:r>
          </a:p>
        </p:txBody>
      </p:sp>
      <p:sp>
        <p:nvSpPr>
          <p:cNvPr id="200718" name="Text Box 14"/>
          <p:cNvSpPr txBox="1">
            <a:spLocks noChangeArrowheads="1"/>
          </p:cNvSpPr>
          <p:nvPr/>
        </p:nvSpPr>
        <p:spPr bwMode="auto">
          <a:xfrm>
            <a:off x="1812925" y="3851275"/>
            <a:ext cx="5365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GB" i="1"/>
              <a:t>     </a:t>
            </a:r>
            <a:r>
              <a:rPr lang="en-GB"/>
              <a:t>0        1       2      …      n-3     n-2     n-1</a:t>
            </a:r>
            <a:endParaRPr lang="en-GB" i="1"/>
          </a:p>
        </p:txBody>
      </p:sp>
      <p:sp>
        <p:nvSpPr>
          <p:cNvPr id="200719" name="Text Box 15"/>
          <p:cNvSpPr txBox="1">
            <a:spLocks noChangeArrowheads="1"/>
          </p:cNvSpPr>
          <p:nvPr/>
        </p:nvSpPr>
        <p:spPr bwMode="auto">
          <a:xfrm>
            <a:off x="2874963" y="5257800"/>
            <a:ext cx="33734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GB"/>
              <a:t>Numbers denoting the</a:t>
            </a:r>
          </a:p>
          <a:p>
            <a:r>
              <a:rPr lang="en-GB"/>
              <a:t>array subscripts or indices</a:t>
            </a:r>
          </a:p>
        </p:txBody>
      </p:sp>
      <p:sp>
        <p:nvSpPr>
          <p:cNvPr id="200720" name="Text Box 16"/>
          <p:cNvSpPr txBox="1">
            <a:spLocks noChangeArrowheads="1"/>
          </p:cNvSpPr>
          <p:nvPr/>
        </p:nvSpPr>
        <p:spPr bwMode="auto">
          <a:xfrm>
            <a:off x="4313238" y="1752600"/>
            <a:ext cx="38687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GB"/>
              <a:t>These numbers indicate the</a:t>
            </a:r>
          </a:p>
          <a:p>
            <a:r>
              <a:rPr lang="en-GB"/>
              <a:t>value stored in array element  </a:t>
            </a:r>
          </a:p>
        </p:txBody>
      </p:sp>
      <p:sp>
        <p:nvSpPr>
          <p:cNvPr id="200721" name="AutoShape 17"/>
          <p:cNvSpPr>
            <a:spLocks/>
          </p:cNvSpPr>
          <p:nvPr/>
        </p:nvSpPr>
        <p:spPr bwMode="auto">
          <a:xfrm rot="16200000" flipV="1">
            <a:off x="4648200" y="2286000"/>
            <a:ext cx="457200" cy="5181600"/>
          </a:xfrm>
          <a:prstGeom prst="leftBrace">
            <a:avLst>
              <a:gd name="adj1" fmla="val 94444"/>
              <a:gd name="adj2" fmla="val 50278"/>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00722" name="AutoShape 18"/>
          <p:cNvSpPr>
            <a:spLocks/>
          </p:cNvSpPr>
          <p:nvPr/>
        </p:nvSpPr>
        <p:spPr bwMode="auto">
          <a:xfrm rot="5400000">
            <a:off x="4514850" y="247650"/>
            <a:ext cx="457200" cy="5143500"/>
          </a:xfrm>
          <a:prstGeom prst="leftBrace">
            <a:avLst>
              <a:gd name="adj1" fmla="val 9375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eaLnBrk="1" hangingPunct="1"/>
            <a:r>
              <a:rPr lang="en-GB" smtClean="0"/>
              <a:t>Working without Arrays</a:t>
            </a:r>
          </a:p>
        </p:txBody>
      </p:sp>
      <p:sp>
        <p:nvSpPr>
          <p:cNvPr id="201731" name="Rectangle 3"/>
          <p:cNvSpPr>
            <a:spLocks noGrp="1" noChangeArrowheads="1"/>
          </p:cNvSpPr>
          <p:nvPr>
            <p:ph type="body" idx="1"/>
          </p:nvPr>
        </p:nvSpPr>
        <p:spPr>
          <a:xfrm>
            <a:off x="457200" y="1371600"/>
            <a:ext cx="7772400" cy="457200"/>
          </a:xfrm>
        </p:spPr>
        <p:txBody>
          <a:bodyPr/>
          <a:lstStyle/>
          <a:p>
            <a:pPr eaLnBrk="1" hangingPunct="1">
              <a:buFontTx/>
              <a:buNone/>
            </a:pPr>
            <a:r>
              <a:rPr lang="en-US" sz="2000" smtClean="0"/>
              <a:t>Store and print marks of all the students of a class</a:t>
            </a:r>
          </a:p>
        </p:txBody>
      </p:sp>
      <p:grpSp>
        <p:nvGrpSpPr>
          <p:cNvPr id="201732" name="Group 4"/>
          <p:cNvGrpSpPr>
            <a:grpSpLocks/>
          </p:cNvGrpSpPr>
          <p:nvPr/>
        </p:nvGrpSpPr>
        <p:grpSpPr bwMode="auto">
          <a:xfrm>
            <a:off x="2819400" y="1981200"/>
            <a:ext cx="5265738" cy="2006600"/>
            <a:chOff x="1776" y="1430"/>
            <a:chExt cx="3317" cy="1264"/>
          </a:xfrm>
        </p:grpSpPr>
        <p:sp>
          <p:nvSpPr>
            <p:cNvPr id="358405" name="Text Box 5"/>
            <p:cNvSpPr txBox="1">
              <a:spLocks noChangeArrowheads="1"/>
            </p:cNvSpPr>
            <p:nvPr/>
          </p:nvSpPr>
          <p:spPr bwMode="auto">
            <a:xfrm>
              <a:off x="1776" y="1430"/>
              <a:ext cx="2410" cy="1024"/>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eaLnBrk="0" hangingPunct="0">
                <a:defRPr/>
              </a:pPr>
              <a:r>
                <a:rPr lang="en-US" sz="2000">
                  <a:latin typeface="Courier New" pitchFamily="49" charset="0"/>
                  <a:cs typeface="+mn-cs"/>
                </a:rPr>
                <a:t>int m1, m2, m3….</a:t>
              </a:r>
            </a:p>
            <a:p>
              <a:pPr eaLnBrk="0" hangingPunct="0">
                <a:defRPr/>
              </a:pPr>
              <a:r>
                <a:rPr lang="en-US" sz="2000">
                  <a:latin typeface="Courier New" pitchFamily="49" charset="0"/>
                  <a:cs typeface="+mn-cs"/>
                </a:rPr>
                <a:t>scanf (“%d”, &amp;m1);</a:t>
              </a:r>
            </a:p>
            <a:p>
              <a:pPr eaLnBrk="0" hangingPunct="0">
                <a:defRPr/>
              </a:pPr>
              <a:r>
                <a:rPr lang="en-US" sz="2000">
                  <a:latin typeface="Courier New" pitchFamily="49" charset="0"/>
                  <a:cs typeface="+mn-cs"/>
                </a:rPr>
                <a:t>scanf (“%d”, &amp;m2);</a:t>
              </a:r>
            </a:p>
            <a:p>
              <a:pPr eaLnBrk="0" hangingPunct="0">
                <a:defRPr/>
              </a:pPr>
              <a:r>
                <a:rPr lang="en-US" sz="2000">
                  <a:latin typeface="Courier New" pitchFamily="49" charset="0"/>
                  <a:cs typeface="+mn-cs"/>
                </a:rPr>
                <a:t>…</a:t>
              </a:r>
            </a:p>
            <a:p>
              <a:pPr eaLnBrk="0" hangingPunct="0">
                <a:defRPr/>
              </a:pPr>
              <a:r>
                <a:rPr lang="en-US" sz="2000">
                  <a:latin typeface="Courier New" pitchFamily="49" charset="0"/>
                  <a:cs typeface="+mn-cs"/>
                </a:rPr>
                <a:t>scanf (“%d”, &amp;m3);</a:t>
              </a:r>
            </a:p>
          </p:txBody>
        </p:sp>
        <p:sp>
          <p:nvSpPr>
            <p:cNvPr id="358406" name="Text Box 6"/>
            <p:cNvSpPr txBox="1">
              <a:spLocks noChangeArrowheads="1"/>
            </p:cNvSpPr>
            <p:nvPr/>
          </p:nvSpPr>
          <p:spPr bwMode="auto">
            <a:xfrm>
              <a:off x="4080" y="2438"/>
              <a:ext cx="1013" cy="25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eaLnBrk="0" hangingPunct="0">
                <a:defRPr/>
              </a:pPr>
              <a:r>
                <a:rPr lang="en-US" sz="2000">
                  <a:cs typeface="+mn-cs"/>
                </a:rPr>
                <a:t>Without array</a:t>
              </a:r>
            </a:p>
          </p:txBody>
        </p:sp>
      </p:grpSp>
      <p:sp>
        <p:nvSpPr>
          <p:cNvPr id="201733" name="Text Box 7"/>
          <p:cNvSpPr txBox="1">
            <a:spLocks noChangeArrowheads="1"/>
          </p:cNvSpPr>
          <p:nvPr/>
        </p:nvSpPr>
        <p:spPr bwMode="auto">
          <a:xfrm>
            <a:off x="304800" y="4330700"/>
            <a:ext cx="839787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buFontTx/>
              <a:buAutoNum type="arabicPeriod"/>
            </a:pPr>
            <a:r>
              <a:rPr lang="en-US"/>
              <a:t>Multiple variables too tedious to manage.</a:t>
            </a:r>
          </a:p>
          <a:p>
            <a:pPr algn="just">
              <a:buFontTx/>
              <a:buAutoNum type="arabicPeriod"/>
            </a:pPr>
            <a:r>
              <a:rPr lang="en-US"/>
              <a:t>Unnecessary repetition of code.</a:t>
            </a:r>
          </a:p>
          <a:p>
            <a:pPr algn="just">
              <a:buFontTx/>
              <a:buAutoNum type="arabicPeriod"/>
            </a:pPr>
            <a:r>
              <a:rPr lang="en-US"/>
              <a:t>Code difficult to maintain.</a:t>
            </a:r>
          </a:p>
          <a:p>
            <a:pPr algn="just">
              <a:buFontTx/>
              <a:buAutoNum type="arabicPeriod"/>
            </a:pPr>
            <a:r>
              <a:rPr lang="en-US"/>
              <a:t>If we simply use a single variable and keep overwriting it </a:t>
            </a:r>
            <a:r>
              <a:rPr lang="en-US" i="1"/>
              <a:t>n</a:t>
            </a:r>
            <a:r>
              <a:rPr lang="en-US"/>
              <a:t> times then data would not be available for future use.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Numeric Literals</a:t>
            </a:r>
          </a:p>
        </p:txBody>
      </p:sp>
      <p:sp>
        <p:nvSpPr>
          <p:cNvPr id="215043" name="Rectangle 3"/>
          <p:cNvSpPr>
            <a:spLocks noGrp="1" noChangeArrowheads="1"/>
          </p:cNvSpPr>
          <p:nvPr>
            <p:ph type="body" idx="1"/>
          </p:nvPr>
        </p:nvSpPr>
        <p:spPr>
          <a:xfrm>
            <a:off x="685800" y="1524000"/>
            <a:ext cx="7772400" cy="4724400"/>
          </a:xfrm>
        </p:spPr>
        <p:txBody>
          <a:bodyPr/>
          <a:lstStyle/>
          <a:p>
            <a:pPr algn="just" eaLnBrk="1" hangingPunct="1">
              <a:lnSpc>
                <a:spcPct val="90000"/>
              </a:lnSpc>
              <a:defRPr/>
            </a:pPr>
            <a:r>
              <a:rPr lang="en-US" sz="2400" dirty="0" smtClean="0">
                <a:latin typeface="+mj-lt"/>
              </a:rPr>
              <a:t>Numeric literals are an uninterrupted sequence of digits </a:t>
            </a:r>
          </a:p>
          <a:p>
            <a:pPr algn="just" eaLnBrk="1" hangingPunct="1">
              <a:lnSpc>
                <a:spcPct val="90000"/>
              </a:lnSpc>
              <a:defRPr/>
            </a:pPr>
            <a:r>
              <a:rPr lang="en-US" sz="2400" dirty="0" smtClean="0">
                <a:latin typeface="+mj-lt"/>
              </a:rPr>
              <a:t>May contain </a:t>
            </a:r>
          </a:p>
          <a:p>
            <a:pPr lvl="1" algn="just" eaLnBrk="1" hangingPunct="1">
              <a:lnSpc>
                <a:spcPct val="90000"/>
              </a:lnSpc>
              <a:defRPr/>
            </a:pPr>
            <a:r>
              <a:rPr lang="en-US" sz="2000" dirty="0" smtClean="0">
                <a:latin typeface="+mj-lt"/>
              </a:rPr>
              <a:t>A period, </a:t>
            </a:r>
          </a:p>
          <a:p>
            <a:pPr lvl="1" algn="just" eaLnBrk="1" hangingPunct="1">
              <a:lnSpc>
                <a:spcPct val="90000"/>
              </a:lnSpc>
              <a:defRPr/>
            </a:pPr>
            <a:r>
              <a:rPr lang="en-US" sz="2000" dirty="0" smtClean="0">
                <a:latin typeface="+mj-lt"/>
              </a:rPr>
              <a:t>A leading + or – sign</a:t>
            </a:r>
          </a:p>
          <a:p>
            <a:pPr lvl="1" algn="just" eaLnBrk="1" hangingPunct="1">
              <a:lnSpc>
                <a:spcPct val="90000"/>
              </a:lnSpc>
              <a:defRPr/>
            </a:pPr>
            <a:r>
              <a:rPr lang="en-US" sz="2000" dirty="0" smtClean="0">
                <a:latin typeface="+mj-lt"/>
              </a:rPr>
              <a:t>A scientific format number</a:t>
            </a:r>
          </a:p>
          <a:p>
            <a:pPr lvl="1" algn="just" eaLnBrk="1" hangingPunct="1">
              <a:lnSpc>
                <a:spcPct val="90000"/>
              </a:lnSpc>
              <a:defRPr/>
            </a:pPr>
            <a:r>
              <a:rPr lang="en-US" sz="2000" dirty="0" smtClean="0">
                <a:latin typeface="+mj-lt"/>
              </a:rPr>
              <a:t>A character to indicate data type</a:t>
            </a:r>
          </a:p>
          <a:p>
            <a:pPr algn="just" eaLnBrk="1" hangingPunct="1">
              <a:lnSpc>
                <a:spcPct val="90000"/>
              </a:lnSpc>
              <a:defRPr/>
            </a:pPr>
            <a:r>
              <a:rPr lang="en-US" sz="2400" dirty="0" smtClean="0">
                <a:latin typeface="+mj-lt"/>
              </a:rPr>
              <a:t>Examples:</a:t>
            </a:r>
          </a:p>
          <a:p>
            <a:pPr lvl="1" algn="just" eaLnBrk="1" hangingPunct="1">
              <a:lnSpc>
                <a:spcPct val="90000"/>
              </a:lnSpc>
              <a:defRPr/>
            </a:pPr>
            <a:r>
              <a:rPr lang="en-US" sz="2000" dirty="0" smtClean="0">
                <a:latin typeface="+mj-lt"/>
              </a:rPr>
              <a:t>123</a:t>
            </a:r>
          </a:p>
          <a:p>
            <a:pPr lvl="1" algn="just" eaLnBrk="1" hangingPunct="1">
              <a:lnSpc>
                <a:spcPct val="90000"/>
              </a:lnSpc>
              <a:defRPr/>
            </a:pPr>
            <a:r>
              <a:rPr lang="en-US" sz="2000" dirty="0" smtClean="0">
                <a:latin typeface="+mj-lt"/>
              </a:rPr>
              <a:t>98.6</a:t>
            </a:r>
          </a:p>
          <a:p>
            <a:pPr lvl="1" algn="just" eaLnBrk="1" hangingPunct="1">
              <a:lnSpc>
                <a:spcPct val="90000"/>
              </a:lnSpc>
              <a:defRPr/>
            </a:pPr>
            <a:r>
              <a:rPr lang="en-US" sz="2000" dirty="0" smtClean="0">
                <a:latin typeface="+mj-lt"/>
              </a:rPr>
              <a:t>1000000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5043">
                                            <p:txEl>
                                              <p:pRg st="0" end="0"/>
                                            </p:txEl>
                                          </p:spTgt>
                                        </p:tgtEl>
                                        <p:attrNameLst>
                                          <p:attrName>style.visibility</p:attrName>
                                        </p:attrNameLst>
                                      </p:cBhvr>
                                      <p:to>
                                        <p:strVal val="visible"/>
                                      </p:to>
                                    </p:set>
                                    <p:anim calcmode="lin" valueType="num">
                                      <p:cBhvr additive="base">
                                        <p:cTn id="7" dur="500" fill="hold"/>
                                        <p:tgtEl>
                                          <p:spTgt spid="2150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5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5043">
                                            <p:txEl>
                                              <p:pRg st="1" end="1"/>
                                            </p:txEl>
                                          </p:spTgt>
                                        </p:tgtEl>
                                        <p:attrNameLst>
                                          <p:attrName>style.visibility</p:attrName>
                                        </p:attrNameLst>
                                      </p:cBhvr>
                                      <p:to>
                                        <p:strVal val="visible"/>
                                      </p:to>
                                    </p:set>
                                    <p:anim calcmode="lin" valueType="num">
                                      <p:cBhvr additive="base">
                                        <p:cTn id="13" dur="500" fill="hold"/>
                                        <p:tgtEl>
                                          <p:spTgt spid="21504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504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15043">
                                            <p:txEl>
                                              <p:pRg st="2" end="2"/>
                                            </p:txEl>
                                          </p:spTgt>
                                        </p:tgtEl>
                                        <p:attrNameLst>
                                          <p:attrName>style.visibility</p:attrName>
                                        </p:attrNameLst>
                                      </p:cBhvr>
                                      <p:to>
                                        <p:strVal val="visible"/>
                                      </p:to>
                                    </p:set>
                                    <p:anim calcmode="lin" valueType="num">
                                      <p:cBhvr additive="base">
                                        <p:cTn id="17" dur="500" fill="hold"/>
                                        <p:tgtEl>
                                          <p:spTgt spid="215043">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1504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15043">
                                            <p:txEl>
                                              <p:pRg st="3" end="3"/>
                                            </p:txEl>
                                          </p:spTgt>
                                        </p:tgtEl>
                                        <p:attrNameLst>
                                          <p:attrName>style.visibility</p:attrName>
                                        </p:attrNameLst>
                                      </p:cBhvr>
                                      <p:to>
                                        <p:strVal val="visible"/>
                                      </p:to>
                                    </p:set>
                                    <p:anim calcmode="lin" valueType="num">
                                      <p:cBhvr additive="base">
                                        <p:cTn id="21" dur="500" fill="hold"/>
                                        <p:tgtEl>
                                          <p:spTgt spid="21504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1504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215043">
                                            <p:txEl>
                                              <p:pRg st="4" end="4"/>
                                            </p:txEl>
                                          </p:spTgt>
                                        </p:tgtEl>
                                        <p:attrNameLst>
                                          <p:attrName>style.visibility</p:attrName>
                                        </p:attrNameLst>
                                      </p:cBhvr>
                                      <p:to>
                                        <p:strVal val="visible"/>
                                      </p:to>
                                    </p:set>
                                    <p:anim calcmode="lin" valueType="num">
                                      <p:cBhvr additive="base">
                                        <p:cTn id="25" dur="500" fill="hold"/>
                                        <p:tgtEl>
                                          <p:spTgt spid="21504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504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15043">
                                            <p:txEl>
                                              <p:pRg st="5" end="5"/>
                                            </p:txEl>
                                          </p:spTgt>
                                        </p:tgtEl>
                                        <p:attrNameLst>
                                          <p:attrName>style.visibility</p:attrName>
                                        </p:attrNameLst>
                                      </p:cBhvr>
                                      <p:to>
                                        <p:strVal val="visible"/>
                                      </p:to>
                                    </p:set>
                                    <p:anim calcmode="lin" valueType="num">
                                      <p:cBhvr additive="base">
                                        <p:cTn id="29" dur="500" fill="hold"/>
                                        <p:tgtEl>
                                          <p:spTgt spid="21504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1504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215043">
                                            <p:txEl>
                                              <p:pRg st="6" end="6"/>
                                            </p:txEl>
                                          </p:spTgt>
                                        </p:tgtEl>
                                        <p:attrNameLst>
                                          <p:attrName>style.visibility</p:attrName>
                                        </p:attrNameLst>
                                      </p:cBhvr>
                                      <p:to>
                                        <p:strVal val="visible"/>
                                      </p:to>
                                    </p:set>
                                    <p:anim calcmode="lin" valueType="num">
                                      <p:cBhvr additive="base">
                                        <p:cTn id="35" dur="500" fill="hold"/>
                                        <p:tgtEl>
                                          <p:spTgt spid="215043">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1504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215043">
                                            <p:txEl>
                                              <p:pRg st="7" end="7"/>
                                            </p:txEl>
                                          </p:spTgt>
                                        </p:tgtEl>
                                        <p:attrNameLst>
                                          <p:attrName>style.visibility</p:attrName>
                                        </p:attrNameLst>
                                      </p:cBhvr>
                                      <p:to>
                                        <p:strVal val="visible"/>
                                      </p:to>
                                    </p:set>
                                    <p:anim calcmode="lin" valueType="num">
                                      <p:cBhvr additive="base">
                                        <p:cTn id="39" dur="500" fill="hold"/>
                                        <p:tgtEl>
                                          <p:spTgt spid="215043">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15043">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15043">
                                            <p:txEl>
                                              <p:pRg st="8" end="8"/>
                                            </p:txEl>
                                          </p:spTgt>
                                        </p:tgtEl>
                                        <p:attrNameLst>
                                          <p:attrName>style.visibility</p:attrName>
                                        </p:attrNameLst>
                                      </p:cBhvr>
                                      <p:to>
                                        <p:strVal val="visible"/>
                                      </p:to>
                                    </p:set>
                                    <p:anim calcmode="lin" valueType="num">
                                      <p:cBhvr additive="base">
                                        <p:cTn id="43" dur="500" fill="hold"/>
                                        <p:tgtEl>
                                          <p:spTgt spid="215043">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15043">
                                            <p:txEl>
                                              <p:pRg st="8" end="8"/>
                                            </p:txEl>
                                          </p:spTgt>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215043">
                                            <p:txEl>
                                              <p:pRg st="9" end="9"/>
                                            </p:txEl>
                                          </p:spTgt>
                                        </p:tgtEl>
                                        <p:attrNameLst>
                                          <p:attrName>style.visibility</p:attrName>
                                        </p:attrNameLst>
                                      </p:cBhvr>
                                      <p:to>
                                        <p:strVal val="visible"/>
                                      </p:to>
                                    </p:set>
                                    <p:anim calcmode="lin" valueType="num">
                                      <p:cBhvr additive="base">
                                        <p:cTn id="47" dur="500" fill="hold"/>
                                        <p:tgtEl>
                                          <p:spTgt spid="215043">
                                            <p:txEl>
                                              <p:pRg st="9" end="9"/>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1504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autoUpdateAnimBg="0"/>
    </p:bld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p:txBody>
          <a:bodyPr/>
          <a:lstStyle/>
          <a:p>
            <a:pPr eaLnBrk="1" hangingPunct="1"/>
            <a:r>
              <a:rPr lang="en-US" sz="3600" smtClean="0"/>
              <a:t>Declaring an Array</a:t>
            </a:r>
          </a:p>
        </p:txBody>
      </p:sp>
      <p:sp>
        <p:nvSpPr>
          <p:cNvPr id="202755" name="Rectangle 3"/>
          <p:cNvSpPr>
            <a:spLocks noGrp="1" noChangeArrowheads="1"/>
          </p:cNvSpPr>
          <p:nvPr>
            <p:ph type="body" idx="1"/>
          </p:nvPr>
        </p:nvSpPr>
        <p:spPr>
          <a:xfrm>
            <a:off x="609600" y="1600200"/>
            <a:ext cx="7772400" cy="533400"/>
          </a:xfrm>
        </p:spPr>
        <p:txBody>
          <a:bodyPr/>
          <a:lstStyle/>
          <a:p>
            <a:pPr algn="ctr" eaLnBrk="1" hangingPunct="1">
              <a:buFontTx/>
              <a:buNone/>
            </a:pPr>
            <a:r>
              <a:rPr lang="en-US" sz="2000" b="1" smtClean="0">
                <a:solidFill>
                  <a:srgbClr val="669900"/>
                </a:solidFill>
              </a:rPr>
              <a:t>&lt;datatype&gt; &lt;identifier&gt; [&lt;size&gt;]</a:t>
            </a:r>
          </a:p>
        </p:txBody>
      </p:sp>
      <p:sp>
        <p:nvSpPr>
          <p:cNvPr id="202756" name="Text Box 4"/>
          <p:cNvSpPr txBox="1">
            <a:spLocks noChangeArrowheads="1"/>
          </p:cNvSpPr>
          <p:nvPr/>
        </p:nvSpPr>
        <p:spPr bwMode="auto">
          <a:xfrm>
            <a:off x="762000" y="2205038"/>
            <a:ext cx="74676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Examples:</a:t>
            </a:r>
          </a:p>
          <a:p>
            <a:endParaRPr lang="en-US"/>
          </a:p>
          <a:p>
            <a:pPr lvl="1"/>
            <a:r>
              <a:rPr lang="en-US">
                <a:solidFill>
                  <a:schemeClr val="accent2"/>
                </a:solidFill>
                <a:latin typeface="Courier New" panose="02070309020205020404" pitchFamily="49" charset="0"/>
              </a:rPr>
              <a:t>int Marks [40];</a:t>
            </a:r>
          </a:p>
          <a:p>
            <a:pPr lvl="1"/>
            <a:r>
              <a:rPr lang="en-US">
                <a:solidFill>
                  <a:schemeClr val="accent2"/>
                </a:solidFill>
                <a:latin typeface="Courier New" panose="02070309020205020404" pitchFamily="49" charset="0"/>
              </a:rPr>
              <a:t>float Sales [10];</a:t>
            </a:r>
          </a:p>
          <a:p>
            <a:pPr lvl="1"/>
            <a:r>
              <a:rPr lang="en-US">
                <a:solidFill>
                  <a:schemeClr val="accent2"/>
                </a:solidFill>
                <a:latin typeface="Courier New" panose="02070309020205020404" pitchFamily="49" charset="0"/>
              </a:rPr>
              <a:t>char Grades [40];</a:t>
            </a:r>
          </a:p>
          <a:p>
            <a:pPr lvl="1"/>
            <a:r>
              <a:rPr lang="en-US">
                <a:solidFill>
                  <a:schemeClr val="accent2"/>
                </a:solidFill>
                <a:latin typeface="Courier New" panose="02070309020205020404" pitchFamily="49" charset="0"/>
              </a:rPr>
              <a:t>char Name [30];</a:t>
            </a:r>
          </a:p>
        </p:txBody>
      </p:sp>
      <p:sp>
        <p:nvSpPr>
          <p:cNvPr id="202757" name="Text Box 5"/>
          <p:cNvSpPr txBox="1">
            <a:spLocks noChangeArrowheads="1"/>
          </p:cNvSpPr>
          <p:nvPr/>
        </p:nvSpPr>
        <p:spPr bwMode="auto">
          <a:xfrm>
            <a:off x="822325" y="5029200"/>
            <a:ext cx="75596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439738" indent="307975"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Character arrays can have two different interpretations:</a:t>
            </a:r>
          </a:p>
          <a:p>
            <a:pPr lvl="1">
              <a:buFontTx/>
              <a:buChar char="•"/>
            </a:pPr>
            <a:r>
              <a:rPr lang="en-US" b="1"/>
              <a:t>String</a:t>
            </a:r>
            <a:r>
              <a:rPr lang="en-US"/>
              <a:t>: grouped characters, e.g. </a:t>
            </a:r>
            <a:r>
              <a:rPr lang="en-US" i="1"/>
              <a:t>name</a:t>
            </a:r>
            <a:endParaRPr lang="en-US"/>
          </a:p>
          <a:p>
            <a:pPr lvl="1">
              <a:buFontTx/>
              <a:buChar char="•"/>
            </a:pPr>
            <a:r>
              <a:rPr lang="en-US" b="1"/>
              <a:t>Individual characters</a:t>
            </a:r>
            <a:r>
              <a:rPr lang="en-US"/>
              <a:t>, e.g. </a:t>
            </a:r>
            <a:r>
              <a:rPr lang="en-US" i="1"/>
              <a:t>grades of all students</a:t>
            </a:r>
            <a:endParaRPr lang="en-US"/>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body" idx="1"/>
          </p:nvPr>
        </p:nvSpPr>
        <p:spPr>
          <a:xfrm>
            <a:off x="125413" y="992188"/>
            <a:ext cx="8839200" cy="5461000"/>
          </a:xfrm>
          <a:noFill/>
        </p:spPr>
        <p:txBody>
          <a:bodyPr/>
          <a:lstStyle/>
          <a:p>
            <a:pPr algn="just" eaLnBrk="1" hangingPunct="1">
              <a:lnSpc>
                <a:spcPct val="90000"/>
              </a:lnSpc>
            </a:pPr>
            <a:r>
              <a:rPr lang="en-US" sz="2300" smtClean="0"/>
              <a:t>An array has a fixed number of elements based on its creation</a:t>
            </a:r>
          </a:p>
          <a:p>
            <a:pPr algn="just" eaLnBrk="1" hangingPunct="1">
              <a:lnSpc>
                <a:spcPct val="90000"/>
              </a:lnSpc>
            </a:pPr>
            <a:endParaRPr lang="en-US" sz="2300" smtClean="0"/>
          </a:p>
          <a:p>
            <a:pPr algn="just" eaLnBrk="1" hangingPunct="1">
              <a:lnSpc>
                <a:spcPct val="90000"/>
              </a:lnSpc>
            </a:pPr>
            <a:r>
              <a:rPr lang="en-US" sz="2300" smtClean="0"/>
              <a:t>The elements are numbered from </a:t>
            </a:r>
            <a:r>
              <a:rPr lang="en-US" sz="2300" b="1" smtClean="0"/>
              <a:t>0 to “array size – 1”</a:t>
            </a:r>
          </a:p>
          <a:p>
            <a:pPr algn="just" eaLnBrk="1" hangingPunct="1">
              <a:lnSpc>
                <a:spcPct val="90000"/>
              </a:lnSpc>
            </a:pPr>
            <a:endParaRPr lang="en-US" sz="2300" smtClean="0"/>
          </a:p>
          <a:p>
            <a:pPr algn="just" eaLnBrk="1" hangingPunct="1">
              <a:lnSpc>
                <a:spcPct val="90000"/>
              </a:lnSpc>
            </a:pPr>
            <a:r>
              <a:rPr lang="en-US" sz="2300" smtClean="0"/>
              <a:t>Arrays store many values but have only one identifier</a:t>
            </a:r>
          </a:p>
          <a:p>
            <a:pPr algn="just" eaLnBrk="1" hangingPunct="1">
              <a:lnSpc>
                <a:spcPct val="90000"/>
              </a:lnSpc>
            </a:pPr>
            <a:endParaRPr lang="en-US" sz="2300" smtClean="0"/>
          </a:p>
          <a:p>
            <a:pPr algn="just" eaLnBrk="1" hangingPunct="1">
              <a:lnSpc>
                <a:spcPct val="90000"/>
              </a:lnSpc>
            </a:pPr>
            <a:r>
              <a:rPr lang="en-US" sz="2300" smtClean="0"/>
              <a:t>The array identifier represents the memory location of where the array begins</a:t>
            </a:r>
          </a:p>
          <a:p>
            <a:pPr algn="just" eaLnBrk="1" hangingPunct="1">
              <a:lnSpc>
                <a:spcPct val="90000"/>
              </a:lnSpc>
            </a:pPr>
            <a:endParaRPr lang="en-US" sz="2300" smtClean="0"/>
          </a:p>
          <a:p>
            <a:pPr algn="just" eaLnBrk="1" hangingPunct="1">
              <a:lnSpc>
                <a:spcPct val="90000"/>
              </a:lnSpc>
            </a:pPr>
            <a:r>
              <a:rPr lang="en-US" sz="2300" smtClean="0"/>
              <a:t>The array index represents a logical offset to an area of storage in the array. </a:t>
            </a:r>
          </a:p>
          <a:p>
            <a:pPr algn="just" eaLnBrk="1" hangingPunct="1">
              <a:lnSpc>
                <a:spcPct val="90000"/>
              </a:lnSpc>
            </a:pPr>
            <a:endParaRPr lang="en-US" sz="2300" smtClean="0"/>
          </a:p>
          <a:p>
            <a:pPr algn="just" eaLnBrk="1" hangingPunct="1">
              <a:lnSpc>
                <a:spcPct val="90000"/>
              </a:lnSpc>
            </a:pPr>
            <a:r>
              <a:rPr lang="en-US" sz="2300" smtClean="0"/>
              <a:t>The actual offset address depends on the data type of the array. </a:t>
            </a:r>
          </a:p>
        </p:txBody>
      </p:sp>
      <p:sp>
        <p:nvSpPr>
          <p:cNvPr id="203779" name="Rectangle 3"/>
          <p:cNvSpPr>
            <a:spLocks noGrp="1" noChangeArrowheads="1"/>
          </p:cNvSpPr>
          <p:nvPr>
            <p:ph type="title"/>
          </p:nvPr>
        </p:nvSpPr>
        <p:spPr>
          <a:noFill/>
        </p:spPr>
        <p:txBody>
          <a:bodyPr/>
          <a:lstStyle/>
          <a:p>
            <a:pPr eaLnBrk="1" hangingPunct="1"/>
            <a:r>
              <a:rPr lang="en-GB" smtClean="0"/>
              <a:t>Basics about Arrays</a:t>
            </a: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noFill/>
        </p:spPr>
        <p:txBody>
          <a:bodyPr/>
          <a:lstStyle/>
          <a:p>
            <a:pPr eaLnBrk="1" hangingPunct="1"/>
            <a:r>
              <a:rPr lang="en-US" sz="4000" smtClean="0"/>
              <a:t>Visual Representation</a:t>
            </a:r>
          </a:p>
        </p:txBody>
      </p:sp>
      <p:sp>
        <p:nvSpPr>
          <p:cNvPr id="204803" name="Rectangle 3"/>
          <p:cNvSpPr>
            <a:spLocks noChangeArrowheads="1"/>
          </p:cNvSpPr>
          <p:nvPr/>
        </p:nvSpPr>
        <p:spPr bwMode="auto">
          <a:xfrm>
            <a:off x="457200" y="609600"/>
            <a:ext cx="8382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p>
        </p:txBody>
      </p:sp>
      <p:grpSp>
        <p:nvGrpSpPr>
          <p:cNvPr id="2" name="Group 4"/>
          <p:cNvGrpSpPr>
            <a:grpSpLocks/>
          </p:cNvGrpSpPr>
          <p:nvPr/>
        </p:nvGrpSpPr>
        <p:grpSpPr bwMode="auto">
          <a:xfrm>
            <a:off x="3429000" y="3276600"/>
            <a:ext cx="1905000" cy="2362200"/>
            <a:chOff x="2160" y="2064"/>
            <a:chExt cx="1200" cy="1488"/>
          </a:xfrm>
        </p:grpSpPr>
        <p:sp>
          <p:nvSpPr>
            <p:cNvPr id="204833" name="Rectangle 5"/>
            <p:cNvSpPr>
              <a:spLocks noChangeArrowheads="1"/>
            </p:cNvSpPr>
            <p:nvPr/>
          </p:nvSpPr>
          <p:spPr bwMode="auto">
            <a:xfrm>
              <a:off x="2160" y="2064"/>
              <a:ext cx="1200"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000"/>
                <a:t>?</a:t>
              </a:r>
            </a:p>
          </p:txBody>
        </p:sp>
        <p:sp>
          <p:nvSpPr>
            <p:cNvPr id="204834" name="Rectangle 6"/>
            <p:cNvSpPr>
              <a:spLocks noChangeArrowheads="1"/>
            </p:cNvSpPr>
            <p:nvPr/>
          </p:nvSpPr>
          <p:spPr bwMode="auto">
            <a:xfrm>
              <a:off x="2160" y="2448"/>
              <a:ext cx="1200"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000"/>
                <a:t>?</a:t>
              </a:r>
            </a:p>
          </p:txBody>
        </p:sp>
        <p:sp>
          <p:nvSpPr>
            <p:cNvPr id="204835" name="Rectangle 7"/>
            <p:cNvSpPr>
              <a:spLocks noChangeArrowheads="1"/>
            </p:cNvSpPr>
            <p:nvPr/>
          </p:nvSpPr>
          <p:spPr bwMode="auto">
            <a:xfrm>
              <a:off x="2160" y="2832"/>
              <a:ext cx="1200"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000"/>
                <a:t>23</a:t>
              </a:r>
            </a:p>
          </p:txBody>
        </p:sp>
        <p:sp>
          <p:nvSpPr>
            <p:cNvPr id="204836" name="Rectangle 8"/>
            <p:cNvSpPr>
              <a:spLocks noChangeArrowheads="1"/>
            </p:cNvSpPr>
            <p:nvPr/>
          </p:nvSpPr>
          <p:spPr bwMode="auto">
            <a:xfrm>
              <a:off x="2160" y="3216"/>
              <a:ext cx="1200" cy="33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000"/>
                <a:t>?</a:t>
              </a:r>
            </a:p>
          </p:txBody>
        </p:sp>
      </p:grpSp>
      <p:sp>
        <p:nvSpPr>
          <p:cNvPr id="361481" name="Text Box 9"/>
          <p:cNvSpPr txBox="1">
            <a:spLocks noChangeArrowheads="1"/>
          </p:cNvSpPr>
          <p:nvPr/>
        </p:nvSpPr>
        <p:spPr bwMode="auto">
          <a:xfrm>
            <a:off x="3276600" y="1595438"/>
            <a:ext cx="1846263" cy="863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nchor="ctr">
            <a:spAutoFit/>
          </a:bodyPr>
          <a:lstStyle/>
          <a:p>
            <a:pPr algn="ctr" eaLnBrk="0" hangingPunct="0">
              <a:spcBef>
                <a:spcPct val="50000"/>
              </a:spcBef>
              <a:defRPr/>
            </a:pPr>
            <a:r>
              <a:rPr lang="en-US" sz="2000">
                <a:latin typeface="Courier New" pitchFamily="49" charset="0"/>
                <a:cs typeface="+mn-cs"/>
              </a:rPr>
              <a:t> int x[4];</a:t>
            </a:r>
          </a:p>
          <a:p>
            <a:pPr algn="ctr" eaLnBrk="0" hangingPunct="0">
              <a:spcBef>
                <a:spcPct val="50000"/>
              </a:spcBef>
              <a:defRPr/>
            </a:pPr>
            <a:r>
              <a:rPr lang="en-US" sz="2000">
                <a:latin typeface="Courier New" pitchFamily="49" charset="0"/>
                <a:cs typeface="+mn-cs"/>
              </a:rPr>
              <a:t>x[2]=23;</a:t>
            </a:r>
          </a:p>
        </p:txBody>
      </p:sp>
      <p:grpSp>
        <p:nvGrpSpPr>
          <p:cNvPr id="3" name="Group 10"/>
          <p:cNvGrpSpPr>
            <a:grpSpLocks/>
          </p:cNvGrpSpPr>
          <p:nvPr/>
        </p:nvGrpSpPr>
        <p:grpSpPr bwMode="auto">
          <a:xfrm>
            <a:off x="827088" y="2049463"/>
            <a:ext cx="2405062" cy="3529012"/>
            <a:chOff x="521" y="1291"/>
            <a:chExt cx="1515" cy="2223"/>
          </a:xfrm>
        </p:grpSpPr>
        <p:sp>
          <p:nvSpPr>
            <p:cNvPr id="204827" name="Text Box 11"/>
            <p:cNvSpPr txBox="1">
              <a:spLocks noChangeArrowheads="1"/>
            </p:cNvSpPr>
            <p:nvPr/>
          </p:nvSpPr>
          <p:spPr bwMode="auto">
            <a:xfrm>
              <a:off x="1440" y="2112"/>
              <a:ext cx="5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342901</a:t>
              </a:r>
            </a:p>
          </p:txBody>
        </p:sp>
        <p:sp>
          <p:nvSpPr>
            <p:cNvPr id="204828" name="Text Box 12"/>
            <p:cNvSpPr txBox="1">
              <a:spLocks noChangeArrowheads="1"/>
            </p:cNvSpPr>
            <p:nvPr/>
          </p:nvSpPr>
          <p:spPr bwMode="auto">
            <a:xfrm>
              <a:off x="1440" y="2496"/>
              <a:ext cx="5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342903</a:t>
              </a:r>
            </a:p>
          </p:txBody>
        </p:sp>
        <p:sp>
          <p:nvSpPr>
            <p:cNvPr id="204829" name="Text Box 13"/>
            <p:cNvSpPr txBox="1">
              <a:spLocks noChangeArrowheads="1"/>
            </p:cNvSpPr>
            <p:nvPr/>
          </p:nvSpPr>
          <p:spPr bwMode="auto">
            <a:xfrm>
              <a:off x="1440" y="2880"/>
              <a:ext cx="5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342905</a:t>
              </a:r>
            </a:p>
          </p:txBody>
        </p:sp>
        <p:sp>
          <p:nvSpPr>
            <p:cNvPr id="204830" name="Text Box 14"/>
            <p:cNvSpPr txBox="1">
              <a:spLocks noChangeArrowheads="1"/>
            </p:cNvSpPr>
            <p:nvPr/>
          </p:nvSpPr>
          <p:spPr bwMode="auto">
            <a:xfrm>
              <a:off x="1440" y="3264"/>
              <a:ext cx="5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342907</a:t>
              </a:r>
            </a:p>
          </p:txBody>
        </p:sp>
        <p:sp>
          <p:nvSpPr>
            <p:cNvPr id="204831" name="Text Box 15"/>
            <p:cNvSpPr txBox="1">
              <a:spLocks noChangeArrowheads="1"/>
            </p:cNvSpPr>
            <p:nvPr/>
          </p:nvSpPr>
          <p:spPr bwMode="auto">
            <a:xfrm>
              <a:off x="521" y="1291"/>
              <a:ext cx="6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Address</a:t>
              </a:r>
            </a:p>
          </p:txBody>
        </p:sp>
        <p:sp>
          <p:nvSpPr>
            <p:cNvPr id="204832" name="Line 16"/>
            <p:cNvSpPr>
              <a:spLocks noChangeShapeType="1"/>
            </p:cNvSpPr>
            <p:nvPr/>
          </p:nvSpPr>
          <p:spPr bwMode="auto">
            <a:xfrm>
              <a:off x="864" y="1536"/>
              <a:ext cx="672" cy="62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grpSp>
      <p:grpSp>
        <p:nvGrpSpPr>
          <p:cNvPr id="4" name="Group 17"/>
          <p:cNvGrpSpPr>
            <a:grpSpLocks/>
          </p:cNvGrpSpPr>
          <p:nvPr/>
        </p:nvGrpSpPr>
        <p:grpSpPr bwMode="auto">
          <a:xfrm>
            <a:off x="5403850" y="2041525"/>
            <a:ext cx="3130550" cy="3460750"/>
            <a:chOff x="3404" y="1286"/>
            <a:chExt cx="1972" cy="2180"/>
          </a:xfrm>
        </p:grpSpPr>
        <p:sp>
          <p:nvSpPr>
            <p:cNvPr id="204821" name="Text Box 18"/>
            <p:cNvSpPr txBox="1">
              <a:spLocks noChangeArrowheads="1"/>
            </p:cNvSpPr>
            <p:nvPr/>
          </p:nvSpPr>
          <p:spPr bwMode="auto">
            <a:xfrm>
              <a:off x="3408" y="2112"/>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0</a:t>
              </a:r>
            </a:p>
          </p:txBody>
        </p:sp>
        <p:sp>
          <p:nvSpPr>
            <p:cNvPr id="204822" name="Text Box 19"/>
            <p:cNvSpPr txBox="1">
              <a:spLocks noChangeArrowheads="1"/>
            </p:cNvSpPr>
            <p:nvPr/>
          </p:nvSpPr>
          <p:spPr bwMode="auto">
            <a:xfrm>
              <a:off x="3408" y="2496"/>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1</a:t>
              </a:r>
            </a:p>
          </p:txBody>
        </p:sp>
        <p:sp>
          <p:nvSpPr>
            <p:cNvPr id="204823" name="Text Box 20"/>
            <p:cNvSpPr txBox="1">
              <a:spLocks noChangeArrowheads="1"/>
            </p:cNvSpPr>
            <p:nvPr/>
          </p:nvSpPr>
          <p:spPr bwMode="auto">
            <a:xfrm>
              <a:off x="3404" y="2832"/>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2</a:t>
              </a:r>
            </a:p>
          </p:txBody>
        </p:sp>
        <p:sp>
          <p:nvSpPr>
            <p:cNvPr id="204824" name="Text Box 21"/>
            <p:cNvSpPr txBox="1">
              <a:spLocks noChangeArrowheads="1"/>
            </p:cNvSpPr>
            <p:nvPr/>
          </p:nvSpPr>
          <p:spPr bwMode="auto">
            <a:xfrm>
              <a:off x="3408" y="3216"/>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3</a:t>
              </a:r>
            </a:p>
          </p:txBody>
        </p:sp>
        <p:sp>
          <p:nvSpPr>
            <p:cNvPr id="204825" name="Rectangle 22"/>
            <p:cNvSpPr>
              <a:spLocks noChangeArrowheads="1"/>
            </p:cNvSpPr>
            <p:nvPr/>
          </p:nvSpPr>
          <p:spPr bwMode="auto">
            <a:xfrm>
              <a:off x="3876" y="1286"/>
              <a:ext cx="150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Offset / Array index</a:t>
              </a:r>
            </a:p>
          </p:txBody>
        </p:sp>
        <p:sp>
          <p:nvSpPr>
            <p:cNvPr id="204826" name="Line 23"/>
            <p:cNvSpPr>
              <a:spLocks noChangeShapeType="1"/>
            </p:cNvSpPr>
            <p:nvPr/>
          </p:nvSpPr>
          <p:spPr bwMode="auto">
            <a:xfrm flipH="1">
              <a:off x="3552" y="1488"/>
              <a:ext cx="384"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grpSp>
      <p:grpSp>
        <p:nvGrpSpPr>
          <p:cNvPr id="5" name="Group 24"/>
          <p:cNvGrpSpPr>
            <a:grpSpLocks/>
          </p:cNvGrpSpPr>
          <p:nvPr/>
        </p:nvGrpSpPr>
        <p:grpSpPr bwMode="auto">
          <a:xfrm>
            <a:off x="457200" y="3352800"/>
            <a:ext cx="1125538" cy="1752600"/>
            <a:chOff x="288" y="2112"/>
            <a:chExt cx="709" cy="1104"/>
          </a:xfrm>
        </p:grpSpPr>
        <p:sp>
          <p:nvSpPr>
            <p:cNvPr id="204818" name="Text Box 25"/>
            <p:cNvSpPr txBox="1">
              <a:spLocks noChangeArrowheads="1"/>
            </p:cNvSpPr>
            <p:nvPr/>
          </p:nvSpPr>
          <p:spPr bwMode="auto">
            <a:xfrm>
              <a:off x="528" y="2112"/>
              <a:ext cx="19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x</a:t>
              </a:r>
            </a:p>
          </p:txBody>
        </p:sp>
        <p:sp>
          <p:nvSpPr>
            <p:cNvPr id="204819" name="Rectangle 26"/>
            <p:cNvSpPr>
              <a:spLocks noChangeArrowheads="1"/>
            </p:cNvSpPr>
            <p:nvPr/>
          </p:nvSpPr>
          <p:spPr bwMode="auto">
            <a:xfrm>
              <a:off x="288" y="2966"/>
              <a:ext cx="70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Identifier</a:t>
              </a:r>
            </a:p>
          </p:txBody>
        </p:sp>
        <p:sp>
          <p:nvSpPr>
            <p:cNvPr id="204820" name="Line 27"/>
            <p:cNvSpPr>
              <a:spLocks noChangeShapeType="1"/>
            </p:cNvSpPr>
            <p:nvPr/>
          </p:nvSpPr>
          <p:spPr bwMode="auto">
            <a:xfrm flipV="1">
              <a:off x="528" y="2400"/>
              <a:ext cx="48" cy="52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grpSp>
      <p:grpSp>
        <p:nvGrpSpPr>
          <p:cNvPr id="6" name="Group 28"/>
          <p:cNvGrpSpPr>
            <a:grpSpLocks/>
          </p:cNvGrpSpPr>
          <p:nvPr/>
        </p:nvGrpSpPr>
        <p:grpSpPr bwMode="auto">
          <a:xfrm>
            <a:off x="4495800" y="4876800"/>
            <a:ext cx="1781175" cy="1676400"/>
            <a:chOff x="2832" y="3072"/>
            <a:chExt cx="1122" cy="1056"/>
          </a:xfrm>
        </p:grpSpPr>
        <p:sp>
          <p:nvSpPr>
            <p:cNvPr id="204816" name="Rectangle 29"/>
            <p:cNvSpPr>
              <a:spLocks noChangeArrowheads="1"/>
            </p:cNvSpPr>
            <p:nvPr/>
          </p:nvSpPr>
          <p:spPr bwMode="auto">
            <a:xfrm>
              <a:off x="3456" y="3878"/>
              <a:ext cx="49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a:t>Value</a:t>
              </a:r>
            </a:p>
          </p:txBody>
        </p:sp>
        <p:sp>
          <p:nvSpPr>
            <p:cNvPr id="204817" name="Line 30"/>
            <p:cNvSpPr>
              <a:spLocks noChangeShapeType="1"/>
            </p:cNvSpPr>
            <p:nvPr/>
          </p:nvSpPr>
          <p:spPr bwMode="auto">
            <a:xfrm flipH="1" flipV="1">
              <a:off x="2832" y="3072"/>
              <a:ext cx="720" cy="81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grpSp>
      <p:grpSp>
        <p:nvGrpSpPr>
          <p:cNvPr id="7" name="Group 31"/>
          <p:cNvGrpSpPr>
            <a:grpSpLocks/>
          </p:cNvGrpSpPr>
          <p:nvPr/>
        </p:nvGrpSpPr>
        <p:grpSpPr bwMode="auto">
          <a:xfrm>
            <a:off x="5334000" y="3581400"/>
            <a:ext cx="3408363" cy="1905000"/>
            <a:chOff x="3360" y="2256"/>
            <a:chExt cx="2147" cy="1200"/>
          </a:xfrm>
        </p:grpSpPr>
        <p:sp>
          <p:nvSpPr>
            <p:cNvPr id="204811" name="Text Box 32"/>
            <p:cNvSpPr txBox="1">
              <a:spLocks noChangeArrowheads="1"/>
            </p:cNvSpPr>
            <p:nvPr/>
          </p:nvSpPr>
          <p:spPr bwMode="auto">
            <a:xfrm>
              <a:off x="4214" y="3098"/>
              <a:ext cx="129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Array elements</a:t>
              </a:r>
            </a:p>
          </p:txBody>
        </p:sp>
        <p:sp>
          <p:nvSpPr>
            <p:cNvPr id="204812" name="Line 33"/>
            <p:cNvSpPr>
              <a:spLocks noChangeShapeType="1"/>
            </p:cNvSpPr>
            <p:nvPr/>
          </p:nvSpPr>
          <p:spPr bwMode="auto">
            <a:xfrm flipH="1" flipV="1">
              <a:off x="3360" y="2256"/>
              <a:ext cx="912" cy="100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204813" name="Line 34"/>
            <p:cNvSpPr>
              <a:spLocks noChangeShapeType="1"/>
            </p:cNvSpPr>
            <p:nvPr/>
          </p:nvSpPr>
          <p:spPr bwMode="auto">
            <a:xfrm flipH="1" flipV="1">
              <a:off x="3360" y="2640"/>
              <a:ext cx="912" cy="62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204814" name="Line 35"/>
            <p:cNvSpPr>
              <a:spLocks noChangeShapeType="1"/>
            </p:cNvSpPr>
            <p:nvPr/>
          </p:nvSpPr>
          <p:spPr bwMode="auto">
            <a:xfrm flipH="1" flipV="1">
              <a:off x="3360" y="3024"/>
              <a:ext cx="912"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204815" name="Line 36"/>
            <p:cNvSpPr>
              <a:spLocks noChangeShapeType="1"/>
            </p:cNvSpPr>
            <p:nvPr/>
          </p:nvSpPr>
          <p:spPr bwMode="auto">
            <a:xfrm flipH="1">
              <a:off x="3360" y="3264"/>
              <a:ext cx="816" cy="19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0-#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additive="base">
                                        <p:cTn id="37" dur="500" fill="hold"/>
                                        <p:tgtEl>
                                          <p:spTgt spid="3"/>
                                        </p:tgtEl>
                                        <p:attrNameLst>
                                          <p:attrName>ppt_x</p:attrName>
                                        </p:attrNameLst>
                                      </p:cBhvr>
                                      <p:tavLst>
                                        <p:tav tm="0">
                                          <p:val>
                                            <p:strVal val="0-#ppt_w/2"/>
                                          </p:val>
                                        </p:tav>
                                        <p:tav tm="100000">
                                          <p:val>
                                            <p:strVal val="#ppt_x"/>
                                          </p:val>
                                        </p:tav>
                                      </p:tavLst>
                                    </p:anim>
                                    <p:anim calcmode="lin" valueType="num">
                                      <p:cBhvr additive="base">
                                        <p:cTn id="3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noFill/>
        </p:spPr>
        <p:txBody>
          <a:bodyPr/>
          <a:lstStyle/>
          <a:p>
            <a:pPr eaLnBrk="1" hangingPunct="1"/>
            <a:r>
              <a:rPr lang="en-US" smtClean="0"/>
              <a:t>The array element operator [ ]</a:t>
            </a:r>
          </a:p>
        </p:txBody>
      </p:sp>
      <p:sp>
        <p:nvSpPr>
          <p:cNvPr id="205827" name="Rectangle 3"/>
          <p:cNvSpPr>
            <a:spLocks noGrp="1" noChangeArrowheads="1"/>
          </p:cNvSpPr>
          <p:nvPr>
            <p:ph type="body" idx="1"/>
          </p:nvPr>
        </p:nvSpPr>
        <p:spPr>
          <a:xfrm>
            <a:off x="250825" y="981075"/>
            <a:ext cx="8382000" cy="4953000"/>
          </a:xfrm>
          <a:noFill/>
        </p:spPr>
        <p:txBody>
          <a:bodyPr/>
          <a:lstStyle/>
          <a:p>
            <a:pPr algn="just" eaLnBrk="1" hangingPunct="1"/>
            <a:r>
              <a:rPr lang="en-US" sz="2400" smtClean="0"/>
              <a:t>The array element operator is used to reference a specific array element.</a:t>
            </a:r>
          </a:p>
          <a:p>
            <a:pPr algn="just" eaLnBrk="1" hangingPunct="1"/>
            <a:endParaRPr lang="en-US" sz="2400" smtClean="0"/>
          </a:p>
          <a:p>
            <a:pPr algn="just" eaLnBrk="1" hangingPunct="1"/>
            <a:r>
              <a:rPr lang="en-US" sz="2400" smtClean="0"/>
              <a:t>The expression inside the array element, </a:t>
            </a:r>
            <a:r>
              <a:rPr lang="en-US" sz="2400" i="1" smtClean="0"/>
              <a:t>termed as index</a:t>
            </a:r>
            <a:r>
              <a:rPr lang="en-US" sz="2400" smtClean="0"/>
              <a:t>, must resolve to type int.</a:t>
            </a:r>
          </a:p>
          <a:p>
            <a:pPr algn="just" eaLnBrk="1" hangingPunct="1"/>
            <a:endParaRPr lang="en-US" sz="2400" smtClean="0"/>
          </a:p>
          <a:p>
            <a:pPr algn="just" eaLnBrk="1" hangingPunct="1"/>
            <a:r>
              <a:rPr lang="en-US" sz="2400" smtClean="0"/>
              <a:t>The value of the index can be any number, but care should be taken that the index falls within the bounds</a:t>
            </a:r>
            <a:r>
              <a:rPr lang="en-US" sz="2400" i="1" smtClean="0"/>
              <a:t> (</a:t>
            </a:r>
            <a:r>
              <a:rPr lang="en-US" sz="2400" b="1" i="1" smtClean="0"/>
              <a:t>0 – SIZE-1</a:t>
            </a:r>
            <a:r>
              <a:rPr lang="en-US" sz="2400" i="1" smtClean="0"/>
              <a:t>) </a:t>
            </a:r>
            <a:r>
              <a:rPr lang="en-US" sz="2400" smtClean="0"/>
              <a:t>of the array. </a:t>
            </a:r>
          </a:p>
          <a:p>
            <a:pPr lvl="1" algn="just" eaLnBrk="1" hangingPunct="1"/>
            <a:r>
              <a:rPr lang="en-US" b="1" smtClean="0"/>
              <a:t>The compiler / runtime environment do not perform this check.</a:t>
            </a:r>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noFill/>
        </p:spPr>
        <p:txBody>
          <a:bodyPr/>
          <a:lstStyle/>
          <a:p>
            <a:pPr eaLnBrk="1" hangingPunct="1"/>
            <a:r>
              <a:rPr lang="en-US" smtClean="0"/>
              <a:t>Array example</a:t>
            </a:r>
          </a:p>
        </p:txBody>
      </p:sp>
      <p:sp>
        <p:nvSpPr>
          <p:cNvPr id="363523" name="Rectangle 3"/>
          <p:cNvSpPr>
            <a:spLocks noGrp="1" noChangeArrowheads="1"/>
          </p:cNvSpPr>
          <p:nvPr>
            <p:ph type="body" idx="1"/>
          </p:nvPr>
        </p:nvSpPr>
        <p:spPr>
          <a:xfrm>
            <a:off x="304800" y="1268413"/>
            <a:ext cx="8458200" cy="4446587"/>
          </a:xfrm>
          <a:solidFill>
            <a:schemeClr val="bg1"/>
          </a:solidFill>
          <a:ln>
            <a:solidFill>
              <a:schemeClr val="tx1"/>
            </a:solidFill>
          </a:ln>
          <a:effectLst>
            <a:outerShdw dist="107763" dir="2700000" algn="ctr" rotWithShape="0">
              <a:schemeClr val="bg2"/>
            </a:outerShdw>
          </a:effectLst>
        </p:spPr>
        <p:txBody>
          <a:bodyPr/>
          <a:lstStyle/>
          <a:p>
            <a:pPr eaLnBrk="1" hangingPunct="1">
              <a:buFontTx/>
              <a:buNone/>
              <a:defRPr/>
            </a:pPr>
            <a:r>
              <a:rPr lang="en-US" sz="2400" smtClean="0">
                <a:latin typeface="Courier New" pitchFamily="49" charset="0"/>
              </a:rPr>
              <a:t>#include &lt;stdio.h&gt;</a:t>
            </a:r>
          </a:p>
          <a:p>
            <a:pPr eaLnBrk="1" hangingPunct="1">
              <a:buFontTx/>
              <a:buNone/>
              <a:defRPr/>
            </a:pPr>
            <a:r>
              <a:rPr lang="en-US" sz="2400" smtClean="0">
                <a:latin typeface="Courier New" pitchFamily="49" charset="0"/>
              </a:rPr>
              <a:t>int main(void)</a:t>
            </a:r>
          </a:p>
          <a:p>
            <a:pPr eaLnBrk="1" hangingPunct="1">
              <a:buFontTx/>
              <a:buNone/>
              <a:defRPr/>
            </a:pPr>
            <a:r>
              <a:rPr lang="en-US" sz="2400" smtClean="0">
                <a:latin typeface="Courier New" pitchFamily="49" charset="0"/>
              </a:rPr>
              <a:t>	{</a:t>
            </a:r>
          </a:p>
          <a:p>
            <a:pPr lvl="1" eaLnBrk="1" hangingPunct="1">
              <a:buFont typeface="Wingdings" panose="05000000000000000000" pitchFamily="2" charset="2"/>
              <a:buNone/>
              <a:defRPr/>
            </a:pPr>
            <a:r>
              <a:rPr lang="en-US" smtClean="0">
                <a:latin typeface="Courier New" pitchFamily="49" charset="0"/>
              </a:rPr>
              <a:t>	int x[5];		</a:t>
            </a:r>
          </a:p>
          <a:p>
            <a:pPr lvl="1" eaLnBrk="1" hangingPunct="1">
              <a:buFont typeface="Wingdings" panose="05000000000000000000" pitchFamily="2" charset="2"/>
              <a:buNone/>
              <a:defRPr/>
            </a:pPr>
            <a:r>
              <a:rPr lang="en-US" smtClean="0">
                <a:latin typeface="Courier New" pitchFamily="49" charset="0"/>
              </a:rPr>
              <a:t>	x[0]=23;	</a:t>
            </a:r>
            <a:r>
              <a:rPr lang="en-US" smtClean="0">
                <a:solidFill>
                  <a:srgbClr val="669900"/>
                </a:solidFill>
                <a:latin typeface="Courier New" pitchFamily="49" charset="0"/>
              </a:rPr>
              <a:t>/* valid */</a:t>
            </a:r>
          </a:p>
          <a:p>
            <a:pPr lvl="1" eaLnBrk="1" hangingPunct="1">
              <a:buFont typeface="Wingdings" panose="05000000000000000000" pitchFamily="2" charset="2"/>
              <a:buNone/>
              <a:defRPr/>
            </a:pPr>
            <a:r>
              <a:rPr lang="en-US" smtClean="0">
                <a:latin typeface="Courier New" pitchFamily="49" charset="0"/>
              </a:rPr>
              <a:t>	x[2.3]=5;	</a:t>
            </a:r>
            <a:r>
              <a:rPr lang="en-US" smtClean="0">
                <a:solidFill>
                  <a:srgbClr val="669900"/>
                </a:solidFill>
                <a:latin typeface="Courier New" pitchFamily="49" charset="0"/>
              </a:rPr>
              <a:t>/* invalid: index isn</a:t>
            </a:r>
            <a:r>
              <a:rPr lang="en-US" smtClean="0">
                <a:solidFill>
                  <a:srgbClr val="669900"/>
                </a:solidFill>
              </a:rPr>
              <a:t>’</a:t>
            </a:r>
            <a:r>
              <a:rPr lang="en-US" smtClean="0">
                <a:solidFill>
                  <a:srgbClr val="669900"/>
                </a:solidFill>
                <a:latin typeface="Courier New" pitchFamily="49" charset="0"/>
              </a:rPr>
              <a:t>t int */</a:t>
            </a:r>
          </a:p>
          <a:p>
            <a:pPr lvl="1" eaLnBrk="1" hangingPunct="1">
              <a:buFont typeface="Wingdings" panose="05000000000000000000" pitchFamily="2" charset="2"/>
              <a:buNone/>
              <a:defRPr/>
            </a:pPr>
            <a:r>
              <a:rPr lang="en-US" smtClean="0">
                <a:latin typeface="Courier New" pitchFamily="49" charset="0"/>
              </a:rPr>
              <a:t>	return 0;</a:t>
            </a:r>
          </a:p>
          <a:p>
            <a:pPr eaLnBrk="1" hangingPunct="1">
              <a:buFontTx/>
              <a:buNone/>
              <a:defRPr/>
            </a:pPr>
            <a:r>
              <a:rPr lang="en-US" sz="2400" smtClean="0">
                <a:latin typeface="Courier New" pitchFamily="49" charset="0"/>
              </a:rPr>
              <a:t>	}</a:t>
            </a:r>
          </a:p>
        </p:txBody>
      </p:sp>
    </p:spTree>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a:noFill/>
        </p:spPr>
        <p:txBody>
          <a:bodyPr/>
          <a:lstStyle/>
          <a:p>
            <a:pPr eaLnBrk="1" hangingPunct="1"/>
            <a:r>
              <a:rPr lang="en-US" smtClean="0"/>
              <a:t>Initializing arrays</a:t>
            </a:r>
          </a:p>
        </p:txBody>
      </p:sp>
      <p:sp>
        <p:nvSpPr>
          <p:cNvPr id="207875" name="Rectangle 3"/>
          <p:cNvSpPr>
            <a:spLocks noGrp="1" noChangeArrowheads="1"/>
          </p:cNvSpPr>
          <p:nvPr>
            <p:ph type="body" idx="1"/>
          </p:nvPr>
        </p:nvSpPr>
        <p:spPr>
          <a:xfrm>
            <a:off x="381000" y="1447800"/>
            <a:ext cx="8305800" cy="4724400"/>
          </a:xfrm>
          <a:noFill/>
        </p:spPr>
        <p:txBody>
          <a:bodyPr/>
          <a:lstStyle/>
          <a:p>
            <a:pPr algn="just" eaLnBrk="1" hangingPunct="1">
              <a:buFontTx/>
              <a:buNone/>
            </a:pPr>
            <a:r>
              <a:rPr lang="en-US" sz="2400" smtClean="0"/>
              <a:t>An array is initialized </a:t>
            </a:r>
          </a:p>
          <a:p>
            <a:pPr lvl="1" algn="just" eaLnBrk="1" hangingPunct="1"/>
            <a:r>
              <a:rPr lang="en-US" smtClean="0"/>
              <a:t>using a code block</a:t>
            </a:r>
          </a:p>
          <a:p>
            <a:pPr lvl="1" algn="just" eaLnBrk="1" hangingPunct="1"/>
            <a:r>
              <a:rPr lang="en-US" smtClean="0"/>
              <a:t>containing comma-delimited values </a:t>
            </a:r>
          </a:p>
          <a:p>
            <a:pPr lvl="1" algn="just" eaLnBrk="1" hangingPunct="1"/>
            <a:r>
              <a:rPr lang="en-US" smtClean="0"/>
              <a:t>The values match in position with the elements in the array.</a:t>
            </a:r>
          </a:p>
          <a:p>
            <a:pPr algn="just" eaLnBrk="1" hangingPunct="1">
              <a:buFontTx/>
              <a:buNone/>
            </a:pPr>
            <a:endParaRPr lang="en-US" sz="2400" smtClean="0"/>
          </a:p>
          <a:p>
            <a:pPr algn="just" eaLnBrk="1" hangingPunct="1">
              <a:buFontTx/>
              <a:buNone/>
            </a:pPr>
            <a:r>
              <a:rPr lang="en-US" sz="2400" smtClean="0"/>
              <a:t>If there are values in the initialization block, but not enough to fill the array, </a:t>
            </a:r>
          </a:p>
          <a:p>
            <a:pPr lvl="1" algn="just" eaLnBrk="1" hangingPunct="1"/>
            <a:r>
              <a:rPr lang="en-US" smtClean="0"/>
              <a:t>all the elements in the array without values are initialized to 0 in the case of float or int, </a:t>
            </a:r>
          </a:p>
          <a:p>
            <a:pPr lvl="1" algn="just" eaLnBrk="1" hangingPunct="1"/>
            <a:r>
              <a:rPr lang="en-US" smtClean="0"/>
              <a:t>NULL in the case of char</a:t>
            </a:r>
          </a:p>
        </p:txBody>
      </p:sp>
    </p:spTree>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body" idx="1"/>
          </p:nvPr>
        </p:nvSpPr>
        <p:spPr>
          <a:xfrm>
            <a:off x="304800" y="1447800"/>
            <a:ext cx="8534400" cy="4724400"/>
          </a:xfrm>
        </p:spPr>
        <p:txBody>
          <a:bodyPr/>
          <a:lstStyle/>
          <a:p>
            <a:pPr algn="just" eaLnBrk="1" hangingPunct="1">
              <a:lnSpc>
                <a:spcPct val="90000"/>
              </a:lnSpc>
              <a:buFontTx/>
              <a:buNone/>
            </a:pPr>
            <a:r>
              <a:rPr lang="en-US" smtClean="0"/>
              <a:t>If there are values in the initialization block, </a:t>
            </a:r>
          </a:p>
          <a:p>
            <a:pPr lvl="1" algn="just" eaLnBrk="1" hangingPunct="1">
              <a:lnSpc>
                <a:spcPct val="90000"/>
              </a:lnSpc>
            </a:pPr>
            <a:r>
              <a:rPr lang="en-US" smtClean="0"/>
              <a:t>an explicit size for the array does not need to be specified</a:t>
            </a:r>
          </a:p>
          <a:p>
            <a:pPr lvl="1" algn="just" eaLnBrk="1" hangingPunct="1">
              <a:lnSpc>
                <a:spcPct val="90000"/>
              </a:lnSpc>
            </a:pPr>
            <a:r>
              <a:rPr lang="en-US" smtClean="0"/>
              <a:t>only an empty array element operator is enough. </a:t>
            </a:r>
          </a:p>
          <a:p>
            <a:pPr algn="just" eaLnBrk="1" hangingPunct="1">
              <a:lnSpc>
                <a:spcPct val="90000"/>
              </a:lnSpc>
              <a:buFontTx/>
              <a:buNone/>
            </a:pPr>
            <a:endParaRPr lang="en-US" smtClean="0"/>
          </a:p>
          <a:p>
            <a:pPr algn="just" eaLnBrk="1" hangingPunct="1">
              <a:lnSpc>
                <a:spcPct val="90000"/>
              </a:lnSpc>
              <a:buFontTx/>
              <a:buNone/>
            </a:pPr>
            <a:r>
              <a:rPr lang="en-US" smtClean="0"/>
              <a:t>C will count the values and size the array for you</a:t>
            </a:r>
          </a:p>
          <a:p>
            <a:pPr algn="just" eaLnBrk="1" hangingPunct="1">
              <a:lnSpc>
                <a:spcPct val="90000"/>
              </a:lnSpc>
              <a:buFontTx/>
              <a:buNone/>
            </a:pPr>
            <a:endParaRPr lang="en-GB" smtClean="0"/>
          </a:p>
          <a:p>
            <a:pPr algn="ctr" eaLnBrk="1" hangingPunct="1">
              <a:lnSpc>
                <a:spcPct val="90000"/>
              </a:lnSpc>
              <a:buFontTx/>
              <a:buNone/>
            </a:pPr>
            <a:r>
              <a:rPr lang="en-GB" smtClean="0">
                <a:solidFill>
                  <a:srgbClr val="990000"/>
                </a:solidFill>
              </a:rPr>
              <a:t>What if size is provided and the initialization block contains extra values !!!</a:t>
            </a:r>
          </a:p>
        </p:txBody>
      </p:sp>
      <p:sp>
        <p:nvSpPr>
          <p:cNvPr id="208899" name="Rectangle 3"/>
          <p:cNvSpPr>
            <a:spLocks noGrp="1" noChangeArrowheads="1"/>
          </p:cNvSpPr>
          <p:nvPr>
            <p:ph type="title"/>
          </p:nvPr>
        </p:nvSpPr>
        <p:spPr>
          <a:noFill/>
        </p:spPr>
        <p:txBody>
          <a:bodyPr/>
          <a:lstStyle/>
          <a:p>
            <a:pPr eaLnBrk="1" hangingPunct="1"/>
            <a:r>
              <a:rPr lang="en-US" smtClean="0"/>
              <a:t>Initializing Arrays - II</a:t>
            </a:r>
          </a:p>
        </p:txBody>
      </p:sp>
    </p:spTree>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noFill/>
        </p:spPr>
        <p:txBody>
          <a:bodyPr/>
          <a:lstStyle/>
          <a:p>
            <a:pPr eaLnBrk="1" hangingPunct="1"/>
            <a:r>
              <a:rPr lang="en-US" smtClean="0"/>
              <a:t>Examples</a:t>
            </a:r>
          </a:p>
        </p:txBody>
      </p:sp>
      <p:sp>
        <p:nvSpPr>
          <p:cNvPr id="209923" name="Rectangle 3"/>
          <p:cNvSpPr>
            <a:spLocks noGrp="1" noChangeArrowheads="1"/>
          </p:cNvSpPr>
          <p:nvPr>
            <p:ph type="body" idx="1"/>
          </p:nvPr>
        </p:nvSpPr>
        <p:spPr>
          <a:xfrm>
            <a:off x="228600" y="1295400"/>
            <a:ext cx="8534400" cy="4724400"/>
          </a:xfrm>
          <a:noFill/>
        </p:spPr>
        <p:txBody>
          <a:bodyPr/>
          <a:lstStyle/>
          <a:p>
            <a:pPr eaLnBrk="1" hangingPunct="1">
              <a:lnSpc>
                <a:spcPct val="90000"/>
              </a:lnSpc>
              <a:buFontTx/>
              <a:buNone/>
            </a:pPr>
            <a:r>
              <a:rPr lang="en-US" sz="2400" smtClean="0"/>
              <a:t>int x [ 5 ] = { 1,2,3,4,5 };			</a:t>
            </a:r>
            <a:r>
              <a:rPr lang="en-US" sz="2400" i="1" smtClean="0"/>
              <a:t>size 10 bytes</a:t>
            </a:r>
          </a:p>
          <a:p>
            <a:pPr lvl="1" eaLnBrk="1" hangingPunct="1">
              <a:lnSpc>
                <a:spcPct val="90000"/>
              </a:lnSpc>
            </a:pPr>
            <a:r>
              <a:rPr lang="en-US" smtClean="0"/>
              <a:t>creates array with indices 0-4; element values 1-5</a:t>
            </a:r>
          </a:p>
          <a:p>
            <a:pPr lvl="1" eaLnBrk="1" hangingPunct="1">
              <a:lnSpc>
                <a:spcPct val="90000"/>
              </a:lnSpc>
            </a:pPr>
            <a:endParaRPr lang="en-US" smtClean="0"/>
          </a:p>
          <a:p>
            <a:pPr eaLnBrk="1" hangingPunct="1">
              <a:lnSpc>
                <a:spcPct val="90000"/>
              </a:lnSpc>
              <a:buFontTx/>
              <a:buNone/>
            </a:pPr>
            <a:r>
              <a:rPr lang="en-US" sz="2400" smtClean="0"/>
              <a:t>int x [ 5 ] = { 4,3 };			</a:t>
            </a:r>
            <a:r>
              <a:rPr lang="en-US" sz="2400" i="1" smtClean="0"/>
              <a:t>size 10 bytes</a:t>
            </a:r>
          </a:p>
          <a:p>
            <a:pPr lvl="1" eaLnBrk="1" hangingPunct="1">
              <a:lnSpc>
                <a:spcPct val="90000"/>
              </a:lnSpc>
            </a:pPr>
            <a:r>
              <a:rPr lang="en-US" smtClean="0"/>
              <a:t>creates array with indices 0-4; element values 4,3,0,0,0</a:t>
            </a:r>
          </a:p>
          <a:p>
            <a:pPr lvl="1" eaLnBrk="1" hangingPunct="1">
              <a:lnSpc>
                <a:spcPct val="90000"/>
              </a:lnSpc>
            </a:pPr>
            <a:endParaRPr lang="en-US" smtClean="0"/>
          </a:p>
          <a:p>
            <a:pPr eaLnBrk="1" hangingPunct="1">
              <a:lnSpc>
                <a:spcPct val="90000"/>
              </a:lnSpc>
              <a:buFontTx/>
              <a:buNone/>
            </a:pPr>
            <a:r>
              <a:rPr lang="en-US" sz="2400" smtClean="0"/>
              <a:t>int x [ ] = { 1,2,3 };			</a:t>
            </a:r>
            <a:r>
              <a:rPr lang="en-US" sz="2400" i="1" smtClean="0"/>
              <a:t>size 6 bytes</a:t>
            </a:r>
          </a:p>
          <a:p>
            <a:pPr lvl="1" eaLnBrk="1" hangingPunct="1">
              <a:lnSpc>
                <a:spcPct val="90000"/>
              </a:lnSpc>
            </a:pPr>
            <a:r>
              <a:rPr lang="en-US" smtClean="0"/>
              <a:t>creates array with indices 0-2; element values 1,2,3</a:t>
            </a:r>
          </a:p>
          <a:p>
            <a:pPr lvl="1" eaLnBrk="1" hangingPunct="1">
              <a:lnSpc>
                <a:spcPct val="90000"/>
              </a:lnSpc>
            </a:pPr>
            <a:endParaRPr lang="en-US" smtClean="0"/>
          </a:p>
          <a:p>
            <a:pPr eaLnBrk="1" hangingPunct="1">
              <a:lnSpc>
                <a:spcPct val="90000"/>
              </a:lnSpc>
              <a:buFontTx/>
              <a:buNone/>
            </a:pPr>
            <a:r>
              <a:rPr lang="en-US" sz="2400" smtClean="0"/>
              <a:t>char c [ 4 ] = { ‘M’ , ‘o’ , ‘o’ };		</a:t>
            </a:r>
            <a:r>
              <a:rPr lang="en-US" sz="2400" i="1" smtClean="0"/>
              <a:t>size 4 bytes</a:t>
            </a:r>
          </a:p>
          <a:p>
            <a:pPr lvl="1" eaLnBrk="1" hangingPunct="1">
              <a:lnSpc>
                <a:spcPct val="90000"/>
              </a:lnSpc>
            </a:pPr>
            <a:r>
              <a:rPr lang="en-US" smtClean="0"/>
              <a:t>creates array with indices 0-3; element values M o o NULL</a:t>
            </a:r>
          </a:p>
        </p:txBody>
      </p:sp>
    </p:spTree>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hangingPunct="1"/>
            <a:r>
              <a:rPr lang="en-US" smtClean="0"/>
              <a:t>Using Array Elements</a:t>
            </a:r>
          </a:p>
        </p:txBody>
      </p:sp>
      <p:sp>
        <p:nvSpPr>
          <p:cNvPr id="210947" name="Rectangle 3"/>
          <p:cNvSpPr>
            <a:spLocks noGrp="1" noChangeArrowheads="1"/>
          </p:cNvSpPr>
          <p:nvPr>
            <p:ph type="body" idx="1"/>
          </p:nvPr>
        </p:nvSpPr>
        <p:spPr>
          <a:xfrm>
            <a:off x="125413" y="1052513"/>
            <a:ext cx="8767762" cy="5111750"/>
          </a:xfrm>
        </p:spPr>
        <p:txBody>
          <a:bodyPr/>
          <a:lstStyle/>
          <a:p>
            <a:pPr eaLnBrk="1" hangingPunct="1">
              <a:buFontTx/>
              <a:buNone/>
            </a:pPr>
            <a:r>
              <a:rPr lang="en-US" sz="2400" smtClean="0"/>
              <a:t>Array elements can be used like any variable</a:t>
            </a:r>
          </a:p>
          <a:p>
            <a:pPr eaLnBrk="1" hangingPunct="1">
              <a:buFontTx/>
              <a:buNone/>
            </a:pPr>
            <a:endParaRPr lang="en-US" sz="2400" smtClean="0"/>
          </a:p>
          <a:p>
            <a:pPr eaLnBrk="1" hangingPunct="1">
              <a:buFontTx/>
              <a:buNone/>
            </a:pPr>
            <a:r>
              <a:rPr lang="en-US" sz="2400" smtClean="0"/>
              <a:t>read into:</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printf(</a:t>
            </a:r>
            <a:r>
              <a:rPr lang="en-US" b="1" smtClean="0">
                <a:solidFill>
                  <a:schemeClr val="accent2"/>
                </a:solidFill>
              </a:rPr>
              <a:t>“</a:t>
            </a:r>
            <a:r>
              <a:rPr lang="en-US" b="1" smtClean="0">
                <a:solidFill>
                  <a:schemeClr val="accent2"/>
                </a:solidFill>
                <a:latin typeface="Courier New" panose="02070309020205020404" pitchFamily="49" charset="0"/>
              </a:rPr>
              <a:t>Sales for employee 3: </a:t>
            </a:r>
            <a:r>
              <a:rPr lang="en-US" b="1" smtClean="0">
                <a:solidFill>
                  <a:schemeClr val="accent2"/>
                </a:solidFill>
              </a:rPr>
              <a:t>“</a:t>
            </a:r>
            <a:r>
              <a:rPr lang="en-US" b="1" smtClean="0">
                <a:solidFill>
                  <a:schemeClr val="accent2"/>
                </a:solidFill>
                <a:latin typeface="Courier New" panose="02070309020205020404" pitchFamily="49" charset="0"/>
              </a:rPr>
              <a:t>);</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scanf(</a:t>
            </a:r>
            <a:r>
              <a:rPr lang="en-US" b="1" smtClean="0">
                <a:solidFill>
                  <a:schemeClr val="accent2"/>
                </a:solidFill>
              </a:rPr>
              <a:t>“</a:t>
            </a:r>
            <a:r>
              <a:rPr lang="en-US" b="1" smtClean="0">
                <a:solidFill>
                  <a:schemeClr val="accent2"/>
                </a:solidFill>
                <a:latin typeface="Courier New" panose="02070309020205020404" pitchFamily="49" charset="0"/>
              </a:rPr>
              <a:t>%f</a:t>
            </a:r>
            <a:r>
              <a:rPr lang="en-US" b="1" smtClean="0">
                <a:solidFill>
                  <a:schemeClr val="accent2"/>
                </a:solidFill>
              </a:rPr>
              <a:t>”</a:t>
            </a:r>
            <a:r>
              <a:rPr lang="en-US" b="1" smtClean="0">
                <a:solidFill>
                  <a:schemeClr val="accent2"/>
                </a:solidFill>
                <a:latin typeface="Courier New" panose="02070309020205020404" pitchFamily="49" charset="0"/>
              </a:rPr>
              <a:t>,&amp;(Sales[3]));</a:t>
            </a:r>
          </a:p>
          <a:p>
            <a:pPr lvl="1" eaLnBrk="1" hangingPunct="1">
              <a:buFont typeface="Wingdings" panose="05000000000000000000" pitchFamily="2" charset="2"/>
              <a:buNone/>
            </a:pPr>
            <a:endParaRPr lang="en-US" b="1" smtClean="0">
              <a:solidFill>
                <a:schemeClr val="accent2"/>
              </a:solidFill>
              <a:latin typeface="Courier New" panose="02070309020205020404" pitchFamily="49" charset="0"/>
            </a:endParaRPr>
          </a:p>
          <a:p>
            <a:pPr eaLnBrk="1" hangingPunct="1">
              <a:buFontTx/>
              <a:buNone/>
            </a:pPr>
            <a:r>
              <a:rPr lang="en-US" sz="2400" smtClean="0"/>
              <a:t>printed:</a:t>
            </a:r>
          </a:p>
          <a:p>
            <a:pPr eaLnBrk="1" hangingPunct="1">
              <a:buFontTx/>
              <a:buNone/>
            </a:pPr>
            <a:r>
              <a:rPr lang="en-US" sz="2400" b="1" smtClean="0">
                <a:solidFill>
                  <a:schemeClr val="accent2"/>
                </a:solidFill>
                <a:latin typeface="Courier New" panose="02070309020205020404" pitchFamily="49" charset="0"/>
              </a:rPr>
              <a:t>	printf(</a:t>
            </a:r>
            <a:r>
              <a:rPr lang="en-US" sz="2400" b="1" smtClean="0">
                <a:solidFill>
                  <a:schemeClr val="accent2"/>
                </a:solidFill>
              </a:rPr>
              <a:t>“</a:t>
            </a:r>
            <a:r>
              <a:rPr lang="en-US" sz="2400" b="1" smtClean="0">
                <a:solidFill>
                  <a:schemeClr val="accent2"/>
                </a:solidFill>
                <a:latin typeface="Courier New" panose="02070309020205020404" pitchFamily="49" charset="0"/>
              </a:rPr>
              <a:t>Sales for employee 3 $%7.2f\n</a:t>
            </a:r>
            <a:r>
              <a:rPr lang="en-US" sz="2400" b="1" smtClean="0">
                <a:solidFill>
                  <a:schemeClr val="accent2"/>
                </a:solidFill>
              </a:rPr>
              <a:t>”</a:t>
            </a:r>
            <a:r>
              <a:rPr lang="en-US" sz="2400" b="1" smtClean="0">
                <a:solidFill>
                  <a:schemeClr val="accent2"/>
                </a:solidFill>
                <a:latin typeface="Courier New" panose="02070309020205020404" pitchFamily="49" charset="0"/>
              </a:rPr>
              <a:t>,Sales[3]);</a:t>
            </a:r>
          </a:p>
          <a:p>
            <a:pPr eaLnBrk="1" hangingPunct="1">
              <a:buFontTx/>
              <a:buNone/>
            </a:pPr>
            <a:endParaRPr lang="en-US" sz="2400" b="1" smtClean="0">
              <a:solidFill>
                <a:schemeClr val="accent2"/>
              </a:solidFill>
              <a:latin typeface="Courier New" panose="02070309020205020404" pitchFamily="49" charset="0"/>
            </a:endParaRPr>
          </a:p>
          <a:p>
            <a:pPr eaLnBrk="1" hangingPunct="1">
              <a:buFontTx/>
              <a:buNone/>
            </a:pPr>
            <a:r>
              <a:rPr lang="en-US" sz="2400" smtClean="0"/>
              <a:t>used in other expressions:</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Total = Sales[0] + Sales[1] + Sales[2] + </a:t>
            </a:r>
            <a:r>
              <a:rPr lang="en-US" b="1" smtClean="0">
                <a:solidFill>
                  <a:schemeClr val="accent2"/>
                </a:solidFill>
              </a:rPr>
              <a:t>…</a:t>
            </a:r>
            <a:r>
              <a:rPr lang="en-US" b="1" smtClean="0">
                <a:solidFill>
                  <a:schemeClr val="accent2"/>
                </a:solidFill>
                <a:latin typeface="Courier New" panose="02070309020205020404" pitchFamily="49" charset="0"/>
              </a:rPr>
              <a:t>;</a:t>
            </a:r>
          </a:p>
        </p:txBody>
      </p:sp>
    </p:spTree>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pPr eaLnBrk="1" hangingPunct="1"/>
            <a:r>
              <a:rPr lang="en-US" sz="4000" smtClean="0"/>
              <a:t>Processing All Elements of Array</a:t>
            </a:r>
          </a:p>
        </p:txBody>
      </p:sp>
      <p:sp>
        <p:nvSpPr>
          <p:cNvPr id="211971" name="Rectangle 3"/>
          <p:cNvSpPr>
            <a:spLocks noGrp="1" noChangeArrowheads="1"/>
          </p:cNvSpPr>
          <p:nvPr>
            <p:ph type="body" idx="1"/>
          </p:nvPr>
        </p:nvSpPr>
        <p:spPr>
          <a:xfrm>
            <a:off x="152400" y="1676400"/>
            <a:ext cx="8763000" cy="4419600"/>
          </a:xfrm>
        </p:spPr>
        <p:txBody>
          <a:bodyPr/>
          <a:lstStyle/>
          <a:p>
            <a:pPr eaLnBrk="1" hangingPunct="1">
              <a:lnSpc>
                <a:spcPct val="90000"/>
              </a:lnSpc>
              <a:buFontTx/>
              <a:buNone/>
            </a:pPr>
            <a:r>
              <a:rPr lang="en-US" smtClean="0"/>
              <a:t>Process all elements of array A using for:</a:t>
            </a:r>
          </a:p>
          <a:p>
            <a:pPr lvl="1" eaLnBrk="1" hangingPunct="1">
              <a:lnSpc>
                <a:spcPct val="90000"/>
              </a:lnSpc>
              <a:buFont typeface="Wingdings" panose="05000000000000000000" pitchFamily="2" charset="2"/>
              <a:buNone/>
            </a:pPr>
            <a:r>
              <a:rPr lang="en-US" b="1" smtClean="0">
                <a:solidFill>
                  <a:srgbClr val="669900"/>
                </a:solidFill>
              </a:rPr>
              <a:t>/* Setup steps */</a:t>
            </a:r>
          </a:p>
          <a:p>
            <a:pPr lvl="1" eaLnBrk="1" hangingPunct="1">
              <a:lnSpc>
                <a:spcPct val="90000"/>
              </a:lnSpc>
              <a:buFont typeface="Wingdings" panose="05000000000000000000" pitchFamily="2" charset="2"/>
              <a:buNone/>
            </a:pPr>
            <a:r>
              <a:rPr lang="en-US" b="1" smtClean="0">
                <a:solidFill>
                  <a:schemeClr val="accent2"/>
                </a:solidFill>
              </a:rPr>
              <a:t>for (I = 0; I &lt; </a:t>
            </a:r>
            <a:r>
              <a:rPr lang="en-US" b="1" i="1" smtClean="0">
                <a:solidFill>
                  <a:schemeClr val="accent2"/>
                </a:solidFill>
              </a:rPr>
              <a:t>ArraySize</a:t>
            </a:r>
            <a:r>
              <a:rPr lang="en-US" b="1" smtClean="0">
                <a:solidFill>
                  <a:schemeClr val="accent2"/>
                </a:solidFill>
              </a:rPr>
              <a:t>; I++)</a:t>
            </a:r>
          </a:p>
          <a:p>
            <a:pPr lvl="1" eaLnBrk="1" hangingPunct="1">
              <a:lnSpc>
                <a:spcPct val="90000"/>
              </a:lnSpc>
              <a:buFont typeface="Wingdings" panose="05000000000000000000" pitchFamily="2" charset="2"/>
              <a:buNone/>
            </a:pPr>
            <a:r>
              <a:rPr lang="en-US" b="1" smtClean="0">
                <a:solidFill>
                  <a:srgbClr val="669900"/>
                </a:solidFill>
              </a:rPr>
              <a:t>  </a:t>
            </a:r>
            <a:r>
              <a:rPr lang="en-US" b="1" i="1" smtClean="0">
                <a:solidFill>
                  <a:srgbClr val="669900"/>
                </a:solidFill>
              </a:rPr>
              <a:t>process A[I]</a:t>
            </a:r>
            <a:endParaRPr lang="en-US" b="1" smtClean="0">
              <a:solidFill>
                <a:srgbClr val="669900"/>
              </a:solidFill>
            </a:endParaRPr>
          </a:p>
          <a:p>
            <a:pPr lvl="1" eaLnBrk="1" hangingPunct="1">
              <a:lnSpc>
                <a:spcPct val="90000"/>
              </a:lnSpc>
              <a:buFont typeface="Wingdings" panose="05000000000000000000" pitchFamily="2" charset="2"/>
              <a:buNone/>
            </a:pPr>
            <a:r>
              <a:rPr lang="en-US" b="1" smtClean="0">
                <a:solidFill>
                  <a:srgbClr val="669900"/>
                </a:solidFill>
              </a:rPr>
              <a:t>/* Clean up steps */</a:t>
            </a:r>
          </a:p>
          <a:p>
            <a:pPr eaLnBrk="1" hangingPunct="1">
              <a:lnSpc>
                <a:spcPct val="90000"/>
              </a:lnSpc>
              <a:buFontTx/>
              <a:buNone/>
            </a:pPr>
            <a:endParaRPr lang="en-US" b="1" smtClean="0">
              <a:solidFill>
                <a:srgbClr val="669900"/>
              </a:solidFill>
            </a:endParaRPr>
          </a:p>
          <a:p>
            <a:pPr eaLnBrk="1" hangingPunct="1">
              <a:lnSpc>
                <a:spcPct val="90000"/>
              </a:lnSpc>
              <a:buFontTx/>
              <a:buNone/>
            </a:pPr>
            <a:r>
              <a:rPr lang="en-US" smtClean="0"/>
              <a:t>Notes</a:t>
            </a:r>
          </a:p>
          <a:p>
            <a:pPr lvl="1" eaLnBrk="1" hangingPunct="1">
              <a:lnSpc>
                <a:spcPct val="90000"/>
              </a:lnSpc>
              <a:buFont typeface="Wingdings" panose="05000000000000000000" pitchFamily="2" charset="2"/>
              <a:buNone/>
            </a:pPr>
            <a:r>
              <a:rPr lang="en-US" b="1" smtClean="0">
                <a:solidFill>
                  <a:srgbClr val="669900"/>
                </a:solidFill>
              </a:rPr>
              <a:t>Initialize I to 0</a:t>
            </a:r>
          </a:p>
          <a:p>
            <a:pPr lvl="1" eaLnBrk="1" hangingPunct="1">
              <a:lnSpc>
                <a:spcPct val="90000"/>
              </a:lnSpc>
              <a:buFont typeface="Wingdings" panose="05000000000000000000" pitchFamily="2" charset="2"/>
              <a:buNone/>
            </a:pPr>
            <a:r>
              <a:rPr lang="en-US" b="1" smtClean="0">
                <a:solidFill>
                  <a:srgbClr val="669900"/>
                </a:solidFill>
              </a:rPr>
              <a:t>Terminate when I reaches </a:t>
            </a:r>
            <a:r>
              <a:rPr lang="en-US" b="1" i="1" smtClean="0">
                <a:solidFill>
                  <a:srgbClr val="669900"/>
                </a:solidFill>
              </a:rPr>
              <a:t>ArraySize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Learning Objectives</a:t>
            </a:r>
          </a:p>
        </p:txBody>
      </p:sp>
      <p:sp>
        <p:nvSpPr>
          <p:cNvPr id="14339" name="Rectangle 3"/>
          <p:cNvSpPr>
            <a:spLocks noGrp="1" noChangeArrowheads="1"/>
          </p:cNvSpPr>
          <p:nvPr>
            <p:ph type="body" idx="1"/>
          </p:nvPr>
        </p:nvSpPr>
        <p:spPr/>
        <p:txBody>
          <a:bodyPr/>
          <a:lstStyle/>
          <a:p>
            <a:pPr eaLnBrk="1" hangingPunct="1">
              <a:lnSpc>
                <a:spcPct val="90000"/>
              </a:lnSpc>
            </a:pPr>
            <a:r>
              <a:rPr lang="en-US" sz="2400" smtClean="0"/>
              <a:t>History of C</a:t>
            </a:r>
          </a:p>
          <a:p>
            <a:pPr eaLnBrk="1" hangingPunct="1">
              <a:lnSpc>
                <a:spcPct val="90000"/>
              </a:lnSpc>
            </a:pPr>
            <a:r>
              <a:rPr lang="en-US" sz="2400" smtClean="0"/>
              <a:t>Characteristics of C</a:t>
            </a:r>
          </a:p>
          <a:p>
            <a:pPr eaLnBrk="1" hangingPunct="1">
              <a:lnSpc>
                <a:spcPct val="90000"/>
              </a:lnSpc>
            </a:pPr>
            <a:r>
              <a:rPr lang="en-US" sz="2400" smtClean="0"/>
              <a:t>C Program Structure</a:t>
            </a:r>
          </a:p>
          <a:p>
            <a:pPr eaLnBrk="1" hangingPunct="1">
              <a:lnSpc>
                <a:spcPct val="90000"/>
              </a:lnSpc>
            </a:pPr>
            <a:r>
              <a:rPr lang="en-US" sz="2400" smtClean="0"/>
              <a:t>Variables, Defining Global Variables</a:t>
            </a:r>
          </a:p>
          <a:p>
            <a:pPr eaLnBrk="1" hangingPunct="1">
              <a:lnSpc>
                <a:spcPct val="90000"/>
              </a:lnSpc>
            </a:pPr>
            <a:r>
              <a:rPr lang="en-US" sz="2400" smtClean="0"/>
              <a:t>Printing Out and Inputting Variables</a:t>
            </a:r>
          </a:p>
          <a:p>
            <a:pPr eaLnBrk="1" hangingPunct="1">
              <a:lnSpc>
                <a:spcPct val="90000"/>
              </a:lnSpc>
            </a:pPr>
            <a:r>
              <a:rPr lang="en-US" sz="2400" smtClean="0"/>
              <a:t>Constants</a:t>
            </a:r>
          </a:p>
          <a:p>
            <a:pPr eaLnBrk="1" hangingPunct="1">
              <a:lnSpc>
                <a:spcPct val="90000"/>
              </a:lnSpc>
            </a:pPr>
            <a:r>
              <a:rPr lang="en-US" sz="2400" smtClean="0"/>
              <a:t>Operators</a:t>
            </a:r>
          </a:p>
          <a:p>
            <a:pPr eaLnBrk="1" hangingPunct="1">
              <a:lnSpc>
                <a:spcPct val="90000"/>
              </a:lnSpc>
            </a:pPr>
            <a:r>
              <a:rPr lang="en-US" sz="2400" smtClean="0"/>
              <a:t>Conditionals </a:t>
            </a:r>
          </a:p>
          <a:p>
            <a:pPr eaLnBrk="1" hangingPunct="1">
              <a:lnSpc>
                <a:spcPct val="90000"/>
              </a:lnSpc>
            </a:pPr>
            <a:r>
              <a:rPr lang="en-US" sz="2400" smtClean="0"/>
              <a:t>Looping and Iteration </a:t>
            </a:r>
          </a:p>
          <a:p>
            <a:pPr eaLnBrk="1" hangingPunct="1">
              <a:lnSpc>
                <a:spcPct val="90000"/>
              </a:lnSpc>
            </a:pPr>
            <a:r>
              <a:rPr lang="en-US" sz="2400" smtClean="0"/>
              <a:t>Arrays and Strings </a:t>
            </a:r>
          </a:p>
          <a:p>
            <a:pPr eaLnBrk="1" hangingPunct="1">
              <a:lnSpc>
                <a:spcPct val="90000"/>
              </a:lnSpc>
            </a:pPr>
            <a:r>
              <a:rPr lang="en-US" sz="2400" smtClean="0"/>
              <a:t>Functions </a:t>
            </a:r>
          </a:p>
          <a:p>
            <a:pPr eaLnBrk="1" hangingPunct="1">
              <a:lnSpc>
                <a:spcPct val="90000"/>
              </a:lnSpc>
            </a:pPr>
            <a:r>
              <a:rPr lang="en-US" sz="2400" smtClean="0"/>
              <a:t>Storage classes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mtClean="0"/>
              <a:t>Character Literals</a:t>
            </a:r>
          </a:p>
        </p:txBody>
      </p:sp>
      <p:sp>
        <p:nvSpPr>
          <p:cNvPr id="216067" name="Rectangle 3"/>
          <p:cNvSpPr>
            <a:spLocks noGrp="1" noChangeArrowheads="1"/>
          </p:cNvSpPr>
          <p:nvPr>
            <p:ph type="body" idx="1"/>
          </p:nvPr>
        </p:nvSpPr>
        <p:spPr/>
        <p:txBody>
          <a:bodyPr/>
          <a:lstStyle/>
          <a:p>
            <a:pPr algn="just" eaLnBrk="1" hangingPunct="1">
              <a:lnSpc>
                <a:spcPct val="90000"/>
              </a:lnSpc>
              <a:defRPr/>
            </a:pPr>
            <a:r>
              <a:rPr lang="en-US" dirty="0" smtClean="0">
                <a:latin typeface="+mj-lt"/>
              </a:rPr>
              <a:t>Singular!</a:t>
            </a:r>
          </a:p>
          <a:p>
            <a:pPr algn="just" eaLnBrk="1" hangingPunct="1">
              <a:lnSpc>
                <a:spcPct val="90000"/>
              </a:lnSpc>
              <a:defRPr/>
            </a:pPr>
            <a:r>
              <a:rPr lang="en-US" dirty="0" smtClean="0">
                <a:latin typeface="+mj-lt"/>
              </a:rPr>
              <a:t>One character defined character set.</a:t>
            </a:r>
          </a:p>
          <a:p>
            <a:pPr algn="just" eaLnBrk="1" hangingPunct="1">
              <a:lnSpc>
                <a:spcPct val="90000"/>
              </a:lnSpc>
              <a:defRPr/>
            </a:pPr>
            <a:r>
              <a:rPr lang="en-US" dirty="0" smtClean="0">
                <a:latin typeface="+mj-lt"/>
              </a:rPr>
              <a:t>Surrounded on the single quotation mark.</a:t>
            </a:r>
          </a:p>
          <a:p>
            <a:pPr algn="just" eaLnBrk="1" hangingPunct="1">
              <a:lnSpc>
                <a:spcPct val="90000"/>
              </a:lnSpc>
              <a:defRPr/>
            </a:pPr>
            <a:r>
              <a:rPr lang="en-US" dirty="0" smtClean="0">
                <a:latin typeface="+mj-lt"/>
              </a:rPr>
              <a:t>Examples:</a:t>
            </a:r>
          </a:p>
          <a:p>
            <a:pPr lvl="1" algn="just" eaLnBrk="1" hangingPunct="1">
              <a:lnSpc>
                <a:spcPct val="90000"/>
              </a:lnSpc>
              <a:defRPr/>
            </a:pPr>
            <a:r>
              <a:rPr lang="en-US" dirty="0" smtClean="0">
                <a:latin typeface="+mj-lt"/>
              </a:rPr>
              <a:t>‘A’</a:t>
            </a:r>
          </a:p>
          <a:p>
            <a:pPr lvl="1" algn="just" eaLnBrk="1" hangingPunct="1">
              <a:lnSpc>
                <a:spcPct val="90000"/>
              </a:lnSpc>
              <a:defRPr/>
            </a:pPr>
            <a:r>
              <a:rPr lang="en-US" dirty="0" smtClean="0">
                <a:latin typeface="+mj-lt"/>
              </a:rPr>
              <a:t>‘a’</a:t>
            </a:r>
          </a:p>
          <a:p>
            <a:pPr lvl="1" algn="just" eaLnBrk="1" hangingPunct="1">
              <a:lnSpc>
                <a:spcPct val="90000"/>
              </a:lnSpc>
              <a:defRPr/>
            </a:pPr>
            <a:r>
              <a:rPr lang="en-US" dirty="0" smtClean="0">
                <a:latin typeface="+mj-lt"/>
              </a:rPr>
              <a:t>‘$’</a:t>
            </a:r>
          </a:p>
          <a:p>
            <a:pPr lvl="1" algn="just" eaLnBrk="1" hangingPunct="1">
              <a:lnSpc>
                <a:spcPct val="90000"/>
              </a:lnSpc>
              <a:defRPr/>
            </a:pPr>
            <a:r>
              <a:rPr lang="en-US" dirty="0" smtClean="0">
                <a:latin typeface="+mj-lt"/>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anim calcmode="lin" valueType="num">
                                      <p:cBhvr additive="base">
                                        <p:cTn id="7" dur="500" fill="hold"/>
                                        <p:tgtEl>
                                          <p:spTgt spid="2160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6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6067">
                                            <p:txEl>
                                              <p:pRg st="1" end="1"/>
                                            </p:txEl>
                                          </p:spTgt>
                                        </p:tgtEl>
                                        <p:attrNameLst>
                                          <p:attrName>style.visibility</p:attrName>
                                        </p:attrNameLst>
                                      </p:cBhvr>
                                      <p:to>
                                        <p:strVal val="visible"/>
                                      </p:to>
                                    </p:set>
                                    <p:anim calcmode="lin" valueType="num">
                                      <p:cBhvr additive="base">
                                        <p:cTn id="13" dur="500" fill="hold"/>
                                        <p:tgtEl>
                                          <p:spTgt spid="2160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6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6067">
                                            <p:txEl>
                                              <p:pRg st="2" end="2"/>
                                            </p:txEl>
                                          </p:spTgt>
                                        </p:tgtEl>
                                        <p:attrNameLst>
                                          <p:attrName>style.visibility</p:attrName>
                                        </p:attrNameLst>
                                      </p:cBhvr>
                                      <p:to>
                                        <p:strVal val="visible"/>
                                      </p:to>
                                    </p:set>
                                    <p:anim calcmode="lin" valueType="num">
                                      <p:cBhvr additive="base">
                                        <p:cTn id="19" dur="500" fill="hold"/>
                                        <p:tgtEl>
                                          <p:spTgt spid="2160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6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6067">
                                            <p:txEl>
                                              <p:pRg st="3" end="3"/>
                                            </p:txEl>
                                          </p:spTgt>
                                        </p:tgtEl>
                                        <p:attrNameLst>
                                          <p:attrName>style.visibility</p:attrName>
                                        </p:attrNameLst>
                                      </p:cBhvr>
                                      <p:to>
                                        <p:strVal val="visible"/>
                                      </p:to>
                                    </p:set>
                                    <p:anim calcmode="lin" valueType="num">
                                      <p:cBhvr additive="base">
                                        <p:cTn id="25" dur="500" fill="hold"/>
                                        <p:tgtEl>
                                          <p:spTgt spid="21606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6067">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16067">
                                            <p:txEl>
                                              <p:pRg st="4" end="4"/>
                                            </p:txEl>
                                          </p:spTgt>
                                        </p:tgtEl>
                                        <p:attrNameLst>
                                          <p:attrName>style.visibility</p:attrName>
                                        </p:attrNameLst>
                                      </p:cBhvr>
                                      <p:to>
                                        <p:strVal val="visible"/>
                                      </p:to>
                                    </p:set>
                                    <p:anim calcmode="lin" valueType="num">
                                      <p:cBhvr additive="base">
                                        <p:cTn id="29" dur="500" fill="hold"/>
                                        <p:tgtEl>
                                          <p:spTgt spid="216067">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16067">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16067">
                                            <p:txEl>
                                              <p:pRg st="5" end="5"/>
                                            </p:txEl>
                                          </p:spTgt>
                                        </p:tgtEl>
                                        <p:attrNameLst>
                                          <p:attrName>style.visibility</p:attrName>
                                        </p:attrNameLst>
                                      </p:cBhvr>
                                      <p:to>
                                        <p:strVal val="visible"/>
                                      </p:to>
                                    </p:set>
                                    <p:anim calcmode="lin" valueType="num">
                                      <p:cBhvr additive="base">
                                        <p:cTn id="33" dur="500" fill="hold"/>
                                        <p:tgtEl>
                                          <p:spTgt spid="216067">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16067">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216067">
                                            <p:txEl>
                                              <p:pRg st="6" end="6"/>
                                            </p:txEl>
                                          </p:spTgt>
                                        </p:tgtEl>
                                        <p:attrNameLst>
                                          <p:attrName>style.visibility</p:attrName>
                                        </p:attrNameLst>
                                      </p:cBhvr>
                                      <p:to>
                                        <p:strVal val="visible"/>
                                      </p:to>
                                    </p:set>
                                    <p:anim calcmode="lin" valueType="num">
                                      <p:cBhvr additive="base">
                                        <p:cTn id="37" dur="500" fill="hold"/>
                                        <p:tgtEl>
                                          <p:spTgt spid="216067">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16067">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216067">
                                            <p:txEl>
                                              <p:pRg st="7" end="7"/>
                                            </p:txEl>
                                          </p:spTgt>
                                        </p:tgtEl>
                                        <p:attrNameLst>
                                          <p:attrName>style.visibility</p:attrName>
                                        </p:attrNameLst>
                                      </p:cBhvr>
                                      <p:to>
                                        <p:strVal val="visible"/>
                                      </p:to>
                                    </p:set>
                                    <p:anim calcmode="lin" valueType="num">
                                      <p:cBhvr additive="base">
                                        <p:cTn id="41" dur="500" fill="hold"/>
                                        <p:tgtEl>
                                          <p:spTgt spid="216067">
                                            <p:txEl>
                                              <p:pRg st="7" end="7"/>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21606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autoUpdateAnimBg="0"/>
    </p:bld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pPr eaLnBrk="1" hangingPunct="1"/>
            <a:r>
              <a:rPr lang="en-US" smtClean="0"/>
              <a:t>Arrays and Loops</a:t>
            </a:r>
          </a:p>
        </p:txBody>
      </p:sp>
      <p:sp>
        <p:nvSpPr>
          <p:cNvPr id="212995" name="Rectangle 3"/>
          <p:cNvSpPr>
            <a:spLocks noGrp="1" noChangeArrowheads="1"/>
          </p:cNvSpPr>
          <p:nvPr>
            <p:ph type="body" idx="1"/>
          </p:nvPr>
        </p:nvSpPr>
        <p:spPr>
          <a:xfrm>
            <a:off x="533400" y="1524000"/>
            <a:ext cx="8153400" cy="4648200"/>
          </a:xfrm>
        </p:spPr>
        <p:txBody>
          <a:bodyPr/>
          <a:lstStyle/>
          <a:p>
            <a:pPr eaLnBrk="1" hangingPunct="1">
              <a:buFontTx/>
              <a:buNone/>
            </a:pPr>
            <a:r>
              <a:rPr lang="en-US" smtClean="0"/>
              <a:t>Problem: initialize Sales with zeros</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Sales[0] = 0.0;</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Sales[1] = 0.0;</a:t>
            </a:r>
          </a:p>
          <a:p>
            <a:pPr lvl="1" eaLnBrk="1" hangingPunct="1">
              <a:buFont typeface="Wingdings" panose="05000000000000000000" pitchFamily="2" charset="2"/>
              <a:buNone/>
            </a:pPr>
            <a:r>
              <a:rPr lang="en-US" b="1" smtClean="0">
                <a:solidFill>
                  <a:schemeClr val="accent2"/>
                </a:solidFill>
              </a:rPr>
              <a:t>…</a:t>
            </a:r>
            <a:endParaRPr lang="en-US" b="1" smtClean="0">
              <a:solidFill>
                <a:schemeClr val="accent2"/>
              </a:solidFill>
              <a:latin typeface="Courier New" panose="02070309020205020404" pitchFamily="49" charset="0"/>
            </a:endParaRP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Sales[9] = 0.0;</a:t>
            </a:r>
          </a:p>
          <a:p>
            <a:pPr eaLnBrk="1" hangingPunct="1">
              <a:buFontTx/>
              <a:buNone/>
            </a:pPr>
            <a:r>
              <a:rPr lang="en-US" smtClean="0"/>
              <a:t>Should be done with a loop:</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for (I = 0; I &lt; 10; I++)</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  Sales[I] = 0.0;</a:t>
            </a:r>
          </a:p>
        </p:txBody>
      </p:sp>
    </p:spTree>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noFill/>
        </p:spPr>
        <p:txBody>
          <a:bodyPr/>
          <a:lstStyle/>
          <a:p>
            <a:pPr eaLnBrk="1" hangingPunct="1"/>
            <a:r>
              <a:rPr lang="en-US" smtClean="0"/>
              <a:t>The Array Advantage</a:t>
            </a:r>
          </a:p>
        </p:txBody>
      </p:sp>
      <p:sp>
        <p:nvSpPr>
          <p:cNvPr id="370691" name="Rectangle 3"/>
          <p:cNvSpPr>
            <a:spLocks noGrp="1" noChangeArrowheads="1"/>
          </p:cNvSpPr>
          <p:nvPr>
            <p:ph type="body" idx="1"/>
          </p:nvPr>
        </p:nvSpPr>
        <p:spPr>
          <a:xfrm>
            <a:off x="533400" y="1219200"/>
            <a:ext cx="7772400" cy="5105400"/>
          </a:xfrm>
          <a:solidFill>
            <a:schemeClr val="bg1"/>
          </a:solidFill>
          <a:ln>
            <a:solidFill>
              <a:schemeClr val="tx1"/>
            </a:solidFill>
          </a:ln>
          <a:effectLst>
            <a:outerShdw dist="107763" dir="2700000" algn="ctr" rotWithShape="0">
              <a:schemeClr val="bg2"/>
            </a:outerShdw>
          </a:effectLst>
        </p:spPr>
        <p:txBody>
          <a:bodyPr/>
          <a:lstStyle/>
          <a:p>
            <a:pPr eaLnBrk="1" hangingPunct="1">
              <a:lnSpc>
                <a:spcPct val="90000"/>
              </a:lnSpc>
              <a:buFontTx/>
              <a:buNone/>
              <a:defRPr/>
            </a:pPr>
            <a:r>
              <a:rPr lang="en-US" sz="2000" b="1" smtClean="0">
                <a:latin typeface="Courier New" pitchFamily="49" charset="0"/>
              </a:rPr>
              <a:t>#include &lt;stdio.h&gt;</a:t>
            </a:r>
          </a:p>
          <a:p>
            <a:pPr eaLnBrk="1" hangingPunct="1">
              <a:lnSpc>
                <a:spcPct val="90000"/>
              </a:lnSpc>
              <a:buFontTx/>
              <a:buNone/>
              <a:defRPr/>
            </a:pPr>
            <a:r>
              <a:rPr lang="en-US" sz="2000" b="1" smtClean="0">
                <a:latin typeface="Courier New" pitchFamily="49" charset="0"/>
              </a:rPr>
              <a:t>int main(void)</a:t>
            </a:r>
          </a:p>
          <a:p>
            <a:pPr eaLnBrk="1" hangingPunct="1">
              <a:lnSpc>
                <a:spcPct val="90000"/>
              </a:lnSpc>
              <a:buFontTx/>
              <a:buNone/>
              <a:defRPr/>
            </a:pP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int i , x[5] , total = 0 ;</a:t>
            </a:r>
          </a:p>
          <a:p>
            <a:pPr eaLnBrk="1" hangingPunct="1">
              <a:lnSpc>
                <a:spcPct val="90000"/>
              </a:lnSpc>
              <a:buFontTx/>
              <a:buNone/>
              <a:defRPr/>
            </a:pPr>
            <a:r>
              <a:rPr lang="en-US" sz="2000" b="1" smtClean="0">
                <a:latin typeface="Courier New" pitchFamily="49" charset="0"/>
              </a:rPr>
              <a:t>	for ( i = 0 ; i &lt; 5 ; i++ )</a:t>
            </a:r>
          </a:p>
          <a:p>
            <a:pPr eaLnBrk="1" hangingPunct="1">
              <a:lnSpc>
                <a:spcPct val="90000"/>
              </a:lnSpc>
              <a:buFontTx/>
              <a:buNone/>
              <a:defRPr/>
            </a:pP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printf( </a:t>
            </a:r>
            <a:r>
              <a:rPr lang="en-US" sz="2000" b="1" smtClean="0"/>
              <a:t>“</a:t>
            </a:r>
            <a:r>
              <a:rPr lang="en-US" sz="2000" b="1" smtClean="0">
                <a:latin typeface="Courier New" pitchFamily="49" charset="0"/>
              </a:rPr>
              <a:t>Enter mark %d</a:t>
            </a:r>
            <a:r>
              <a:rPr lang="en-US" sz="2000" b="1" smtClean="0"/>
              <a:t>”</a:t>
            </a:r>
            <a:r>
              <a:rPr lang="en-US" sz="2000" b="1" smtClean="0">
                <a:latin typeface="Courier New" pitchFamily="49" charset="0"/>
              </a:rPr>
              <a:t> , i );</a:t>
            </a:r>
          </a:p>
          <a:p>
            <a:pPr eaLnBrk="1" hangingPunct="1">
              <a:lnSpc>
                <a:spcPct val="90000"/>
              </a:lnSpc>
              <a:buFontTx/>
              <a:buNone/>
              <a:defRPr/>
            </a:pPr>
            <a:r>
              <a:rPr lang="en-US" sz="2000" b="1" smtClean="0">
                <a:latin typeface="Courier New" pitchFamily="49" charset="0"/>
              </a:rPr>
              <a:t>		scanf ( </a:t>
            </a:r>
            <a:r>
              <a:rPr lang="en-US" sz="2000" b="1" smtClean="0"/>
              <a:t>“</a:t>
            </a:r>
            <a:r>
              <a:rPr lang="en-US" sz="2000" b="1" smtClean="0">
                <a:latin typeface="Courier New" pitchFamily="49" charset="0"/>
              </a:rPr>
              <a:t>%d</a:t>
            </a:r>
            <a:r>
              <a:rPr lang="en-US" sz="2000" b="1" smtClean="0"/>
              <a:t>”</a:t>
            </a:r>
            <a:r>
              <a:rPr lang="en-US" sz="2000" b="1" smtClean="0">
                <a:latin typeface="Courier New" pitchFamily="49" charset="0"/>
              </a:rPr>
              <a:t> , &amp;x[ i ] );</a:t>
            </a:r>
          </a:p>
          <a:p>
            <a:pPr eaLnBrk="1" hangingPunct="1">
              <a:lnSpc>
                <a:spcPct val="90000"/>
              </a:lnSpc>
              <a:buFontTx/>
              <a:buNone/>
              <a:defRPr/>
            </a:pP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for ( i = 0 ; i &lt; 5 ; i++ )</a:t>
            </a:r>
          </a:p>
          <a:p>
            <a:pPr eaLnBrk="1" hangingPunct="1">
              <a:lnSpc>
                <a:spcPct val="90000"/>
              </a:lnSpc>
              <a:buFontTx/>
              <a:buNone/>
              <a:defRPr/>
            </a:pPr>
            <a:r>
              <a:rPr lang="en-US" sz="2000" b="1" smtClean="0">
                <a:latin typeface="Courier New" pitchFamily="49" charset="0"/>
              </a:rPr>
              <a:t>		total = total + x[i];</a:t>
            </a:r>
          </a:p>
          <a:p>
            <a:pPr eaLnBrk="1" hangingPunct="1">
              <a:lnSpc>
                <a:spcPct val="90000"/>
              </a:lnSpc>
              <a:buFontTx/>
              <a:buNone/>
              <a:defRPr/>
            </a:pPr>
            <a:r>
              <a:rPr lang="en-US" sz="2000" b="1" smtClean="0">
                <a:latin typeface="Courier New" pitchFamily="49" charset="0"/>
              </a:rPr>
              <a:t>	</a:t>
            </a:r>
          </a:p>
          <a:p>
            <a:pPr eaLnBrk="1" hangingPunct="1">
              <a:lnSpc>
                <a:spcPct val="90000"/>
              </a:lnSpc>
              <a:buFontTx/>
              <a:buNone/>
              <a:defRPr/>
            </a:pPr>
            <a:r>
              <a:rPr lang="en-US" sz="2000" b="1" smtClean="0">
                <a:latin typeface="Courier New" pitchFamily="49" charset="0"/>
              </a:rPr>
              <a:t>	printf ( </a:t>
            </a:r>
            <a:r>
              <a:rPr lang="en-US" sz="2000" b="1" smtClean="0"/>
              <a:t>“</a:t>
            </a:r>
            <a:r>
              <a:rPr lang="en-US" sz="2000" b="1" smtClean="0">
                <a:latin typeface="Courier New" pitchFamily="49" charset="0"/>
              </a:rPr>
              <a:t>The average is %d</a:t>
            </a:r>
            <a:r>
              <a:rPr lang="en-US" sz="2000" b="1" smtClean="0"/>
              <a:t>”</a:t>
            </a:r>
            <a:r>
              <a:rPr lang="en-US" sz="2000" b="1" smtClean="0">
                <a:latin typeface="Courier New" pitchFamily="49" charset="0"/>
              </a:rPr>
              <a:t> , total / 5 );	</a:t>
            </a:r>
          </a:p>
          <a:p>
            <a:pPr eaLnBrk="1" hangingPunct="1">
              <a:lnSpc>
                <a:spcPct val="90000"/>
              </a:lnSpc>
              <a:buFontTx/>
              <a:buNone/>
              <a:defRPr/>
            </a:pPr>
            <a:r>
              <a:rPr lang="en-US" sz="2000" b="1" smtClean="0">
                <a:latin typeface="Courier New" pitchFamily="49" charset="0"/>
              </a:rPr>
              <a:t>	return 0;</a:t>
            </a:r>
          </a:p>
          <a:p>
            <a:pPr eaLnBrk="1" hangingPunct="1">
              <a:lnSpc>
                <a:spcPct val="90000"/>
              </a:lnSpc>
              <a:buFontTx/>
              <a:buNone/>
              <a:defRPr/>
            </a:pPr>
            <a:r>
              <a:rPr lang="en-US" sz="2000" b="1" smtClean="0">
                <a:latin typeface="Courier New" pitchFamily="49" charset="0"/>
              </a:rPr>
              <a:t>	}</a:t>
            </a:r>
          </a:p>
        </p:txBody>
      </p:sp>
    </p:spTree>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eaLnBrk="1" hangingPunct="1"/>
            <a:r>
              <a:rPr lang="en-US" smtClean="0"/>
              <a:t>Good Programming Practice</a:t>
            </a:r>
          </a:p>
        </p:txBody>
      </p:sp>
      <p:sp>
        <p:nvSpPr>
          <p:cNvPr id="215043" name="Rectangle 3"/>
          <p:cNvSpPr>
            <a:spLocks noGrp="1" noChangeArrowheads="1"/>
          </p:cNvSpPr>
          <p:nvPr>
            <p:ph type="body" idx="1"/>
          </p:nvPr>
        </p:nvSpPr>
        <p:spPr>
          <a:xfrm>
            <a:off x="381000" y="1295400"/>
            <a:ext cx="8534400" cy="4953000"/>
          </a:xfrm>
        </p:spPr>
        <p:txBody>
          <a:bodyPr/>
          <a:lstStyle/>
          <a:p>
            <a:pPr eaLnBrk="1" hangingPunct="1">
              <a:buFontTx/>
              <a:buNone/>
            </a:pPr>
            <a:r>
              <a:rPr lang="en-US" sz="2000" smtClean="0"/>
              <a:t>Define constant for highest array subscript:</a:t>
            </a:r>
          </a:p>
          <a:p>
            <a:pPr lvl="1" eaLnBrk="1" hangingPunct="1">
              <a:buFont typeface="Wingdings" panose="05000000000000000000" pitchFamily="2" charset="2"/>
              <a:buNone/>
            </a:pPr>
            <a:r>
              <a:rPr lang="en-US" sz="2000" b="1" smtClean="0">
                <a:solidFill>
                  <a:schemeClr val="accent2"/>
                </a:solidFill>
                <a:latin typeface="Courier New" panose="02070309020205020404" pitchFamily="49" charset="0"/>
              </a:rPr>
              <a:t>#define MAXEMPS 10</a:t>
            </a:r>
          </a:p>
          <a:p>
            <a:pPr eaLnBrk="1" hangingPunct="1">
              <a:buFontTx/>
              <a:buNone/>
            </a:pPr>
            <a:endParaRPr lang="en-US" sz="2000" smtClean="0"/>
          </a:p>
          <a:p>
            <a:pPr eaLnBrk="1" hangingPunct="1">
              <a:buFontTx/>
              <a:buNone/>
            </a:pPr>
            <a:r>
              <a:rPr lang="en-US" sz="2000" smtClean="0"/>
              <a:t>Use constant in array declaration:</a:t>
            </a:r>
          </a:p>
          <a:p>
            <a:pPr lvl="1" eaLnBrk="1" hangingPunct="1">
              <a:buFont typeface="Wingdings" panose="05000000000000000000" pitchFamily="2" charset="2"/>
              <a:buNone/>
            </a:pPr>
            <a:r>
              <a:rPr lang="en-US" sz="2000" b="1" smtClean="0">
                <a:solidFill>
                  <a:schemeClr val="accent2"/>
                </a:solidFill>
                <a:latin typeface="Courier New" panose="02070309020205020404" pitchFamily="49" charset="0"/>
              </a:rPr>
              <a:t>float Sales[MAXEMPS];</a:t>
            </a:r>
          </a:p>
          <a:p>
            <a:pPr eaLnBrk="1" hangingPunct="1">
              <a:buFontTx/>
              <a:buNone/>
            </a:pPr>
            <a:endParaRPr lang="en-US" sz="2000" smtClean="0"/>
          </a:p>
          <a:p>
            <a:pPr eaLnBrk="1" hangingPunct="1">
              <a:buFontTx/>
              <a:buNone/>
            </a:pPr>
            <a:r>
              <a:rPr lang="en-US" sz="2000" smtClean="0"/>
              <a:t>Use constant in loops:</a:t>
            </a:r>
          </a:p>
          <a:p>
            <a:pPr lvl="1" eaLnBrk="1" hangingPunct="1">
              <a:buFont typeface="Wingdings" panose="05000000000000000000" pitchFamily="2" charset="2"/>
              <a:buNone/>
            </a:pPr>
            <a:r>
              <a:rPr lang="en-US" sz="2000" b="1" smtClean="0">
                <a:solidFill>
                  <a:schemeClr val="accent2"/>
                </a:solidFill>
                <a:latin typeface="Courier New" panose="02070309020205020404" pitchFamily="49" charset="0"/>
              </a:rPr>
              <a:t>for (I = 0; I &lt; MAXEMPS; I++)</a:t>
            </a:r>
          </a:p>
          <a:p>
            <a:pPr lvl="1" eaLnBrk="1" hangingPunct="1">
              <a:buFont typeface="Wingdings" panose="05000000000000000000" pitchFamily="2" charset="2"/>
              <a:buNone/>
            </a:pPr>
            <a:r>
              <a:rPr lang="en-US" sz="2000" b="1" smtClean="0">
                <a:solidFill>
                  <a:schemeClr val="accent2"/>
                </a:solidFill>
                <a:latin typeface="Courier New" panose="02070309020205020404" pitchFamily="49" charset="0"/>
              </a:rPr>
              <a:t>  scanf(</a:t>
            </a:r>
            <a:r>
              <a:rPr lang="en-US" sz="2000" b="1" smtClean="0">
                <a:solidFill>
                  <a:schemeClr val="accent2"/>
                </a:solidFill>
              </a:rPr>
              <a:t>”</a:t>
            </a:r>
            <a:r>
              <a:rPr lang="en-US" sz="2000" b="1" smtClean="0">
                <a:solidFill>
                  <a:schemeClr val="accent2"/>
                </a:solidFill>
                <a:latin typeface="Courier New" panose="02070309020205020404" pitchFamily="49" charset="0"/>
              </a:rPr>
              <a:t>%f</a:t>
            </a:r>
            <a:r>
              <a:rPr lang="en-US" sz="2000" b="1" smtClean="0">
                <a:solidFill>
                  <a:schemeClr val="accent2"/>
                </a:solidFill>
              </a:rPr>
              <a:t>”</a:t>
            </a:r>
            <a:r>
              <a:rPr lang="en-US" sz="2000" b="1" smtClean="0">
                <a:solidFill>
                  <a:schemeClr val="accent2"/>
                </a:solidFill>
                <a:latin typeface="Courier New" panose="02070309020205020404" pitchFamily="49" charset="0"/>
              </a:rPr>
              <a:t>,&amp;(Sales[I]));</a:t>
            </a:r>
          </a:p>
          <a:p>
            <a:pPr eaLnBrk="1" hangingPunct="1">
              <a:buFontTx/>
              <a:buNone/>
            </a:pPr>
            <a:endParaRPr lang="en-US" sz="2000" smtClean="0"/>
          </a:p>
          <a:p>
            <a:pPr eaLnBrk="1" hangingPunct="1">
              <a:buFontTx/>
              <a:buNone/>
            </a:pPr>
            <a:r>
              <a:rPr lang="en-US" sz="2000" b="1" smtClean="0"/>
              <a:t>If MAXEMPS changes, only need to change one location</a:t>
            </a:r>
          </a:p>
        </p:txBody>
      </p:sp>
    </p:spTree>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eaLnBrk="1" hangingPunct="1"/>
            <a:r>
              <a:rPr lang="en-US" smtClean="0"/>
              <a:t>Try working on following</a:t>
            </a:r>
          </a:p>
        </p:txBody>
      </p:sp>
      <p:sp>
        <p:nvSpPr>
          <p:cNvPr id="216067" name="Rectangle 3"/>
          <p:cNvSpPr>
            <a:spLocks noGrp="1" noChangeArrowheads="1"/>
          </p:cNvSpPr>
          <p:nvPr>
            <p:ph type="body" idx="1"/>
          </p:nvPr>
        </p:nvSpPr>
        <p:spPr>
          <a:xfrm>
            <a:off x="457200" y="1447800"/>
            <a:ext cx="8229600" cy="4724400"/>
          </a:xfrm>
        </p:spPr>
        <p:txBody>
          <a:bodyPr/>
          <a:lstStyle/>
          <a:p>
            <a:pPr eaLnBrk="1" hangingPunct="1">
              <a:lnSpc>
                <a:spcPct val="90000"/>
              </a:lnSpc>
            </a:pPr>
            <a:r>
              <a:rPr lang="en-US" sz="2400" smtClean="0"/>
              <a:t>Print Elements of an Array</a:t>
            </a:r>
          </a:p>
          <a:p>
            <a:pPr eaLnBrk="1" hangingPunct="1">
              <a:lnSpc>
                <a:spcPct val="90000"/>
              </a:lnSpc>
            </a:pPr>
            <a:endParaRPr lang="en-US" sz="2400" smtClean="0"/>
          </a:p>
          <a:p>
            <a:pPr eaLnBrk="1" hangingPunct="1">
              <a:lnSpc>
                <a:spcPct val="90000"/>
              </a:lnSpc>
            </a:pPr>
            <a:r>
              <a:rPr lang="en-US" sz="2400" smtClean="0"/>
              <a:t>Calculate Sum / Average of Elements in an Array</a:t>
            </a:r>
          </a:p>
          <a:p>
            <a:pPr eaLnBrk="1" hangingPunct="1">
              <a:lnSpc>
                <a:spcPct val="90000"/>
              </a:lnSpc>
            </a:pPr>
            <a:endParaRPr lang="en-US" sz="2400" smtClean="0"/>
          </a:p>
          <a:p>
            <a:pPr eaLnBrk="1" hangingPunct="1">
              <a:lnSpc>
                <a:spcPct val="90000"/>
              </a:lnSpc>
            </a:pPr>
            <a:r>
              <a:rPr lang="en-US" sz="2400" smtClean="0"/>
              <a:t>Find Maximum / Minimum Element of an Array</a:t>
            </a:r>
          </a:p>
          <a:p>
            <a:pPr eaLnBrk="1" hangingPunct="1">
              <a:lnSpc>
                <a:spcPct val="90000"/>
              </a:lnSpc>
            </a:pPr>
            <a:endParaRPr lang="en-US" sz="2400" smtClean="0"/>
          </a:p>
          <a:p>
            <a:pPr eaLnBrk="1" hangingPunct="1">
              <a:lnSpc>
                <a:spcPct val="90000"/>
              </a:lnSpc>
            </a:pPr>
            <a:r>
              <a:rPr lang="en-US" sz="2400" smtClean="0"/>
              <a:t>Search for a value in an Array</a:t>
            </a:r>
          </a:p>
          <a:p>
            <a:pPr eaLnBrk="1" hangingPunct="1">
              <a:lnSpc>
                <a:spcPct val="90000"/>
              </a:lnSpc>
            </a:pPr>
            <a:endParaRPr lang="en-US" sz="2400" smtClean="0"/>
          </a:p>
          <a:p>
            <a:pPr eaLnBrk="1" hangingPunct="1">
              <a:lnSpc>
                <a:spcPct val="90000"/>
              </a:lnSpc>
            </a:pPr>
            <a:r>
              <a:rPr lang="en-US" sz="2400" smtClean="0"/>
              <a:t>Sort (arrange in ascending / descending order) the data of an Array</a:t>
            </a:r>
          </a:p>
        </p:txBody>
      </p:sp>
    </p:spTree>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pPr eaLnBrk="1" hangingPunct="1"/>
            <a:r>
              <a:rPr lang="en-GB" smtClean="0"/>
              <a:t>Related Arrays - I</a:t>
            </a:r>
          </a:p>
        </p:txBody>
      </p:sp>
      <p:sp>
        <p:nvSpPr>
          <p:cNvPr id="217091" name="Rectangle 3"/>
          <p:cNvSpPr>
            <a:spLocks noGrp="1" noChangeArrowheads="1"/>
          </p:cNvSpPr>
          <p:nvPr>
            <p:ph type="body" idx="1"/>
          </p:nvPr>
        </p:nvSpPr>
        <p:spPr>
          <a:xfrm>
            <a:off x="533400" y="1052513"/>
            <a:ext cx="7772400" cy="2819400"/>
          </a:xfrm>
        </p:spPr>
        <p:txBody>
          <a:bodyPr/>
          <a:lstStyle/>
          <a:p>
            <a:pPr eaLnBrk="1" hangingPunct="1">
              <a:buFontTx/>
              <a:buNone/>
            </a:pPr>
            <a:r>
              <a:rPr lang="en-GB" sz="2200" smtClean="0"/>
              <a:t>Consider two arrays that store</a:t>
            </a:r>
          </a:p>
          <a:p>
            <a:pPr lvl="1" eaLnBrk="1" hangingPunct="1"/>
            <a:r>
              <a:rPr lang="en-GB" sz="2200" smtClean="0"/>
              <a:t>Roll numbers of students</a:t>
            </a:r>
          </a:p>
          <a:p>
            <a:pPr lvl="1" eaLnBrk="1" hangingPunct="1"/>
            <a:r>
              <a:rPr lang="en-GB" sz="2200" smtClean="0"/>
              <a:t>Marks of students</a:t>
            </a:r>
          </a:p>
          <a:p>
            <a:pPr eaLnBrk="1" hangingPunct="1">
              <a:buFontTx/>
              <a:buNone/>
            </a:pPr>
            <a:r>
              <a:rPr lang="en-GB" sz="2200" smtClean="0"/>
              <a:t>Respectively.</a:t>
            </a:r>
          </a:p>
          <a:p>
            <a:pPr eaLnBrk="1" hangingPunct="1">
              <a:buFontTx/>
              <a:buNone/>
            </a:pPr>
            <a:endParaRPr lang="en-GB" sz="2200" smtClean="0"/>
          </a:p>
          <a:p>
            <a:pPr eaLnBrk="1" hangingPunct="1">
              <a:buFontTx/>
              <a:buNone/>
            </a:pPr>
            <a:r>
              <a:rPr lang="en-GB" sz="2200" smtClean="0"/>
              <a:t>Write a program to generate the following output:</a:t>
            </a:r>
          </a:p>
        </p:txBody>
      </p:sp>
      <p:sp>
        <p:nvSpPr>
          <p:cNvPr id="217092" name="Text Box 4"/>
          <p:cNvSpPr txBox="1">
            <a:spLocks noChangeArrowheads="1"/>
          </p:cNvSpPr>
          <p:nvPr/>
        </p:nvSpPr>
        <p:spPr bwMode="auto">
          <a:xfrm>
            <a:off x="1066800" y="4114800"/>
            <a:ext cx="44958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tabLst>
                <a:tab pos="31940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31940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31940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31940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31940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31940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31940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31940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3194050" algn="l"/>
              </a:tabLst>
              <a:defRPr sz="2400">
                <a:solidFill>
                  <a:schemeClr val="tx1"/>
                </a:solidFill>
                <a:latin typeface="Times New Roman" panose="02020603050405020304" pitchFamily="18" charset="0"/>
                <a:cs typeface="Arial" panose="020B0604020202020204" pitchFamily="34" charset="0"/>
              </a:defRPr>
            </a:lvl9pPr>
          </a:lstStyle>
          <a:p>
            <a:r>
              <a:rPr lang="en-US"/>
              <a:t>Roll Number	Marks</a:t>
            </a:r>
          </a:p>
          <a:p>
            <a:r>
              <a:rPr lang="en-US"/>
              <a:t>100	20</a:t>
            </a:r>
          </a:p>
          <a:p>
            <a:r>
              <a:rPr lang="en-US"/>
              <a:t>101	45</a:t>
            </a:r>
          </a:p>
          <a:p>
            <a:r>
              <a:rPr lang="en-US"/>
              <a:t>105	32</a:t>
            </a:r>
          </a:p>
        </p:txBody>
      </p:sp>
      <p:sp>
        <p:nvSpPr>
          <p:cNvPr id="373765" name="Text Box 5"/>
          <p:cNvSpPr txBox="1">
            <a:spLocks noChangeArrowheads="1"/>
          </p:cNvSpPr>
          <p:nvPr/>
        </p:nvSpPr>
        <p:spPr bwMode="auto">
          <a:xfrm>
            <a:off x="5943600" y="4114800"/>
            <a:ext cx="2895600" cy="19272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algn="just" eaLnBrk="0" hangingPunct="0">
              <a:defRPr/>
            </a:pPr>
            <a:r>
              <a:rPr lang="en-US" b="1">
                <a:solidFill>
                  <a:srgbClr val="669900"/>
                </a:solidFill>
                <a:cs typeface="+mn-cs"/>
              </a:rPr>
              <a:t>Here the processing block will refer to the same index location of the two arrays</a:t>
            </a:r>
          </a:p>
        </p:txBody>
      </p:sp>
    </p:spTree>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pPr eaLnBrk="1" hangingPunct="1"/>
            <a:r>
              <a:rPr lang="en-GB" sz="3600" smtClean="0"/>
              <a:t>Related Arrays – II</a:t>
            </a:r>
          </a:p>
        </p:txBody>
      </p:sp>
      <p:sp>
        <p:nvSpPr>
          <p:cNvPr id="218115" name="Rectangle 3"/>
          <p:cNvSpPr>
            <a:spLocks noGrp="1" noChangeArrowheads="1"/>
          </p:cNvSpPr>
          <p:nvPr>
            <p:ph type="body" idx="1"/>
          </p:nvPr>
        </p:nvSpPr>
        <p:spPr>
          <a:xfrm>
            <a:off x="609600" y="1066800"/>
            <a:ext cx="7772400" cy="1828800"/>
          </a:xfrm>
        </p:spPr>
        <p:txBody>
          <a:bodyPr/>
          <a:lstStyle/>
          <a:p>
            <a:pPr eaLnBrk="1" hangingPunct="1"/>
            <a:r>
              <a:rPr lang="en-GB" sz="2000" smtClean="0"/>
              <a:t>Suppose now we have 3 arrays for storing marks in three different subjects.</a:t>
            </a:r>
          </a:p>
          <a:p>
            <a:pPr eaLnBrk="1" hangingPunct="1"/>
            <a:r>
              <a:rPr lang="en-GB" sz="2000" smtClean="0"/>
              <a:t>Write a program to store sum of marks obtained by a student in all subjects in another array.</a:t>
            </a:r>
          </a:p>
        </p:txBody>
      </p:sp>
      <p:grpSp>
        <p:nvGrpSpPr>
          <p:cNvPr id="218116" name="Group 4"/>
          <p:cNvGrpSpPr>
            <a:grpSpLocks/>
          </p:cNvGrpSpPr>
          <p:nvPr/>
        </p:nvGrpSpPr>
        <p:grpSpPr bwMode="auto">
          <a:xfrm>
            <a:off x="3810000" y="2819400"/>
            <a:ext cx="3276600" cy="466725"/>
            <a:chOff x="480" y="2160"/>
            <a:chExt cx="2064" cy="294"/>
          </a:xfrm>
        </p:grpSpPr>
        <p:sp>
          <p:nvSpPr>
            <p:cNvPr id="218156" name="Text Box 5"/>
            <p:cNvSpPr txBox="1">
              <a:spLocks noChangeArrowheads="1"/>
            </p:cNvSpPr>
            <p:nvPr/>
          </p:nvSpPr>
          <p:spPr bwMode="auto">
            <a:xfrm>
              <a:off x="480"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101</a:t>
              </a:r>
            </a:p>
          </p:txBody>
        </p:sp>
        <p:sp>
          <p:nvSpPr>
            <p:cNvPr id="218157" name="Text Box 6"/>
            <p:cNvSpPr txBox="1">
              <a:spLocks noChangeArrowheads="1"/>
            </p:cNvSpPr>
            <p:nvPr/>
          </p:nvSpPr>
          <p:spPr bwMode="auto">
            <a:xfrm>
              <a:off x="91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102</a:t>
              </a:r>
            </a:p>
          </p:txBody>
        </p:sp>
        <p:sp>
          <p:nvSpPr>
            <p:cNvPr id="218158" name="Text Box 7"/>
            <p:cNvSpPr txBox="1">
              <a:spLocks noChangeArrowheads="1"/>
            </p:cNvSpPr>
            <p:nvPr/>
          </p:nvSpPr>
          <p:spPr bwMode="auto">
            <a:xfrm>
              <a:off x="1318"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105</a:t>
              </a:r>
            </a:p>
          </p:txBody>
        </p:sp>
        <p:sp>
          <p:nvSpPr>
            <p:cNvPr id="218159" name="Text Box 8"/>
            <p:cNvSpPr txBox="1">
              <a:spLocks noChangeArrowheads="1"/>
            </p:cNvSpPr>
            <p:nvPr/>
          </p:nvSpPr>
          <p:spPr bwMode="auto">
            <a:xfrm>
              <a:off x="170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112</a:t>
              </a:r>
            </a:p>
          </p:txBody>
        </p:sp>
        <p:sp>
          <p:nvSpPr>
            <p:cNvPr id="218160" name="Text Box 9"/>
            <p:cNvSpPr txBox="1">
              <a:spLocks noChangeArrowheads="1"/>
            </p:cNvSpPr>
            <p:nvPr/>
          </p:nvSpPr>
          <p:spPr bwMode="auto">
            <a:xfrm>
              <a:off x="2134"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113</a:t>
              </a:r>
            </a:p>
          </p:txBody>
        </p:sp>
      </p:grpSp>
      <p:grpSp>
        <p:nvGrpSpPr>
          <p:cNvPr id="218117" name="Group 10"/>
          <p:cNvGrpSpPr>
            <a:grpSpLocks/>
          </p:cNvGrpSpPr>
          <p:nvPr/>
        </p:nvGrpSpPr>
        <p:grpSpPr bwMode="auto">
          <a:xfrm>
            <a:off x="3810000" y="5629275"/>
            <a:ext cx="3200400" cy="466725"/>
            <a:chOff x="480" y="2160"/>
            <a:chExt cx="2016" cy="294"/>
          </a:xfrm>
        </p:grpSpPr>
        <p:sp>
          <p:nvSpPr>
            <p:cNvPr id="218151" name="Text Box 11"/>
            <p:cNvSpPr txBox="1">
              <a:spLocks noChangeArrowheads="1"/>
            </p:cNvSpPr>
            <p:nvPr/>
          </p:nvSpPr>
          <p:spPr bwMode="auto">
            <a:xfrm>
              <a:off x="480"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      </a:t>
              </a:r>
            </a:p>
          </p:txBody>
        </p:sp>
        <p:sp>
          <p:nvSpPr>
            <p:cNvPr id="218152" name="Text Box 12"/>
            <p:cNvSpPr txBox="1">
              <a:spLocks noChangeArrowheads="1"/>
            </p:cNvSpPr>
            <p:nvPr/>
          </p:nvSpPr>
          <p:spPr bwMode="auto">
            <a:xfrm>
              <a:off x="91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      </a:t>
              </a:r>
            </a:p>
          </p:txBody>
        </p:sp>
        <p:sp>
          <p:nvSpPr>
            <p:cNvPr id="218153" name="Text Box 13"/>
            <p:cNvSpPr txBox="1">
              <a:spLocks noChangeArrowheads="1"/>
            </p:cNvSpPr>
            <p:nvPr/>
          </p:nvSpPr>
          <p:spPr bwMode="auto">
            <a:xfrm>
              <a:off x="1318"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     </a:t>
              </a:r>
            </a:p>
          </p:txBody>
        </p:sp>
        <p:sp>
          <p:nvSpPr>
            <p:cNvPr id="218154" name="Text Box 14"/>
            <p:cNvSpPr txBox="1">
              <a:spLocks noChangeArrowheads="1"/>
            </p:cNvSpPr>
            <p:nvPr/>
          </p:nvSpPr>
          <p:spPr bwMode="auto">
            <a:xfrm>
              <a:off x="170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      </a:t>
              </a:r>
            </a:p>
          </p:txBody>
        </p:sp>
        <p:sp>
          <p:nvSpPr>
            <p:cNvPr id="218155" name="Text Box 15"/>
            <p:cNvSpPr txBox="1">
              <a:spLocks noChangeArrowheads="1"/>
            </p:cNvSpPr>
            <p:nvPr/>
          </p:nvSpPr>
          <p:spPr bwMode="auto">
            <a:xfrm>
              <a:off x="2134"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     </a:t>
              </a:r>
            </a:p>
          </p:txBody>
        </p:sp>
      </p:grpSp>
      <p:grpSp>
        <p:nvGrpSpPr>
          <p:cNvPr id="218118" name="Group 16"/>
          <p:cNvGrpSpPr>
            <a:grpSpLocks/>
          </p:cNvGrpSpPr>
          <p:nvPr/>
        </p:nvGrpSpPr>
        <p:grpSpPr bwMode="auto">
          <a:xfrm>
            <a:off x="3810000" y="3571875"/>
            <a:ext cx="3200400" cy="466725"/>
            <a:chOff x="480" y="2160"/>
            <a:chExt cx="2016" cy="294"/>
          </a:xfrm>
        </p:grpSpPr>
        <p:sp>
          <p:nvSpPr>
            <p:cNvPr id="218146" name="Text Box 17"/>
            <p:cNvSpPr txBox="1">
              <a:spLocks noChangeArrowheads="1"/>
            </p:cNvSpPr>
            <p:nvPr/>
          </p:nvSpPr>
          <p:spPr bwMode="auto">
            <a:xfrm>
              <a:off x="480"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20  </a:t>
              </a:r>
            </a:p>
          </p:txBody>
        </p:sp>
        <p:sp>
          <p:nvSpPr>
            <p:cNvPr id="218147" name="Text Box 18"/>
            <p:cNvSpPr txBox="1">
              <a:spLocks noChangeArrowheads="1"/>
            </p:cNvSpPr>
            <p:nvPr/>
          </p:nvSpPr>
          <p:spPr bwMode="auto">
            <a:xfrm>
              <a:off x="91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30  </a:t>
              </a:r>
            </a:p>
          </p:txBody>
        </p:sp>
        <p:sp>
          <p:nvSpPr>
            <p:cNvPr id="218148" name="Text Box 19"/>
            <p:cNvSpPr txBox="1">
              <a:spLocks noChangeArrowheads="1"/>
            </p:cNvSpPr>
            <p:nvPr/>
          </p:nvSpPr>
          <p:spPr bwMode="auto">
            <a:xfrm>
              <a:off x="1318"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32 </a:t>
              </a:r>
            </a:p>
          </p:txBody>
        </p:sp>
        <p:sp>
          <p:nvSpPr>
            <p:cNvPr id="218149" name="Text Box 20"/>
            <p:cNvSpPr txBox="1">
              <a:spLocks noChangeArrowheads="1"/>
            </p:cNvSpPr>
            <p:nvPr/>
          </p:nvSpPr>
          <p:spPr bwMode="auto">
            <a:xfrm>
              <a:off x="170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40  </a:t>
              </a:r>
            </a:p>
          </p:txBody>
        </p:sp>
        <p:sp>
          <p:nvSpPr>
            <p:cNvPr id="218150" name="Text Box 21"/>
            <p:cNvSpPr txBox="1">
              <a:spLocks noChangeArrowheads="1"/>
            </p:cNvSpPr>
            <p:nvPr/>
          </p:nvSpPr>
          <p:spPr bwMode="auto">
            <a:xfrm>
              <a:off x="2134"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28 </a:t>
              </a:r>
            </a:p>
          </p:txBody>
        </p:sp>
      </p:grpSp>
      <p:grpSp>
        <p:nvGrpSpPr>
          <p:cNvPr id="218119" name="Group 22"/>
          <p:cNvGrpSpPr>
            <a:grpSpLocks/>
          </p:cNvGrpSpPr>
          <p:nvPr/>
        </p:nvGrpSpPr>
        <p:grpSpPr bwMode="auto">
          <a:xfrm>
            <a:off x="3810000" y="4267200"/>
            <a:ext cx="3200400" cy="466725"/>
            <a:chOff x="480" y="2160"/>
            <a:chExt cx="2016" cy="294"/>
          </a:xfrm>
        </p:grpSpPr>
        <p:sp>
          <p:nvSpPr>
            <p:cNvPr id="218141" name="Text Box 23"/>
            <p:cNvSpPr txBox="1">
              <a:spLocks noChangeArrowheads="1"/>
            </p:cNvSpPr>
            <p:nvPr/>
          </p:nvSpPr>
          <p:spPr bwMode="auto">
            <a:xfrm>
              <a:off x="480"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45  </a:t>
              </a:r>
            </a:p>
          </p:txBody>
        </p:sp>
        <p:sp>
          <p:nvSpPr>
            <p:cNvPr id="218142" name="Text Box 24"/>
            <p:cNvSpPr txBox="1">
              <a:spLocks noChangeArrowheads="1"/>
            </p:cNvSpPr>
            <p:nvPr/>
          </p:nvSpPr>
          <p:spPr bwMode="auto">
            <a:xfrm>
              <a:off x="91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35  </a:t>
              </a:r>
            </a:p>
          </p:txBody>
        </p:sp>
        <p:sp>
          <p:nvSpPr>
            <p:cNvPr id="218143" name="Text Box 25"/>
            <p:cNvSpPr txBox="1">
              <a:spLocks noChangeArrowheads="1"/>
            </p:cNvSpPr>
            <p:nvPr/>
          </p:nvSpPr>
          <p:spPr bwMode="auto">
            <a:xfrm>
              <a:off x="1318"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36 </a:t>
              </a:r>
            </a:p>
          </p:txBody>
        </p:sp>
        <p:sp>
          <p:nvSpPr>
            <p:cNvPr id="218144" name="Text Box 26"/>
            <p:cNvSpPr txBox="1">
              <a:spLocks noChangeArrowheads="1"/>
            </p:cNvSpPr>
            <p:nvPr/>
          </p:nvSpPr>
          <p:spPr bwMode="auto">
            <a:xfrm>
              <a:off x="170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47  </a:t>
              </a:r>
            </a:p>
          </p:txBody>
        </p:sp>
        <p:sp>
          <p:nvSpPr>
            <p:cNvPr id="218145" name="Text Box 27"/>
            <p:cNvSpPr txBox="1">
              <a:spLocks noChangeArrowheads="1"/>
            </p:cNvSpPr>
            <p:nvPr/>
          </p:nvSpPr>
          <p:spPr bwMode="auto">
            <a:xfrm>
              <a:off x="2134"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38 </a:t>
              </a:r>
            </a:p>
          </p:txBody>
        </p:sp>
      </p:grpSp>
      <p:grpSp>
        <p:nvGrpSpPr>
          <p:cNvPr id="218120" name="Group 28"/>
          <p:cNvGrpSpPr>
            <a:grpSpLocks/>
          </p:cNvGrpSpPr>
          <p:nvPr/>
        </p:nvGrpSpPr>
        <p:grpSpPr bwMode="auto">
          <a:xfrm>
            <a:off x="3810000" y="4953000"/>
            <a:ext cx="3200400" cy="466725"/>
            <a:chOff x="480" y="2160"/>
            <a:chExt cx="2016" cy="294"/>
          </a:xfrm>
        </p:grpSpPr>
        <p:sp>
          <p:nvSpPr>
            <p:cNvPr id="218136" name="Text Box 29"/>
            <p:cNvSpPr txBox="1">
              <a:spLocks noChangeArrowheads="1"/>
            </p:cNvSpPr>
            <p:nvPr/>
          </p:nvSpPr>
          <p:spPr bwMode="auto">
            <a:xfrm>
              <a:off x="480"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37  </a:t>
              </a:r>
            </a:p>
          </p:txBody>
        </p:sp>
        <p:sp>
          <p:nvSpPr>
            <p:cNvPr id="218137" name="Text Box 30"/>
            <p:cNvSpPr txBox="1">
              <a:spLocks noChangeArrowheads="1"/>
            </p:cNvSpPr>
            <p:nvPr/>
          </p:nvSpPr>
          <p:spPr bwMode="auto">
            <a:xfrm>
              <a:off x="91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38  </a:t>
              </a:r>
            </a:p>
          </p:txBody>
        </p:sp>
        <p:sp>
          <p:nvSpPr>
            <p:cNvPr id="218138" name="Text Box 31"/>
            <p:cNvSpPr txBox="1">
              <a:spLocks noChangeArrowheads="1"/>
            </p:cNvSpPr>
            <p:nvPr/>
          </p:nvSpPr>
          <p:spPr bwMode="auto">
            <a:xfrm>
              <a:off x="1318"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33 </a:t>
              </a:r>
            </a:p>
          </p:txBody>
        </p:sp>
        <p:sp>
          <p:nvSpPr>
            <p:cNvPr id="218139" name="Text Box 32"/>
            <p:cNvSpPr txBox="1">
              <a:spLocks noChangeArrowheads="1"/>
            </p:cNvSpPr>
            <p:nvPr/>
          </p:nvSpPr>
          <p:spPr bwMode="auto">
            <a:xfrm>
              <a:off x="1702" y="2160"/>
              <a:ext cx="410"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40  </a:t>
              </a:r>
            </a:p>
          </p:txBody>
        </p:sp>
        <p:sp>
          <p:nvSpPr>
            <p:cNvPr id="218140" name="Text Box 33"/>
            <p:cNvSpPr txBox="1">
              <a:spLocks noChangeArrowheads="1"/>
            </p:cNvSpPr>
            <p:nvPr/>
          </p:nvSpPr>
          <p:spPr bwMode="auto">
            <a:xfrm>
              <a:off x="2134" y="2160"/>
              <a:ext cx="362"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42 </a:t>
              </a:r>
            </a:p>
          </p:txBody>
        </p:sp>
      </p:grpSp>
      <p:grpSp>
        <p:nvGrpSpPr>
          <p:cNvPr id="218121" name="Group 34"/>
          <p:cNvGrpSpPr>
            <a:grpSpLocks/>
          </p:cNvGrpSpPr>
          <p:nvPr/>
        </p:nvGrpSpPr>
        <p:grpSpPr bwMode="auto">
          <a:xfrm>
            <a:off x="1181100" y="2743200"/>
            <a:ext cx="2552700" cy="457200"/>
            <a:chOff x="216" y="1920"/>
            <a:chExt cx="1608" cy="288"/>
          </a:xfrm>
        </p:grpSpPr>
        <p:sp>
          <p:nvSpPr>
            <p:cNvPr id="218134" name="Text Box 35"/>
            <p:cNvSpPr txBox="1">
              <a:spLocks noChangeArrowheads="1"/>
            </p:cNvSpPr>
            <p:nvPr/>
          </p:nvSpPr>
          <p:spPr bwMode="auto">
            <a:xfrm>
              <a:off x="216" y="1920"/>
              <a:ext cx="10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Roll number</a:t>
              </a:r>
            </a:p>
          </p:txBody>
        </p:sp>
        <p:sp>
          <p:nvSpPr>
            <p:cNvPr id="218135" name="Line 36"/>
            <p:cNvSpPr>
              <a:spLocks noChangeShapeType="1"/>
            </p:cNvSpPr>
            <p:nvPr/>
          </p:nvSpPr>
          <p:spPr bwMode="auto">
            <a:xfrm>
              <a:off x="1296" y="2064"/>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218122" name="Group 37"/>
          <p:cNvGrpSpPr>
            <a:grpSpLocks/>
          </p:cNvGrpSpPr>
          <p:nvPr/>
        </p:nvGrpSpPr>
        <p:grpSpPr bwMode="auto">
          <a:xfrm>
            <a:off x="1143000" y="3581400"/>
            <a:ext cx="2552700" cy="457200"/>
            <a:chOff x="216" y="1920"/>
            <a:chExt cx="1608" cy="288"/>
          </a:xfrm>
        </p:grpSpPr>
        <p:sp>
          <p:nvSpPr>
            <p:cNvPr id="218132" name="Text Box 38"/>
            <p:cNvSpPr txBox="1">
              <a:spLocks noChangeArrowheads="1"/>
            </p:cNvSpPr>
            <p:nvPr/>
          </p:nvSpPr>
          <p:spPr bwMode="auto">
            <a:xfrm>
              <a:off x="216" y="1920"/>
              <a:ext cx="70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English</a:t>
              </a:r>
            </a:p>
          </p:txBody>
        </p:sp>
        <p:sp>
          <p:nvSpPr>
            <p:cNvPr id="218133" name="Line 39"/>
            <p:cNvSpPr>
              <a:spLocks noChangeShapeType="1"/>
            </p:cNvSpPr>
            <p:nvPr/>
          </p:nvSpPr>
          <p:spPr bwMode="auto">
            <a:xfrm>
              <a:off x="1296" y="2064"/>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218123" name="Group 40"/>
          <p:cNvGrpSpPr>
            <a:grpSpLocks/>
          </p:cNvGrpSpPr>
          <p:nvPr/>
        </p:nvGrpSpPr>
        <p:grpSpPr bwMode="auto">
          <a:xfrm>
            <a:off x="1143000" y="4267200"/>
            <a:ext cx="2552700" cy="457200"/>
            <a:chOff x="216" y="1920"/>
            <a:chExt cx="1608" cy="288"/>
          </a:xfrm>
        </p:grpSpPr>
        <p:sp>
          <p:nvSpPr>
            <p:cNvPr id="218130" name="Text Box 41"/>
            <p:cNvSpPr txBox="1">
              <a:spLocks noChangeArrowheads="1"/>
            </p:cNvSpPr>
            <p:nvPr/>
          </p:nvSpPr>
          <p:spPr bwMode="auto">
            <a:xfrm>
              <a:off x="216" y="1920"/>
              <a:ext cx="110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Mathematics</a:t>
              </a:r>
            </a:p>
          </p:txBody>
        </p:sp>
        <p:sp>
          <p:nvSpPr>
            <p:cNvPr id="218131" name="Line 42"/>
            <p:cNvSpPr>
              <a:spLocks noChangeShapeType="1"/>
            </p:cNvSpPr>
            <p:nvPr/>
          </p:nvSpPr>
          <p:spPr bwMode="auto">
            <a:xfrm>
              <a:off x="1296" y="2064"/>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218124" name="Group 43"/>
          <p:cNvGrpSpPr>
            <a:grpSpLocks/>
          </p:cNvGrpSpPr>
          <p:nvPr/>
        </p:nvGrpSpPr>
        <p:grpSpPr bwMode="auto">
          <a:xfrm>
            <a:off x="1104900" y="5029200"/>
            <a:ext cx="2552700" cy="457200"/>
            <a:chOff x="216" y="1920"/>
            <a:chExt cx="1608" cy="288"/>
          </a:xfrm>
        </p:grpSpPr>
        <p:sp>
          <p:nvSpPr>
            <p:cNvPr id="218128" name="Text Box 44"/>
            <p:cNvSpPr txBox="1">
              <a:spLocks noChangeArrowheads="1"/>
            </p:cNvSpPr>
            <p:nvPr/>
          </p:nvSpPr>
          <p:spPr bwMode="auto">
            <a:xfrm>
              <a:off x="216" y="1920"/>
              <a:ext cx="7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Science</a:t>
              </a:r>
            </a:p>
          </p:txBody>
        </p:sp>
        <p:sp>
          <p:nvSpPr>
            <p:cNvPr id="218129" name="Line 45"/>
            <p:cNvSpPr>
              <a:spLocks noChangeShapeType="1"/>
            </p:cNvSpPr>
            <p:nvPr/>
          </p:nvSpPr>
          <p:spPr bwMode="auto">
            <a:xfrm>
              <a:off x="1296" y="2064"/>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grpSp>
        <p:nvGrpSpPr>
          <p:cNvPr id="218125" name="Group 46"/>
          <p:cNvGrpSpPr>
            <a:grpSpLocks/>
          </p:cNvGrpSpPr>
          <p:nvPr/>
        </p:nvGrpSpPr>
        <p:grpSpPr bwMode="auto">
          <a:xfrm>
            <a:off x="1181100" y="5638800"/>
            <a:ext cx="2552700" cy="457200"/>
            <a:chOff x="216" y="1920"/>
            <a:chExt cx="1608" cy="288"/>
          </a:xfrm>
        </p:grpSpPr>
        <p:sp>
          <p:nvSpPr>
            <p:cNvPr id="218126" name="Text Box 47"/>
            <p:cNvSpPr txBox="1">
              <a:spLocks noChangeArrowheads="1"/>
            </p:cNvSpPr>
            <p:nvPr/>
          </p:nvSpPr>
          <p:spPr bwMode="auto">
            <a:xfrm>
              <a:off x="216" y="1920"/>
              <a:ext cx="52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Total</a:t>
              </a:r>
            </a:p>
          </p:txBody>
        </p:sp>
        <p:sp>
          <p:nvSpPr>
            <p:cNvPr id="218127" name="Line 48"/>
            <p:cNvSpPr>
              <a:spLocks noChangeShapeType="1"/>
            </p:cNvSpPr>
            <p:nvPr/>
          </p:nvSpPr>
          <p:spPr bwMode="auto">
            <a:xfrm>
              <a:off x="1296" y="2064"/>
              <a:ext cx="52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Tree>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pPr eaLnBrk="1" hangingPunct="1"/>
            <a:r>
              <a:rPr lang="en-GB" sz="3600" smtClean="0"/>
              <a:t>Try the following</a:t>
            </a:r>
          </a:p>
        </p:txBody>
      </p:sp>
      <p:sp>
        <p:nvSpPr>
          <p:cNvPr id="219139" name="Rectangle 3"/>
          <p:cNvSpPr>
            <a:spLocks noGrp="1" noChangeArrowheads="1"/>
          </p:cNvSpPr>
          <p:nvPr>
            <p:ph type="body" idx="1"/>
          </p:nvPr>
        </p:nvSpPr>
        <p:spPr>
          <a:xfrm>
            <a:off x="685800" y="1196975"/>
            <a:ext cx="7772400" cy="4594225"/>
          </a:xfrm>
        </p:spPr>
        <p:txBody>
          <a:bodyPr/>
          <a:lstStyle/>
          <a:p>
            <a:pPr algn="just" eaLnBrk="1" hangingPunct="1">
              <a:buFontTx/>
              <a:buNone/>
            </a:pPr>
            <a:r>
              <a:rPr lang="en-GB" sz="2400" smtClean="0"/>
              <a:t>Merge the contents of two arrays on another array</a:t>
            </a:r>
          </a:p>
          <a:p>
            <a:pPr lvl="1" algn="just" eaLnBrk="1" hangingPunct="1"/>
            <a:r>
              <a:rPr lang="en-GB" smtClean="0"/>
              <a:t>What should be the size of the resultant array</a:t>
            </a:r>
          </a:p>
          <a:p>
            <a:pPr lvl="1" algn="just" eaLnBrk="1" hangingPunct="1"/>
            <a:endParaRPr lang="en-GB" smtClean="0"/>
          </a:p>
          <a:p>
            <a:pPr algn="just" eaLnBrk="1" hangingPunct="1">
              <a:buFontTx/>
              <a:buNone/>
            </a:pPr>
            <a:r>
              <a:rPr lang="en-GB" sz="2400" smtClean="0"/>
              <a:t>Extract elements at location </a:t>
            </a:r>
            <a:r>
              <a:rPr lang="en-GB" sz="2400" b="1" i="1" smtClean="0"/>
              <a:t>a</a:t>
            </a:r>
            <a:r>
              <a:rPr lang="en-GB" sz="2400" smtClean="0"/>
              <a:t> to location </a:t>
            </a:r>
            <a:r>
              <a:rPr lang="en-GB" sz="2400" b="1" i="1" smtClean="0"/>
              <a:t>b</a:t>
            </a:r>
            <a:r>
              <a:rPr lang="en-GB" sz="2400" smtClean="0"/>
              <a:t> and store the results in another array</a:t>
            </a:r>
          </a:p>
          <a:p>
            <a:pPr lvl="1" algn="just" eaLnBrk="1" hangingPunct="1"/>
            <a:r>
              <a:rPr lang="en-GB" smtClean="0"/>
              <a:t>What should be the size of the resultant array</a:t>
            </a:r>
          </a:p>
          <a:p>
            <a:pPr lvl="1" algn="just" eaLnBrk="1" hangingPunct="1"/>
            <a:r>
              <a:rPr lang="en-GB" smtClean="0"/>
              <a:t>What if </a:t>
            </a:r>
            <a:r>
              <a:rPr lang="en-GB" b="1" i="1" smtClean="0"/>
              <a:t>a</a:t>
            </a:r>
            <a:r>
              <a:rPr lang="en-GB" smtClean="0"/>
              <a:t> and </a:t>
            </a:r>
            <a:r>
              <a:rPr lang="en-GB" b="1" i="1" smtClean="0"/>
              <a:t>b</a:t>
            </a:r>
            <a:r>
              <a:rPr lang="en-GB" smtClean="0"/>
              <a:t> are entered by user!!!</a:t>
            </a:r>
          </a:p>
        </p:txBody>
      </p:sp>
    </p:spTree>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pPr eaLnBrk="1" hangingPunct="1"/>
            <a:r>
              <a:rPr lang="en-GB" smtClean="0"/>
              <a:t>Strings</a:t>
            </a:r>
          </a:p>
        </p:txBody>
      </p:sp>
      <p:sp>
        <p:nvSpPr>
          <p:cNvPr id="220163" name="Rectangle 3"/>
          <p:cNvSpPr>
            <a:spLocks noGrp="1" noChangeArrowheads="1"/>
          </p:cNvSpPr>
          <p:nvPr>
            <p:ph type="body" idx="1"/>
          </p:nvPr>
        </p:nvSpPr>
        <p:spPr>
          <a:xfrm>
            <a:off x="323850" y="1125538"/>
            <a:ext cx="8458200" cy="5029200"/>
          </a:xfrm>
        </p:spPr>
        <p:txBody>
          <a:bodyPr/>
          <a:lstStyle/>
          <a:p>
            <a:pPr algn="just" eaLnBrk="1" hangingPunct="1">
              <a:lnSpc>
                <a:spcPct val="90000"/>
              </a:lnSpc>
            </a:pPr>
            <a:r>
              <a:rPr lang="en-US" sz="2400" smtClean="0"/>
              <a:t>Another application of Arrays is to store multiple related characters.</a:t>
            </a:r>
          </a:p>
          <a:p>
            <a:pPr algn="just" eaLnBrk="1" hangingPunct="1">
              <a:lnSpc>
                <a:spcPct val="90000"/>
              </a:lnSpc>
            </a:pPr>
            <a:endParaRPr lang="en-US" sz="2400" smtClean="0"/>
          </a:p>
          <a:p>
            <a:pPr algn="just" eaLnBrk="1" hangingPunct="1">
              <a:lnSpc>
                <a:spcPct val="90000"/>
              </a:lnSpc>
            </a:pPr>
            <a:r>
              <a:rPr lang="en-US" sz="2400" smtClean="0"/>
              <a:t>These set of characters are termed as </a:t>
            </a:r>
            <a:r>
              <a:rPr lang="en-US" sz="2400" i="1" smtClean="0"/>
              <a:t>strings.</a:t>
            </a:r>
          </a:p>
          <a:p>
            <a:pPr algn="just" eaLnBrk="1" hangingPunct="1">
              <a:lnSpc>
                <a:spcPct val="90000"/>
              </a:lnSpc>
            </a:pPr>
            <a:endParaRPr lang="en-US" sz="2400" i="1" smtClean="0"/>
          </a:p>
          <a:p>
            <a:pPr algn="just" eaLnBrk="1" hangingPunct="1">
              <a:lnSpc>
                <a:spcPct val="90000"/>
              </a:lnSpc>
            </a:pPr>
            <a:r>
              <a:rPr lang="en-US" sz="2400" smtClean="0"/>
              <a:t>Strings in C are a series of characters terminated with a NULL (‘\0’) character.</a:t>
            </a:r>
          </a:p>
          <a:p>
            <a:pPr lvl="1" algn="just" eaLnBrk="1" hangingPunct="1">
              <a:lnSpc>
                <a:spcPct val="90000"/>
              </a:lnSpc>
            </a:pPr>
            <a:r>
              <a:rPr lang="en-US" b="1" smtClean="0">
                <a:solidFill>
                  <a:schemeClr val="accent2"/>
                </a:solidFill>
                <a:latin typeface="Courier New" panose="02070309020205020404" pitchFamily="49" charset="0"/>
              </a:rPr>
              <a:t>char Name [30];</a:t>
            </a:r>
          </a:p>
          <a:p>
            <a:pPr lvl="1" algn="just" eaLnBrk="1" hangingPunct="1">
              <a:lnSpc>
                <a:spcPct val="90000"/>
              </a:lnSpc>
            </a:pPr>
            <a:r>
              <a:rPr lang="en-US" b="1" smtClean="0">
                <a:solidFill>
                  <a:schemeClr val="accent2"/>
                </a:solidFill>
                <a:latin typeface="Courier New" panose="02070309020205020404" pitchFamily="49" charset="0"/>
              </a:rPr>
              <a:t>scanf (</a:t>
            </a:r>
            <a:r>
              <a:rPr lang="en-US" b="1" smtClean="0">
                <a:solidFill>
                  <a:schemeClr val="accent2"/>
                </a:solidFill>
              </a:rPr>
              <a:t>“</a:t>
            </a:r>
            <a:r>
              <a:rPr lang="en-US" b="1" smtClean="0">
                <a:solidFill>
                  <a:schemeClr val="accent2"/>
                </a:solidFill>
                <a:latin typeface="Courier New" panose="02070309020205020404" pitchFamily="49" charset="0"/>
              </a:rPr>
              <a:t>%s</a:t>
            </a:r>
            <a:r>
              <a:rPr lang="en-US" b="1" smtClean="0">
                <a:solidFill>
                  <a:schemeClr val="accent2"/>
                </a:solidFill>
              </a:rPr>
              <a:t>”</a:t>
            </a:r>
            <a:r>
              <a:rPr lang="en-US" b="1" smtClean="0">
                <a:solidFill>
                  <a:schemeClr val="accent2"/>
                </a:solidFill>
                <a:latin typeface="Courier New" panose="02070309020205020404" pitchFamily="49" charset="0"/>
              </a:rPr>
              <a:t>, Name);</a:t>
            </a:r>
          </a:p>
          <a:p>
            <a:pPr lvl="1" algn="just" eaLnBrk="1" hangingPunct="1">
              <a:lnSpc>
                <a:spcPct val="90000"/>
              </a:lnSpc>
            </a:pPr>
            <a:r>
              <a:rPr lang="en-US" b="1" smtClean="0">
                <a:solidFill>
                  <a:schemeClr val="accent2"/>
                </a:solidFill>
                <a:latin typeface="Courier New" panose="02070309020205020404" pitchFamily="49" charset="0"/>
              </a:rPr>
              <a:t>printf (</a:t>
            </a:r>
            <a:r>
              <a:rPr lang="en-US" b="1" smtClean="0">
                <a:solidFill>
                  <a:schemeClr val="accent2"/>
                </a:solidFill>
              </a:rPr>
              <a:t>“</a:t>
            </a:r>
            <a:r>
              <a:rPr lang="en-US" b="1" smtClean="0">
                <a:solidFill>
                  <a:schemeClr val="accent2"/>
                </a:solidFill>
                <a:latin typeface="Courier New" panose="02070309020205020404" pitchFamily="49" charset="0"/>
              </a:rPr>
              <a:t>%s</a:t>
            </a:r>
            <a:r>
              <a:rPr lang="en-US" b="1" smtClean="0">
                <a:solidFill>
                  <a:schemeClr val="accent2"/>
                </a:solidFill>
              </a:rPr>
              <a:t>”</a:t>
            </a:r>
            <a:r>
              <a:rPr lang="en-US" b="1" smtClean="0">
                <a:solidFill>
                  <a:schemeClr val="accent2"/>
                </a:solidFill>
                <a:latin typeface="Courier New" panose="02070309020205020404" pitchFamily="49" charset="0"/>
              </a:rPr>
              <a:t>, Name);</a:t>
            </a:r>
          </a:p>
          <a:p>
            <a:pPr lvl="1" algn="just" eaLnBrk="1" hangingPunct="1">
              <a:lnSpc>
                <a:spcPct val="90000"/>
              </a:lnSpc>
            </a:pPr>
            <a:endParaRPr lang="en-US" b="1" smtClean="0">
              <a:solidFill>
                <a:schemeClr val="accent2"/>
              </a:solidFill>
              <a:latin typeface="Courier New" panose="02070309020205020404" pitchFamily="49" charset="0"/>
            </a:endParaRPr>
          </a:p>
          <a:p>
            <a:pPr algn="just" eaLnBrk="1" hangingPunct="1">
              <a:lnSpc>
                <a:spcPct val="90000"/>
              </a:lnSpc>
            </a:pPr>
            <a:r>
              <a:rPr lang="en-US" sz="2400" smtClean="0"/>
              <a:t>Note that the ‘&amp;’ character is missing while scanning the string. </a:t>
            </a:r>
            <a:r>
              <a:rPr lang="en-US" sz="2400" smtClean="0">
                <a:solidFill>
                  <a:srgbClr val="990000"/>
                </a:solidFill>
              </a:rPr>
              <a:t>Why!!! How does </a:t>
            </a:r>
            <a:r>
              <a:rPr lang="en-US" sz="2400" i="1" smtClean="0">
                <a:solidFill>
                  <a:srgbClr val="990000"/>
                </a:solidFill>
                <a:latin typeface="Courier New" panose="02070309020205020404" pitchFamily="49" charset="0"/>
              </a:rPr>
              <a:t>scanf</a:t>
            </a:r>
            <a:r>
              <a:rPr lang="en-US" sz="2400" smtClean="0">
                <a:solidFill>
                  <a:srgbClr val="990000"/>
                </a:solidFill>
              </a:rPr>
              <a:t> work in this case?</a:t>
            </a:r>
          </a:p>
        </p:txBody>
      </p:sp>
    </p:spTree>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r>
              <a:rPr lang="en-US" sz="4000" smtClean="0"/>
              <a:t>Processing Strings</a:t>
            </a:r>
          </a:p>
        </p:txBody>
      </p:sp>
      <p:sp>
        <p:nvSpPr>
          <p:cNvPr id="221187" name="Rectangle 3"/>
          <p:cNvSpPr>
            <a:spLocks noGrp="1" noChangeArrowheads="1"/>
          </p:cNvSpPr>
          <p:nvPr>
            <p:ph type="body" idx="1"/>
          </p:nvPr>
        </p:nvSpPr>
        <p:spPr>
          <a:xfrm>
            <a:off x="609600" y="1600200"/>
            <a:ext cx="7772400" cy="4114800"/>
          </a:xfrm>
        </p:spPr>
        <p:txBody>
          <a:bodyPr/>
          <a:lstStyle/>
          <a:p>
            <a:pPr algn="just" eaLnBrk="1" hangingPunct="1">
              <a:lnSpc>
                <a:spcPct val="90000"/>
              </a:lnSpc>
              <a:buFontTx/>
              <a:buNone/>
            </a:pPr>
            <a:r>
              <a:rPr lang="en-US" sz="2400" smtClean="0"/>
              <a:t>Each individual element of a string is a </a:t>
            </a:r>
            <a:r>
              <a:rPr lang="en-US" sz="2400" b="1" i="1" smtClean="0">
                <a:latin typeface="Courier New" panose="02070309020205020404" pitchFamily="49" charset="0"/>
              </a:rPr>
              <a:t>char</a:t>
            </a:r>
          </a:p>
          <a:p>
            <a:pPr algn="just" eaLnBrk="1" hangingPunct="1">
              <a:lnSpc>
                <a:spcPct val="90000"/>
              </a:lnSpc>
              <a:buFontTx/>
              <a:buNone/>
            </a:pPr>
            <a:endParaRPr lang="en-US" sz="2400" smtClean="0"/>
          </a:p>
          <a:p>
            <a:pPr algn="just" eaLnBrk="1" hangingPunct="1">
              <a:lnSpc>
                <a:spcPct val="90000"/>
              </a:lnSpc>
              <a:buFontTx/>
              <a:buNone/>
            </a:pPr>
            <a:r>
              <a:rPr lang="en-US" sz="2400" smtClean="0"/>
              <a:t>Use a loop that </a:t>
            </a:r>
          </a:p>
          <a:p>
            <a:pPr lvl="1" algn="just" eaLnBrk="1" hangingPunct="1">
              <a:lnSpc>
                <a:spcPct val="90000"/>
              </a:lnSpc>
            </a:pPr>
            <a:r>
              <a:rPr lang="en-US" smtClean="0"/>
              <a:t>Starts processing from the 0</a:t>
            </a:r>
            <a:r>
              <a:rPr lang="en-US" baseline="30000" smtClean="0"/>
              <a:t>th</a:t>
            </a:r>
            <a:r>
              <a:rPr lang="en-US" smtClean="0"/>
              <a:t> element (</a:t>
            </a:r>
            <a:r>
              <a:rPr lang="en-US" i="1" smtClean="0"/>
              <a:t>Name[i], where i is initialized to 0</a:t>
            </a:r>
            <a:r>
              <a:rPr lang="en-US" smtClean="0"/>
              <a:t>)</a:t>
            </a:r>
          </a:p>
          <a:p>
            <a:pPr lvl="1" algn="just" eaLnBrk="1" hangingPunct="1">
              <a:lnSpc>
                <a:spcPct val="90000"/>
              </a:lnSpc>
            </a:pPr>
            <a:r>
              <a:rPr lang="en-US" b="1" smtClean="0">
                <a:solidFill>
                  <a:srgbClr val="990000"/>
                </a:solidFill>
              </a:rPr>
              <a:t>Processes each subsequent element</a:t>
            </a:r>
          </a:p>
          <a:p>
            <a:pPr lvl="1" algn="just" eaLnBrk="1" hangingPunct="1">
              <a:lnSpc>
                <a:spcPct val="90000"/>
              </a:lnSpc>
            </a:pPr>
            <a:r>
              <a:rPr lang="en-US" b="1" smtClean="0">
                <a:solidFill>
                  <a:srgbClr val="990000"/>
                </a:solidFill>
              </a:rPr>
              <a:t>Till the element being processed is not equal to ‘\0’</a:t>
            </a:r>
          </a:p>
          <a:p>
            <a:pPr lvl="1" algn="just" eaLnBrk="1" hangingPunct="1">
              <a:lnSpc>
                <a:spcPct val="90000"/>
              </a:lnSpc>
            </a:pPr>
            <a:endParaRPr lang="en-US" b="1" smtClean="0">
              <a:solidFill>
                <a:srgbClr val="990000"/>
              </a:solidFill>
            </a:endParaRPr>
          </a:p>
          <a:p>
            <a:pPr algn="just" eaLnBrk="1" hangingPunct="1">
              <a:lnSpc>
                <a:spcPct val="90000"/>
              </a:lnSpc>
              <a:buFontTx/>
              <a:buNone/>
            </a:pPr>
            <a:r>
              <a:rPr lang="en-US" sz="2400" b="1" smtClean="0">
                <a:solidFill>
                  <a:srgbClr val="990000"/>
                </a:solidFill>
              </a:rPr>
              <a:t>Convert a string to upper case</a:t>
            </a:r>
          </a:p>
        </p:txBody>
      </p:sp>
    </p:spTree>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pPr eaLnBrk="1" hangingPunct="1"/>
            <a:r>
              <a:rPr lang="en-GB" smtClean="0"/>
              <a:t>Limitation &amp; Overcoming</a:t>
            </a:r>
          </a:p>
        </p:txBody>
      </p:sp>
      <p:sp>
        <p:nvSpPr>
          <p:cNvPr id="222211" name="Rectangle 3"/>
          <p:cNvSpPr>
            <a:spLocks noGrp="1" noChangeArrowheads="1"/>
          </p:cNvSpPr>
          <p:nvPr>
            <p:ph type="body" idx="1"/>
          </p:nvPr>
        </p:nvSpPr>
        <p:spPr>
          <a:xfrm>
            <a:off x="381000" y="1295400"/>
            <a:ext cx="8458200" cy="4953000"/>
          </a:xfrm>
        </p:spPr>
        <p:txBody>
          <a:bodyPr/>
          <a:lstStyle/>
          <a:p>
            <a:pPr algn="just" eaLnBrk="1" hangingPunct="1">
              <a:buFontTx/>
              <a:buNone/>
            </a:pPr>
            <a:r>
              <a:rPr lang="en-US" sz="2400" smtClean="0"/>
              <a:t>The size of an array, once defined, is a constant.</a:t>
            </a:r>
          </a:p>
          <a:p>
            <a:pPr algn="just" eaLnBrk="1" hangingPunct="1">
              <a:buFontTx/>
              <a:buNone/>
            </a:pPr>
            <a:endParaRPr lang="en-US" sz="2400" smtClean="0"/>
          </a:p>
          <a:p>
            <a:pPr algn="just" eaLnBrk="1" hangingPunct="1">
              <a:buFontTx/>
              <a:buNone/>
            </a:pPr>
            <a:r>
              <a:rPr lang="en-US" sz="2400" smtClean="0"/>
              <a:t>Can make use of dynamic creation.</a:t>
            </a:r>
          </a:p>
          <a:p>
            <a:pPr algn="just" eaLnBrk="1" hangingPunct="1">
              <a:buFontTx/>
              <a:buNone/>
            </a:pPr>
            <a:endParaRPr lang="en-US" sz="2400" smtClean="0"/>
          </a:p>
          <a:p>
            <a:pPr algn="just" eaLnBrk="1" hangingPunct="1">
              <a:buFontTx/>
              <a:buNone/>
            </a:pPr>
            <a:r>
              <a:rPr lang="en-US" sz="2400" smtClean="0"/>
              <a:t>Where memory can be requested at runtime according to the requirement of the user.</a:t>
            </a:r>
            <a:endParaRPr lang="en-US" sz="2400" b="1" smtClean="0">
              <a:solidFill>
                <a:srgbClr val="669900"/>
              </a:solidFill>
            </a:endParaRPr>
          </a:p>
          <a:p>
            <a:pPr algn="just" eaLnBrk="1" hangingPunct="1">
              <a:buFontTx/>
              <a:buNone/>
            </a:pPr>
            <a:endParaRPr lang="en-US" sz="2400" smtClean="0"/>
          </a:p>
          <a:p>
            <a:pPr algn="just" eaLnBrk="1" hangingPunct="1">
              <a:buFontTx/>
              <a:buNone/>
            </a:pPr>
            <a:r>
              <a:rPr lang="en-US" sz="2400" smtClean="0"/>
              <a:t>Restricted to a single data-type</a:t>
            </a:r>
          </a:p>
          <a:p>
            <a:pPr lvl="1" algn="just" eaLnBrk="1" hangingPunct="1"/>
            <a:r>
              <a:rPr lang="en-US" smtClean="0"/>
              <a:t>Structure for a single set of related variables with different types</a:t>
            </a:r>
          </a:p>
          <a:p>
            <a:pPr lvl="1" algn="just" eaLnBrk="1" hangingPunct="1"/>
            <a:r>
              <a:rPr lang="en-US" smtClean="0"/>
              <a:t>Array of structures for multiple sets.</a:t>
            </a:r>
          </a:p>
        </p:txBody>
      </p:sp>
      <p:sp>
        <p:nvSpPr>
          <p:cNvPr id="378884" name="Text Box 4"/>
          <p:cNvSpPr txBox="1">
            <a:spLocks noChangeArrowheads="1"/>
          </p:cNvSpPr>
          <p:nvPr/>
        </p:nvSpPr>
        <p:spPr bwMode="auto">
          <a:xfrm>
            <a:off x="4787900" y="3505200"/>
            <a:ext cx="4038600" cy="119697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eaLnBrk="0" hangingPunct="0">
              <a:defRPr/>
            </a:pPr>
            <a:r>
              <a:rPr lang="en-US" b="1">
                <a:solidFill>
                  <a:srgbClr val="669900"/>
                </a:solidFill>
                <a:cs typeface="+mn-cs"/>
              </a:rPr>
              <a:t>More on dynamic creation &amp; structures will be covered in later sessions.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mtClean="0"/>
              <a:t>String Literals</a:t>
            </a:r>
          </a:p>
        </p:txBody>
      </p:sp>
      <p:sp>
        <p:nvSpPr>
          <p:cNvPr id="217091" name="Rectangle 3"/>
          <p:cNvSpPr>
            <a:spLocks noGrp="1" noChangeArrowheads="1"/>
          </p:cNvSpPr>
          <p:nvPr>
            <p:ph type="body" idx="1"/>
          </p:nvPr>
        </p:nvSpPr>
        <p:spPr/>
        <p:txBody>
          <a:bodyPr/>
          <a:lstStyle/>
          <a:p>
            <a:pPr algn="just" eaLnBrk="1" hangingPunct="1">
              <a:lnSpc>
                <a:spcPct val="90000"/>
              </a:lnSpc>
              <a:defRPr/>
            </a:pPr>
            <a:r>
              <a:rPr lang="en-US" sz="2400" dirty="0" smtClean="0">
                <a:latin typeface="+mj-lt"/>
              </a:rPr>
              <a:t>A sequence characters surrounded by double quotation marks.</a:t>
            </a:r>
          </a:p>
          <a:p>
            <a:pPr algn="just" eaLnBrk="1" hangingPunct="1">
              <a:lnSpc>
                <a:spcPct val="90000"/>
              </a:lnSpc>
              <a:defRPr/>
            </a:pPr>
            <a:r>
              <a:rPr lang="en-US" sz="2400" dirty="0" smtClean="0">
                <a:latin typeface="+mj-lt"/>
              </a:rPr>
              <a:t>Considered a single item.</a:t>
            </a:r>
          </a:p>
          <a:p>
            <a:pPr algn="just" eaLnBrk="1" hangingPunct="1">
              <a:lnSpc>
                <a:spcPct val="90000"/>
              </a:lnSpc>
              <a:defRPr/>
            </a:pPr>
            <a:r>
              <a:rPr lang="en-US" sz="2400" dirty="0" smtClean="0">
                <a:latin typeface="+mj-lt"/>
              </a:rPr>
              <a:t>Examples:</a:t>
            </a:r>
          </a:p>
          <a:p>
            <a:pPr lvl="1" algn="just" eaLnBrk="1" hangingPunct="1">
              <a:lnSpc>
                <a:spcPct val="90000"/>
              </a:lnSpc>
              <a:defRPr/>
            </a:pPr>
            <a:r>
              <a:rPr lang="en-US" sz="2000" dirty="0" smtClean="0">
                <a:latin typeface="+mj-lt"/>
              </a:rPr>
              <a:t>“UMBC”</a:t>
            </a:r>
          </a:p>
          <a:p>
            <a:pPr lvl="1" algn="just" eaLnBrk="1" hangingPunct="1">
              <a:lnSpc>
                <a:spcPct val="90000"/>
              </a:lnSpc>
              <a:defRPr/>
            </a:pPr>
            <a:r>
              <a:rPr lang="en-US" sz="2000" dirty="0" smtClean="0">
                <a:latin typeface="+mj-lt"/>
              </a:rPr>
              <a:t>“I like ice cream.”</a:t>
            </a:r>
          </a:p>
          <a:p>
            <a:pPr lvl="1" algn="just" eaLnBrk="1" hangingPunct="1">
              <a:lnSpc>
                <a:spcPct val="90000"/>
              </a:lnSpc>
              <a:defRPr/>
            </a:pPr>
            <a:r>
              <a:rPr lang="en-US" sz="2000" dirty="0" smtClean="0">
                <a:latin typeface="+mj-lt"/>
              </a:rPr>
              <a:t>“123”</a:t>
            </a:r>
          </a:p>
          <a:p>
            <a:pPr lvl="1" algn="just" eaLnBrk="1" hangingPunct="1">
              <a:lnSpc>
                <a:spcPct val="90000"/>
              </a:lnSpc>
              <a:defRPr/>
            </a:pPr>
            <a:r>
              <a:rPr lang="en-US" sz="2000" dirty="0" smtClean="0">
                <a:latin typeface="+mj-lt"/>
              </a:rPr>
              <a:t>“CAR”</a:t>
            </a:r>
          </a:p>
          <a:p>
            <a:pPr lvl="1" algn="just" eaLnBrk="1" hangingPunct="1">
              <a:lnSpc>
                <a:spcPct val="90000"/>
              </a:lnSpc>
              <a:defRPr/>
            </a:pPr>
            <a:r>
              <a:rPr lang="en-US" sz="2000" dirty="0" smtClean="0">
                <a:latin typeface="+mj-lt"/>
              </a:rPr>
              <a:t>“car”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7091">
                                            <p:txEl>
                                              <p:pRg st="0" end="0"/>
                                            </p:txEl>
                                          </p:spTgt>
                                        </p:tgtEl>
                                        <p:attrNameLst>
                                          <p:attrName>style.visibility</p:attrName>
                                        </p:attrNameLst>
                                      </p:cBhvr>
                                      <p:to>
                                        <p:strVal val="visible"/>
                                      </p:to>
                                    </p:set>
                                    <p:anim calcmode="lin" valueType="num">
                                      <p:cBhvr additive="base">
                                        <p:cTn id="7" dur="500" fill="hold"/>
                                        <p:tgtEl>
                                          <p:spTgt spid="2170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70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7091">
                                            <p:txEl>
                                              <p:pRg st="1" end="1"/>
                                            </p:txEl>
                                          </p:spTgt>
                                        </p:tgtEl>
                                        <p:attrNameLst>
                                          <p:attrName>style.visibility</p:attrName>
                                        </p:attrNameLst>
                                      </p:cBhvr>
                                      <p:to>
                                        <p:strVal val="visible"/>
                                      </p:to>
                                    </p:set>
                                    <p:anim calcmode="lin" valueType="num">
                                      <p:cBhvr additive="base">
                                        <p:cTn id="13" dur="500" fill="hold"/>
                                        <p:tgtEl>
                                          <p:spTgt spid="2170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70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7091">
                                            <p:txEl>
                                              <p:pRg st="2" end="2"/>
                                            </p:txEl>
                                          </p:spTgt>
                                        </p:tgtEl>
                                        <p:attrNameLst>
                                          <p:attrName>style.visibility</p:attrName>
                                        </p:attrNameLst>
                                      </p:cBhvr>
                                      <p:to>
                                        <p:strVal val="visible"/>
                                      </p:to>
                                    </p:set>
                                    <p:anim calcmode="lin" valueType="num">
                                      <p:cBhvr additive="base">
                                        <p:cTn id="19" dur="500" fill="hold"/>
                                        <p:tgtEl>
                                          <p:spTgt spid="2170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7091">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17091">
                                            <p:txEl>
                                              <p:pRg st="3" end="3"/>
                                            </p:txEl>
                                          </p:spTgt>
                                        </p:tgtEl>
                                        <p:attrNameLst>
                                          <p:attrName>style.visibility</p:attrName>
                                        </p:attrNameLst>
                                      </p:cBhvr>
                                      <p:to>
                                        <p:strVal val="visible"/>
                                      </p:to>
                                    </p:set>
                                    <p:anim calcmode="lin" valueType="num">
                                      <p:cBhvr additive="base">
                                        <p:cTn id="23" dur="500" fill="hold"/>
                                        <p:tgtEl>
                                          <p:spTgt spid="217091">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17091">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17091">
                                            <p:txEl>
                                              <p:pRg st="4" end="4"/>
                                            </p:txEl>
                                          </p:spTgt>
                                        </p:tgtEl>
                                        <p:attrNameLst>
                                          <p:attrName>style.visibility</p:attrName>
                                        </p:attrNameLst>
                                      </p:cBhvr>
                                      <p:to>
                                        <p:strVal val="visible"/>
                                      </p:to>
                                    </p:set>
                                    <p:anim calcmode="lin" valueType="num">
                                      <p:cBhvr additive="base">
                                        <p:cTn id="27" dur="500" fill="hold"/>
                                        <p:tgtEl>
                                          <p:spTgt spid="217091">
                                            <p:txEl>
                                              <p:pRg st="4" end="4"/>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17091">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17091">
                                            <p:txEl>
                                              <p:pRg st="5" end="5"/>
                                            </p:txEl>
                                          </p:spTgt>
                                        </p:tgtEl>
                                        <p:attrNameLst>
                                          <p:attrName>style.visibility</p:attrName>
                                        </p:attrNameLst>
                                      </p:cBhvr>
                                      <p:to>
                                        <p:strVal val="visible"/>
                                      </p:to>
                                    </p:set>
                                    <p:anim calcmode="lin" valueType="num">
                                      <p:cBhvr additive="base">
                                        <p:cTn id="31" dur="500" fill="hold"/>
                                        <p:tgtEl>
                                          <p:spTgt spid="217091">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17091">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217091">
                                            <p:txEl>
                                              <p:pRg st="6" end="6"/>
                                            </p:txEl>
                                          </p:spTgt>
                                        </p:tgtEl>
                                        <p:attrNameLst>
                                          <p:attrName>style.visibility</p:attrName>
                                        </p:attrNameLst>
                                      </p:cBhvr>
                                      <p:to>
                                        <p:strVal val="visible"/>
                                      </p:to>
                                    </p:set>
                                    <p:anim calcmode="lin" valueType="num">
                                      <p:cBhvr additive="base">
                                        <p:cTn id="35" dur="500" fill="hold"/>
                                        <p:tgtEl>
                                          <p:spTgt spid="217091">
                                            <p:txEl>
                                              <p:pRg st="6" end="6"/>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17091">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217091">
                                            <p:txEl>
                                              <p:pRg st="7" end="7"/>
                                            </p:txEl>
                                          </p:spTgt>
                                        </p:tgtEl>
                                        <p:attrNameLst>
                                          <p:attrName>style.visibility</p:attrName>
                                        </p:attrNameLst>
                                      </p:cBhvr>
                                      <p:to>
                                        <p:strVal val="visible"/>
                                      </p:to>
                                    </p:set>
                                    <p:anim calcmode="lin" valueType="num">
                                      <p:cBhvr additive="base">
                                        <p:cTn id="39" dur="500" fill="hold"/>
                                        <p:tgtEl>
                                          <p:spTgt spid="217091">
                                            <p:txEl>
                                              <p:pRg st="7" end="7"/>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1709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1" grpId="0" build="p" autoUpdateAnimBg="0"/>
    </p:bld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pPr eaLnBrk="1" hangingPunct="1"/>
            <a:r>
              <a:rPr lang="en-US" smtClean="0"/>
              <a:t>Selection Sorting</a:t>
            </a:r>
          </a:p>
        </p:txBody>
      </p:sp>
      <p:sp>
        <p:nvSpPr>
          <p:cNvPr id="223235" name="Rectangle 3"/>
          <p:cNvSpPr>
            <a:spLocks noGrp="1" noChangeArrowheads="1"/>
          </p:cNvSpPr>
          <p:nvPr>
            <p:ph type="body" idx="1"/>
          </p:nvPr>
        </p:nvSpPr>
        <p:spPr>
          <a:xfrm>
            <a:off x="533400" y="1676400"/>
            <a:ext cx="7772400" cy="4114800"/>
          </a:xfrm>
        </p:spPr>
        <p:txBody>
          <a:bodyPr/>
          <a:lstStyle/>
          <a:p>
            <a:pPr eaLnBrk="1" hangingPunct="1">
              <a:buFontTx/>
              <a:buNone/>
            </a:pPr>
            <a:r>
              <a:rPr lang="en-US" smtClean="0"/>
              <a:t>Approach (N is # elements in array):</a:t>
            </a:r>
          </a:p>
          <a:p>
            <a:pPr lvl="1" eaLnBrk="1" hangingPunct="1">
              <a:buFont typeface="Wingdings" panose="05000000000000000000" pitchFamily="2" charset="2"/>
              <a:buNone/>
            </a:pPr>
            <a:r>
              <a:rPr lang="en-US" smtClean="0"/>
              <a:t>1. Find smallest value in A and swap with A[0]</a:t>
            </a:r>
          </a:p>
          <a:p>
            <a:pPr lvl="1" eaLnBrk="1" hangingPunct="1">
              <a:buFont typeface="Wingdings" panose="05000000000000000000" pitchFamily="2" charset="2"/>
              <a:buNone/>
            </a:pPr>
            <a:r>
              <a:rPr lang="en-US" smtClean="0"/>
              <a:t>2. Find smallest value in A[1] .. A[N-1] and swap with A[1]</a:t>
            </a:r>
          </a:p>
          <a:p>
            <a:pPr lvl="1" eaLnBrk="1" hangingPunct="1">
              <a:buFont typeface="Wingdings" panose="05000000000000000000" pitchFamily="2" charset="2"/>
              <a:buNone/>
            </a:pPr>
            <a:r>
              <a:rPr lang="en-US" smtClean="0"/>
              <a:t>3. Find smallest value in A[2] .. A[N-1] and swap with A[2]</a:t>
            </a:r>
          </a:p>
          <a:p>
            <a:pPr lvl="1" eaLnBrk="1" hangingPunct="1">
              <a:buFont typeface="Wingdings" panose="05000000000000000000" pitchFamily="2" charset="2"/>
              <a:buNone/>
            </a:pPr>
            <a:r>
              <a:rPr lang="en-US" smtClean="0"/>
              <a:t>4. Continue through A[N-2]</a:t>
            </a:r>
          </a:p>
        </p:txBody>
      </p:sp>
    </p:spTree>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r>
              <a:rPr lang="en-US" smtClean="0"/>
              <a:t>Selection Sort Example</a:t>
            </a:r>
          </a:p>
        </p:txBody>
      </p:sp>
      <p:grpSp>
        <p:nvGrpSpPr>
          <p:cNvPr id="2" name="Group 3"/>
          <p:cNvGrpSpPr>
            <a:grpSpLocks/>
          </p:cNvGrpSpPr>
          <p:nvPr/>
        </p:nvGrpSpPr>
        <p:grpSpPr bwMode="auto">
          <a:xfrm>
            <a:off x="4114800" y="1600200"/>
            <a:ext cx="3048000" cy="466725"/>
            <a:chOff x="480" y="2160"/>
            <a:chExt cx="1920" cy="257"/>
          </a:xfrm>
        </p:grpSpPr>
        <p:sp>
          <p:nvSpPr>
            <p:cNvPr id="224293" name="Text Box 4"/>
            <p:cNvSpPr txBox="1">
              <a:spLocks noChangeArrowheads="1"/>
            </p:cNvSpPr>
            <p:nvPr/>
          </p:nvSpPr>
          <p:spPr bwMode="auto">
            <a:xfrm>
              <a:off x="480" y="2160"/>
              <a:ext cx="266" cy="25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6 </a:t>
              </a:r>
            </a:p>
          </p:txBody>
        </p:sp>
        <p:sp>
          <p:nvSpPr>
            <p:cNvPr id="224294" name="Text Box 5"/>
            <p:cNvSpPr txBox="1">
              <a:spLocks noChangeArrowheads="1"/>
            </p:cNvSpPr>
            <p:nvPr/>
          </p:nvSpPr>
          <p:spPr bwMode="auto">
            <a:xfrm>
              <a:off x="912" y="2160"/>
              <a:ext cx="266" cy="25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 </a:t>
              </a:r>
            </a:p>
          </p:txBody>
        </p:sp>
        <p:sp>
          <p:nvSpPr>
            <p:cNvPr id="224295" name="Text Box 6"/>
            <p:cNvSpPr txBox="1">
              <a:spLocks noChangeArrowheads="1"/>
            </p:cNvSpPr>
            <p:nvPr/>
          </p:nvSpPr>
          <p:spPr bwMode="auto">
            <a:xfrm>
              <a:off x="1318" y="2160"/>
              <a:ext cx="266" cy="25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8 </a:t>
              </a:r>
            </a:p>
          </p:txBody>
        </p:sp>
        <p:sp>
          <p:nvSpPr>
            <p:cNvPr id="224296" name="Text Box 7"/>
            <p:cNvSpPr txBox="1">
              <a:spLocks noChangeArrowheads="1"/>
            </p:cNvSpPr>
            <p:nvPr/>
          </p:nvSpPr>
          <p:spPr bwMode="auto">
            <a:xfrm>
              <a:off x="1702" y="2160"/>
              <a:ext cx="314" cy="25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a:t>
              </a:r>
            </a:p>
          </p:txBody>
        </p:sp>
        <p:sp>
          <p:nvSpPr>
            <p:cNvPr id="224297" name="Text Box 8"/>
            <p:cNvSpPr txBox="1">
              <a:spLocks noChangeArrowheads="1"/>
            </p:cNvSpPr>
            <p:nvPr/>
          </p:nvSpPr>
          <p:spPr bwMode="auto">
            <a:xfrm>
              <a:off x="2134" y="2160"/>
              <a:ext cx="266" cy="25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 </a:t>
              </a:r>
            </a:p>
          </p:txBody>
        </p:sp>
      </p:grpSp>
      <p:grpSp>
        <p:nvGrpSpPr>
          <p:cNvPr id="3" name="Group 9"/>
          <p:cNvGrpSpPr>
            <a:grpSpLocks/>
          </p:cNvGrpSpPr>
          <p:nvPr/>
        </p:nvGrpSpPr>
        <p:grpSpPr bwMode="auto">
          <a:xfrm>
            <a:off x="4114800" y="2743200"/>
            <a:ext cx="3048000" cy="466725"/>
            <a:chOff x="480" y="2160"/>
            <a:chExt cx="1920" cy="294"/>
          </a:xfrm>
        </p:grpSpPr>
        <p:sp>
          <p:nvSpPr>
            <p:cNvPr id="224288" name="Text Box 10"/>
            <p:cNvSpPr txBox="1">
              <a:spLocks noChangeArrowheads="1"/>
            </p:cNvSpPr>
            <p:nvPr/>
          </p:nvSpPr>
          <p:spPr bwMode="auto">
            <a:xfrm>
              <a:off x="480"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 </a:t>
              </a:r>
            </a:p>
          </p:txBody>
        </p:sp>
        <p:sp>
          <p:nvSpPr>
            <p:cNvPr id="224289" name="Text Box 11"/>
            <p:cNvSpPr txBox="1">
              <a:spLocks noChangeArrowheads="1"/>
            </p:cNvSpPr>
            <p:nvPr/>
          </p:nvSpPr>
          <p:spPr bwMode="auto">
            <a:xfrm>
              <a:off x="912"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 </a:t>
              </a:r>
            </a:p>
          </p:txBody>
        </p:sp>
        <p:sp>
          <p:nvSpPr>
            <p:cNvPr id="224290" name="Text Box 12"/>
            <p:cNvSpPr txBox="1">
              <a:spLocks noChangeArrowheads="1"/>
            </p:cNvSpPr>
            <p:nvPr/>
          </p:nvSpPr>
          <p:spPr bwMode="auto">
            <a:xfrm>
              <a:off x="1318"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8 </a:t>
              </a:r>
            </a:p>
          </p:txBody>
        </p:sp>
        <p:sp>
          <p:nvSpPr>
            <p:cNvPr id="224291" name="Text Box 13"/>
            <p:cNvSpPr txBox="1">
              <a:spLocks noChangeArrowheads="1"/>
            </p:cNvSpPr>
            <p:nvPr/>
          </p:nvSpPr>
          <p:spPr bwMode="auto">
            <a:xfrm>
              <a:off x="1702" y="2160"/>
              <a:ext cx="314"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a:t>
              </a:r>
            </a:p>
          </p:txBody>
        </p:sp>
        <p:sp>
          <p:nvSpPr>
            <p:cNvPr id="224292" name="Text Box 14"/>
            <p:cNvSpPr txBox="1">
              <a:spLocks noChangeArrowheads="1"/>
            </p:cNvSpPr>
            <p:nvPr/>
          </p:nvSpPr>
          <p:spPr bwMode="auto">
            <a:xfrm>
              <a:off x="2134"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6 </a:t>
              </a:r>
            </a:p>
          </p:txBody>
        </p:sp>
      </p:grpSp>
      <p:grpSp>
        <p:nvGrpSpPr>
          <p:cNvPr id="4" name="Group 15"/>
          <p:cNvGrpSpPr>
            <a:grpSpLocks/>
          </p:cNvGrpSpPr>
          <p:nvPr/>
        </p:nvGrpSpPr>
        <p:grpSpPr bwMode="auto">
          <a:xfrm>
            <a:off x="4191000" y="3657600"/>
            <a:ext cx="3048000" cy="466725"/>
            <a:chOff x="480" y="2160"/>
            <a:chExt cx="1920" cy="294"/>
          </a:xfrm>
        </p:grpSpPr>
        <p:sp>
          <p:nvSpPr>
            <p:cNvPr id="224283" name="Text Box 16"/>
            <p:cNvSpPr txBox="1">
              <a:spLocks noChangeArrowheads="1"/>
            </p:cNvSpPr>
            <p:nvPr/>
          </p:nvSpPr>
          <p:spPr bwMode="auto">
            <a:xfrm>
              <a:off x="480"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 </a:t>
              </a:r>
            </a:p>
          </p:txBody>
        </p:sp>
        <p:sp>
          <p:nvSpPr>
            <p:cNvPr id="224284" name="Text Box 17"/>
            <p:cNvSpPr txBox="1">
              <a:spLocks noChangeArrowheads="1"/>
            </p:cNvSpPr>
            <p:nvPr/>
          </p:nvSpPr>
          <p:spPr bwMode="auto">
            <a:xfrm>
              <a:off x="912"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 </a:t>
              </a:r>
            </a:p>
          </p:txBody>
        </p:sp>
        <p:sp>
          <p:nvSpPr>
            <p:cNvPr id="224285" name="Text Box 18"/>
            <p:cNvSpPr txBox="1">
              <a:spLocks noChangeArrowheads="1"/>
            </p:cNvSpPr>
            <p:nvPr/>
          </p:nvSpPr>
          <p:spPr bwMode="auto">
            <a:xfrm>
              <a:off x="1318"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8 </a:t>
              </a:r>
            </a:p>
          </p:txBody>
        </p:sp>
        <p:sp>
          <p:nvSpPr>
            <p:cNvPr id="224286" name="Text Box 19"/>
            <p:cNvSpPr txBox="1">
              <a:spLocks noChangeArrowheads="1"/>
            </p:cNvSpPr>
            <p:nvPr/>
          </p:nvSpPr>
          <p:spPr bwMode="auto">
            <a:xfrm>
              <a:off x="1702" y="2160"/>
              <a:ext cx="314"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a:t>
              </a:r>
            </a:p>
          </p:txBody>
        </p:sp>
        <p:sp>
          <p:nvSpPr>
            <p:cNvPr id="224287" name="Text Box 20"/>
            <p:cNvSpPr txBox="1">
              <a:spLocks noChangeArrowheads="1"/>
            </p:cNvSpPr>
            <p:nvPr/>
          </p:nvSpPr>
          <p:spPr bwMode="auto">
            <a:xfrm>
              <a:off x="2134"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6 </a:t>
              </a:r>
            </a:p>
          </p:txBody>
        </p:sp>
      </p:grpSp>
      <p:grpSp>
        <p:nvGrpSpPr>
          <p:cNvPr id="5" name="Group 21"/>
          <p:cNvGrpSpPr>
            <a:grpSpLocks/>
          </p:cNvGrpSpPr>
          <p:nvPr/>
        </p:nvGrpSpPr>
        <p:grpSpPr bwMode="auto">
          <a:xfrm>
            <a:off x="4191000" y="4572000"/>
            <a:ext cx="3048000" cy="466725"/>
            <a:chOff x="480" y="2160"/>
            <a:chExt cx="1920" cy="294"/>
          </a:xfrm>
        </p:grpSpPr>
        <p:sp>
          <p:nvSpPr>
            <p:cNvPr id="224278" name="Text Box 22"/>
            <p:cNvSpPr txBox="1">
              <a:spLocks noChangeArrowheads="1"/>
            </p:cNvSpPr>
            <p:nvPr/>
          </p:nvSpPr>
          <p:spPr bwMode="auto">
            <a:xfrm>
              <a:off x="480"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 </a:t>
              </a:r>
            </a:p>
          </p:txBody>
        </p:sp>
        <p:sp>
          <p:nvSpPr>
            <p:cNvPr id="224279" name="Text Box 23"/>
            <p:cNvSpPr txBox="1">
              <a:spLocks noChangeArrowheads="1"/>
            </p:cNvSpPr>
            <p:nvPr/>
          </p:nvSpPr>
          <p:spPr bwMode="auto">
            <a:xfrm>
              <a:off x="912"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 </a:t>
              </a:r>
            </a:p>
          </p:txBody>
        </p:sp>
        <p:sp>
          <p:nvSpPr>
            <p:cNvPr id="224280" name="Text Box 24"/>
            <p:cNvSpPr txBox="1">
              <a:spLocks noChangeArrowheads="1"/>
            </p:cNvSpPr>
            <p:nvPr/>
          </p:nvSpPr>
          <p:spPr bwMode="auto">
            <a:xfrm>
              <a:off x="1318"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6 </a:t>
              </a:r>
            </a:p>
          </p:txBody>
        </p:sp>
        <p:sp>
          <p:nvSpPr>
            <p:cNvPr id="224281" name="Text Box 25"/>
            <p:cNvSpPr txBox="1">
              <a:spLocks noChangeArrowheads="1"/>
            </p:cNvSpPr>
            <p:nvPr/>
          </p:nvSpPr>
          <p:spPr bwMode="auto">
            <a:xfrm>
              <a:off x="1702" y="2160"/>
              <a:ext cx="314"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a:t>
              </a:r>
            </a:p>
          </p:txBody>
        </p:sp>
        <p:sp>
          <p:nvSpPr>
            <p:cNvPr id="224282" name="Text Box 26"/>
            <p:cNvSpPr txBox="1">
              <a:spLocks noChangeArrowheads="1"/>
            </p:cNvSpPr>
            <p:nvPr/>
          </p:nvSpPr>
          <p:spPr bwMode="auto">
            <a:xfrm>
              <a:off x="2134"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8 </a:t>
              </a:r>
            </a:p>
          </p:txBody>
        </p:sp>
      </p:grpSp>
      <p:grpSp>
        <p:nvGrpSpPr>
          <p:cNvPr id="6" name="Group 27"/>
          <p:cNvGrpSpPr>
            <a:grpSpLocks/>
          </p:cNvGrpSpPr>
          <p:nvPr/>
        </p:nvGrpSpPr>
        <p:grpSpPr bwMode="auto">
          <a:xfrm>
            <a:off x="4267200" y="5476875"/>
            <a:ext cx="3124200" cy="466725"/>
            <a:chOff x="480" y="2160"/>
            <a:chExt cx="1968" cy="294"/>
          </a:xfrm>
        </p:grpSpPr>
        <p:sp>
          <p:nvSpPr>
            <p:cNvPr id="224273" name="Text Box 28"/>
            <p:cNvSpPr txBox="1">
              <a:spLocks noChangeArrowheads="1"/>
            </p:cNvSpPr>
            <p:nvPr/>
          </p:nvSpPr>
          <p:spPr bwMode="auto">
            <a:xfrm>
              <a:off x="480"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 </a:t>
              </a:r>
            </a:p>
          </p:txBody>
        </p:sp>
        <p:sp>
          <p:nvSpPr>
            <p:cNvPr id="224274" name="Text Box 29"/>
            <p:cNvSpPr txBox="1">
              <a:spLocks noChangeArrowheads="1"/>
            </p:cNvSpPr>
            <p:nvPr/>
          </p:nvSpPr>
          <p:spPr bwMode="auto">
            <a:xfrm>
              <a:off x="912"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4 </a:t>
              </a:r>
            </a:p>
          </p:txBody>
        </p:sp>
        <p:sp>
          <p:nvSpPr>
            <p:cNvPr id="224275" name="Text Box 30"/>
            <p:cNvSpPr txBox="1">
              <a:spLocks noChangeArrowheads="1"/>
            </p:cNvSpPr>
            <p:nvPr/>
          </p:nvSpPr>
          <p:spPr bwMode="auto">
            <a:xfrm>
              <a:off x="1318"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6 </a:t>
              </a:r>
            </a:p>
          </p:txBody>
        </p:sp>
        <p:sp>
          <p:nvSpPr>
            <p:cNvPr id="224276" name="Text Box 31"/>
            <p:cNvSpPr txBox="1">
              <a:spLocks noChangeArrowheads="1"/>
            </p:cNvSpPr>
            <p:nvPr/>
          </p:nvSpPr>
          <p:spPr bwMode="auto">
            <a:xfrm>
              <a:off x="1702" y="2160"/>
              <a:ext cx="266"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8 </a:t>
              </a:r>
            </a:p>
          </p:txBody>
        </p:sp>
        <p:sp>
          <p:nvSpPr>
            <p:cNvPr id="224277" name="Text Box 32"/>
            <p:cNvSpPr txBox="1">
              <a:spLocks noChangeArrowheads="1"/>
            </p:cNvSpPr>
            <p:nvPr/>
          </p:nvSpPr>
          <p:spPr bwMode="auto">
            <a:xfrm>
              <a:off x="2134" y="2160"/>
              <a:ext cx="314" cy="29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10</a:t>
              </a:r>
            </a:p>
          </p:txBody>
        </p:sp>
      </p:grpSp>
      <p:sp>
        <p:nvSpPr>
          <p:cNvPr id="380961" name="Text Box 33"/>
          <p:cNvSpPr txBox="1">
            <a:spLocks noChangeArrowheads="1"/>
          </p:cNvSpPr>
          <p:nvPr/>
        </p:nvSpPr>
        <p:spPr bwMode="auto">
          <a:xfrm>
            <a:off x="381000" y="1717675"/>
            <a:ext cx="1985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Original Array</a:t>
            </a:r>
          </a:p>
        </p:txBody>
      </p:sp>
      <p:sp>
        <p:nvSpPr>
          <p:cNvPr id="380962" name="Text Box 34"/>
          <p:cNvSpPr txBox="1">
            <a:spLocks noChangeArrowheads="1"/>
          </p:cNvSpPr>
          <p:nvPr/>
        </p:nvSpPr>
        <p:spPr bwMode="auto">
          <a:xfrm>
            <a:off x="304800" y="2640013"/>
            <a:ext cx="31242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2000"/>
              <a:t>Swap the smallest with A[0]</a:t>
            </a:r>
          </a:p>
        </p:txBody>
      </p:sp>
      <p:sp>
        <p:nvSpPr>
          <p:cNvPr id="380963" name="Text Box 35"/>
          <p:cNvSpPr txBox="1">
            <a:spLocks noChangeArrowheads="1"/>
          </p:cNvSpPr>
          <p:nvPr/>
        </p:nvSpPr>
        <p:spPr bwMode="auto">
          <a:xfrm>
            <a:off x="304800" y="3657600"/>
            <a:ext cx="3054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2000"/>
              <a:t>Swap 2</a:t>
            </a:r>
            <a:r>
              <a:rPr lang="en-US" sz="2000" baseline="30000"/>
              <a:t>nd</a:t>
            </a:r>
            <a:r>
              <a:rPr lang="en-US" sz="2000"/>
              <a:t> smallest with A[1]</a:t>
            </a:r>
          </a:p>
        </p:txBody>
      </p:sp>
      <p:sp>
        <p:nvSpPr>
          <p:cNvPr id="380964" name="Text Box 36"/>
          <p:cNvSpPr txBox="1">
            <a:spLocks noChangeArrowheads="1"/>
          </p:cNvSpPr>
          <p:nvPr/>
        </p:nvSpPr>
        <p:spPr bwMode="auto">
          <a:xfrm>
            <a:off x="304800" y="4572000"/>
            <a:ext cx="3027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2000"/>
              <a:t>Swap 3</a:t>
            </a:r>
            <a:r>
              <a:rPr lang="en-US" sz="2000" baseline="30000"/>
              <a:t>rd</a:t>
            </a:r>
            <a:r>
              <a:rPr lang="en-US" sz="2000"/>
              <a:t> smallest with A[2]</a:t>
            </a:r>
          </a:p>
        </p:txBody>
      </p:sp>
      <p:sp>
        <p:nvSpPr>
          <p:cNvPr id="380965" name="Text Box 37"/>
          <p:cNvSpPr txBox="1">
            <a:spLocks noChangeArrowheads="1"/>
          </p:cNvSpPr>
          <p:nvPr/>
        </p:nvSpPr>
        <p:spPr bwMode="auto">
          <a:xfrm>
            <a:off x="304800" y="5410200"/>
            <a:ext cx="30178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sz="2000"/>
              <a:t>Swap 4</a:t>
            </a:r>
            <a:r>
              <a:rPr lang="en-US" sz="2000" baseline="30000"/>
              <a:t>th</a:t>
            </a:r>
            <a:r>
              <a:rPr lang="en-US" sz="2000"/>
              <a:t> smallest with A[3]</a:t>
            </a:r>
          </a:p>
        </p:txBody>
      </p:sp>
      <p:sp>
        <p:nvSpPr>
          <p:cNvPr id="380966" name="Oval 38"/>
          <p:cNvSpPr>
            <a:spLocks noChangeArrowheads="1"/>
          </p:cNvSpPr>
          <p:nvPr/>
        </p:nvSpPr>
        <p:spPr bwMode="auto">
          <a:xfrm>
            <a:off x="6629400" y="1447800"/>
            <a:ext cx="762000" cy="914400"/>
          </a:xfrm>
          <a:prstGeom prst="ellipse">
            <a:avLst/>
          </a:prstGeom>
          <a:noFill/>
          <a:ln w="9525">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80967" name="Oval 39"/>
          <p:cNvSpPr>
            <a:spLocks noChangeArrowheads="1"/>
          </p:cNvSpPr>
          <p:nvPr/>
        </p:nvSpPr>
        <p:spPr bwMode="auto">
          <a:xfrm>
            <a:off x="4648200" y="2514600"/>
            <a:ext cx="762000" cy="914400"/>
          </a:xfrm>
          <a:prstGeom prst="ellipse">
            <a:avLst/>
          </a:prstGeom>
          <a:noFill/>
          <a:ln w="9525">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80968" name="Oval 40"/>
          <p:cNvSpPr>
            <a:spLocks noChangeArrowheads="1"/>
          </p:cNvSpPr>
          <p:nvPr/>
        </p:nvSpPr>
        <p:spPr bwMode="auto">
          <a:xfrm>
            <a:off x="6705600" y="3505200"/>
            <a:ext cx="762000" cy="914400"/>
          </a:xfrm>
          <a:prstGeom prst="ellipse">
            <a:avLst/>
          </a:prstGeom>
          <a:noFill/>
          <a:ln w="9525">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80969" name="Oval 41"/>
          <p:cNvSpPr>
            <a:spLocks noChangeArrowheads="1"/>
          </p:cNvSpPr>
          <p:nvPr/>
        </p:nvSpPr>
        <p:spPr bwMode="auto">
          <a:xfrm>
            <a:off x="6705600" y="4419600"/>
            <a:ext cx="762000" cy="914400"/>
          </a:xfrm>
          <a:prstGeom prst="ellipse">
            <a:avLst/>
          </a:prstGeom>
          <a:noFill/>
          <a:ln w="9525">
            <a:solidFill>
              <a:srgbClr val="99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0961"/>
                                        </p:tgtEl>
                                        <p:attrNameLst>
                                          <p:attrName>style.visibility</p:attrName>
                                        </p:attrNameLst>
                                      </p:cBhvr>
                                      <p:to>
                                        <p:strVal val="visible"/>
                                      </p:to>
                                    </p:set>
                                    <p:anim calcmode="lin" valueType="num">
                                      <p:cBhvr additive="base">
                                        <p:cTn id="7" dur="500" fill="hold"/>
                                        <p:tgtEl>
                                          <p:spTgt spid="380961"/>
                                        </p:tgtEl>
                                        <p:attrNameLst>
                                          <p:attrName>ppt_x</p:attrName>
                                        </p:attrNameLst>
                                      </p:cBhvr>
                                      <p:tavLst>
                                        <p:tav tm="0">
                                          <p:val>
                                            <p:strVal val="0-#ppt_w/2"/>
                                          </p:val>
                                        </p:tav>
                                        <p:tav tm="100000">
                                          <p:val>
                                            <p:strVal val="#ppt_x"/>
                                          </p:val>
                                        </p:tav>
                                      </p:tavLst>
                                    </p:anim>
                                    <p:anim calcmode="lin" valueType="num">
                                      <p:cBhvr additive="base">
                                        <p:cTn id="8" dur="500" fill="hold"/>
                                        <p:tgtEl>
                                          <p:spTgt spid="38096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0-#ppt_w/2"/>
                                          </p:val>
                                        </p:tav>
                                        <p:tav tm="100000">
                                          <p:val>
                                            <p:strVal val="#ppt_x"/>
                                          </p:val>
                                        </p:tav>
                                      </p:tavLst>
                                    </p:anim>
                                    <p:anim calcmode="lin" valueType="num">
                                      <p:cBhvr additive="base">
                                        <p:cTn id="1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0962"/>
                                        </p:tgtEl>
                                        <p:attrNameLst>
                                          <p:attrName>style.visibility</p:attrName>
                                        </p:attrNameLst>
                                      </p:cBhvr>
                                      <p:to>
                                        <p:strVal val="visible"/>
                                      </p:to>
                                    </p:set>
                                    <p:anim calcmode="lin" valueType="num">
                                      <p:cBhvr additive="base">
                                        <p:cTn id="19" dur="500" fill="hold"/>
                                        <p:tgtEl>
                                          <p:spTgt spid="380962"/>
                                        </p:tgtEl>
                                        <p:attrNameLst>
                                          <p:attrName>ppt_x</p:attrName>
                                        </p:attrNameLst>
                                      </p:cBhvr>
                                      <p:tavLst>
                                        <p:tav tm="0">
                                          <p:val>
                                            <p:strVal val="0-#ppt_w/2"/>
                                          </p:val>
                                        </p:tav>
                                        <p:tav tm="100000">
                                          <p:val>
                                            <p:strVal val="#ppt_x"/>
                                          </p:val>
                                        </p:tav>
                                      </p:tavLst>
                                    </p:anim>
                                    <p:anim calcmode="lin" valueType="num">
                                      <p:cBhvr additive="base">
                                        <p:cTn id="20" dur="500" fill="hold"/>
                                        <p:tgtEl>
                                          <p:spTgt spid="38096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0966"/>
                                        </p:tgtEl>
                                        <p:attrNameLst>
                                          <p:attrName>style.visibility</p:attrName>
                                        </p:attrNameLst>
                                      </p:cBhvr>
                                      <p:to>
                                        <p:strVal val="visible"/>
                                      </p:to>
                                    </p:set>
                                    <p:anim calcmode="lin" valueType="num">
                                      <p:cBhvr additive="base">
                                        <p:cTn id="25" dur="500" fill="hold"/>
                                        <p:tgtEl>
                                          <p:spTgt spid="380966"/>
                                        </p:tgtEl>
                                        <p:attrNameLst>
                                          <p:attrName>ppt_x</p:attrName>
                                        </p:attrNameLst>
                                      </p:cBhvr>
                                      <p:tavLst>
                                        <p:tav tm="0">
                                          <p:val>
                                            <p:strVal val="0-#ppt_w/2"/>
                                          </p:val>
                                        </p:tav>
                                        <p:tav tm="100000">
                                          <p:val>
                                            <p:strVal val="#ppt_x"/>
                                          </p:val>
                                        </p:tav>
                                      </p:tavLst>
                                    </p:anim>
                                    <p:anim calcmode="lin" valueType="num">
                                      <p:cBhvr additive="base">
                                        <p:cTn id="26" dur="500" fill="hold"/>
                                        <p:tgtEl>
                                          <p:spTgt spid="380966"/>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0-#ppt_w/2"/>
                                          </p:val>
                                        </p:tav>
                                        <p:tav tm="100000">
                                          <p:val>
                                            <p:strVal val="#ppt_x"/>
                                          </p:val>
                                        </p:tav>
                                      </p:tavLst>
                                    </p:anim>
                                    <p:anim calcmode="lin" valueType="num">
                                      <p:cBhvr additive="base">
                                        <p:cTn id="3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80963"/>
                                        </p:tgtEl>
                                        <p:attrNameLst>
                                          <p:attrName>style.visibility</p:attrName>
                                        </p:attrNameLst>
                                      </p:cBhvr>
                                      <p:to>
                                        <p:strVal val="visible"/>
                                      </p:to>
                                    </p:set>
                                    <p:anim calcmode="lin" valueType="num">
                                      <p:cBhvr additive="base">
                                        <p:cTn id="37" dur="500" fill="hold"/>
                                        <p:tgtEl>
                                          <p:spTgt spid="380963"/>
                                        </p:tgtEl>
                                        <p:attrNameLst>
                                          <p:attrName>ppt_x</p:attrName>
                                        </p:attrNameLst>
                                      </p:cBhvr>
                                      <p:tavLst>
                                        <p:tav tm="0">
                                          <p:val>
                                            <p:strVal val="0-#ppt_w/2"/>
                                          </p:val>
                                        </p:tav>
                                        <p:tav tm="100000">
                                          <p:val>
                                            <p:strVal val="#ppt_x"/>
                                          </p:val>
                                        </p:tav>
                                      </p:tavLst>
                                    </p:anim>
                                    <p:anim calcmode="lin" valueType="num">
                                      <p:cBhvr additive="base">
                                        <p:cTn id="38" dur="500" fill="hold"/>
                                        <p:tgtEl>
                                          <p:spTgt spid="380963"/>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80967"/>
                                        </p:tgtEl>
                                        <p:attrNameLst>
                                          <p:attrName>style.visibility</p:attrName>
                                        </p:attrNameLst>
                                      </p:cBhvr>
                                      <p:to>
                                        <p:strVal val="visible"/>
                                      </p:to>
                                    </p:set>
                                    <p:anim calcmode="lin" valueType="num">
                                      <p:cBhvr additive="base">
                                        <p:cTn id="43" dur="500" fill="hold"/>
                                        <p:tgtEl>
                                          <p:spTgt spid="380967"/>
                                        </p:tgtEl>
                                        <p:attrNameLst>
                                          <p:attrName>ppt_x</p:attrName>
                                        </p:attrNameLst>
                                      </p:cBhvr>
                                      <p:tavLst>
                                        <p:tav tm="0">
                                          <p:val>
                                            <p:strVal val="0-#ppt_w/2"/>
                                          </p:val>
                                        </p:tav>
                                        <p:tav tm="100000">
                                          <p:val>
                                            <p:strVal val="#ppt_x"/>
                                          </p:val>
                                        </p:tav>
                                      </p:tavLst>
                                    </p:anim>
                                    <p:anim calcmode="lin" valueType="num">
                                      <p:cBhvr additive="base">
                                        <p:cTn id="44" dur="500" fill="hold"/>
                                        <p:tgtEl>
                                          <p:spTgt spid="38096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0-#ppt_w/2"/>
                                          </p:val>
                                        </p:tav>
                                        <p:tav tm="100000">
                                          <p:val>
                                            <p:strVal val="#ppt_x"/>
                                          </p:val>
                                        </p:tav>
                                      </p:tavLst>
                                    </p:anim>
                                    <p:anim calcmode="lin" valueType="num">
                                      <p:cBhvr additive="base">
                                        <p:cTn id="5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80964"/>
                                        </p:tgtEl>
                                        <p:attrNameLst>
                                          <p:attrName>style.visibility</p:attrName>
                                        </p:attrNameLst>
                                      </p:cBhvr>
                                      <p:to>
                                        <p:strVal val="visible"/>
                                      </p:to>
                                    </p:set>
                                    <p:anim calcmode="lin" valueType="num">
                                      <p:cBhvr additive="base">
                                        <p:cTn id="55" dur="500" fill="hold"/>
                                        <p:tgtEl>
                                          <p:spTgt spid="380964"/>
                                        </p:tgtEl>
                                        <p:attrNameLst>
                                          <p:attrName>ppt_x</p:attrName>
                                        </p:attrNameLst>
                                      </p:cBhvr>
                                      <p:tavLst>
                                        <p:tav tm="0">
                                          <p:val>
                                            <p:strVal val="0-#ppt_w/2"/>
                                          </p:val>
                                        </p:tav>
                                        <p:tav tm="100000">
                                          <p:val>
                                            <p:strVal val="#ppt_x"/>
                                          </p:val>
                                        </p:tav>
                                      </p:tavLst>
                                    </p:anim>
                                    <p:anim calcmode="lin" valueType="num">
                                      <p:cBhvr additive="base">
                                        <p:cTn id="56" dur="500" fill="hold"/>
                                        <p:tgtEl>
                                          <p:spTgt spid="380964"/>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80968"/>
                                        </p:tgtEl>
                                        <p:attrNameLst>
                                          <p:attrName>style.visibility</p:attrName>
                                        </p:attrNameLst>
                                      </p:cBhvr>
                                      <p:to>
                                        <p:strVal val="visible"/>
                                      </p:to>
                                    </p:set>
                                    <p:anim calcmode="lin" valueType="num">
                                      <p:cBhvr additive="base">
                                        <p:cTn id="61" dur="500" fill="hold"/>
                                        <p:tgtEl>
                                          <p:spTgt spid="380968"/>
                                        </p:tgtEl>
                                        <p:attrNameLst>
                                          <p:attrName>ppt_x</p:attrName>
                                        </p:attrNameLst>
                                      </p:cBhvr>
                                      <p:tavLst>
                                        <p:tav tm="0">
                                          <p:val>
                                            <p:strVal val="0-#ppt_w/2"/>
                                          </p:val>
                                        </p:tav>
                                        <p:tav tm="100000">
                                          <p:val>
                                            <p:strVal val="#ppt_x"/>
                                          </p:val>
                                        </p:tav>
                                      </p:tavLst>
                                    </p:anim>
                                    <p:anim calcmode="lin" valueType="num">
                                      <p:cBhvr additive="base">
                                        <p:cTn id="62" dur="500" fill="hold"/>
                                        <p:tgtEl>
                                          <p:spTgt spid="380968"/>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additive="base">
                                        <p:cTn id="67" dur="500" fill="hold"/>
                                        <p:tgtEl>
                                          <p:spTgt spid="5"/>
                                        </p:tgtEl>
                                        <p:attrNameLst>
                                          <p:attrName>ppt_x</p:attrName>
                                        </p:attrNameLst>
                                      </p:cBhvr>
                                      <p:tavLst>
                                        <p:tav tm="0">
                                          <p:val>
                                            <p:strVal val="0-#ppt_w/2"/>
                                          </p:val>
                                        </p:tav>
                                        <p:tav tm="100000">
                                          <p:val>
                                            <p:strVal val="#ppt_x"/>
                                          </p:val>
                                        </p:tav>
                                      </p:tavLst>
                                    </p:anim>
                                    <p:anim calcmode="lin" valueType="num">
                                      <p:cBhvr additive="base">
                                        <p:cTn id="6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80965"/>
                                        </p:tgtEl>
                                        <p:attrNameLst>
                                          <p:attrName>style.visibility</p:attrName>
                                        </p:attrNameLst>
                                      </p:cBhvr>
                                      <p:to>
                                        <p:strVal val="visible"/>
                                      </p:to>
                                    </p:set>
                                    <p:anim calcmode="lin" valueType="num">
                                      <p:cBhvr additive="base">
                                        <p:cTn id="73" dur="500" fill="hold"/>
                                        <p:tgtEl>
                                          <p:spTgt spid="380965"/>
                                        </p:tgtEl>
                                        <p:attrNameLst>
                                          <p:attrName>ppt_x</p:attrName>
                                        </p:attrNameLst>
                                      </p:cBhvr>
                                      <p:tavLst>
                                        <p:tav tm="0">
                                          <p:val>
                                            <p:strVal val="0-#ppt_w/2"/>
                                          </p:val>
                                        </p:tav>
                                        <p:tav tm="100000">
                                          <p:val>
                                            <p:strVal val="#ppt_x"/>
                                          </p:val>
                                        </p:tav>
                                      </p:tavLst>
                                    </p:anim>
                                    <p:anim calcmode="lin" valueType="num">
                                      <p:cBhvr additive="base">
                                        <p:cTn id="74" dur="500" fill="hold"/>
                                        <p:tgtEl>
                                          <p:spTgt spid="380965"/>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380969"/>
                                        </p:tgtEl>
                                        <p:attrNameLst>
                                          <p:attrName>style.visibility</p:attrName>
                                        </p:attrNameLst>
                                      </p:cBhvr>
                                      <p:to>
                                        <p:strVal val="visible"/>
                                      </p:to>
                                    </p:set>
                                    <p:anim calcmode="lin" valueType="num">
                                      <p:cBhvr additive="base">
                                        <p:cTn id="79" dur="500" fill="hold"/>
                                        <p:tgtEl>
                                          <p:spTgt spid="380969"/>
                                        </p:tgtEl>
                                        <p:attrNameLst>
                                          <p:attrName>ppt_x</p:attrName>
                                        </p:attrNameLst>
                                      </p:cBhvr>
                                      <p:tavLst>
                                        <p:tav tm="0">
                                          <p:val>
                                            <p:strVal val="0-#ppt_w/2"/>
                                          </p:val>
                                        </p:tav>
                                        <p:tav tm="100000">
                                          <p:val>
                                            <p:strVal val="#ppt_x"/>
                                          </p:val>
                                        </p:tav>
                                      </p:tavLst>
                                    </p:anim>
                                    <p:anim calcmode="lin" valueType="num">
                                      <p:cBhvr additive="base">
                                        <p:cTn id="80" dur="500" fill="hold"/>
                                        <p:tgtEl>
                                          <p:spTgt spid="380969"/>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nodeType="clickEffect">
                                  <p:stCondLst>
                                    <p:cond delay="0"/>
                                  </p:stCondLst>
                                  <p:childTnLst>
                                    <p:set>
                                      <p:cBhvr>
                                        <p:cTn id="84" dur="1" fill="hold">
                                          <p:stCondLst>
                                            <p:cond delay="0"/>
                                          </p:stCondLst>
                                        </p:cTn>
                                        <p:tgtEl>
                                          <p:spTgt spid="6"/>
                                        </p:tgtEl>
                                        <p:attrNameLst>
                                          <p:attrName>style.visibility</p:attrName>
                                        </p:attrNameLst>
                                      </p:cBhvr>
                                      <p:to>
                                        <p:strVal val="visible"/>
                                      </p:to>
                                    </p:set>
                                    <p:anim calcmode="lin" valueType="num">
                                      <p:cBhvr additive="base">
                                        <p:cTn id="85" dur="500" fill="hold"/>
                                        <p:tgtEl>
                                          <p:spTgt spid="6"/>
                                        </p:tgtEl>
                                        <p:attrNameLst>
                                          <p:attrName>ppt_x</p:attrName>
                                        </p:attrNameLst>
                                      </p:cBhvr>
                                      <p:tavLst>
                                        <p:tav tm="0">
                                          <p:val>
                                            <p:strVal val="0-#ppt_w/2"/>
                                          </p:val>
                                        </p:tav>
                                        <p:tav tm="100000">
                                          <p:val>
                                            <p:strVal val="#ppt_x"/>
                                          </p:val>
                                        </p:tav>
                                      </p:tavLst>
                                    </p:anim>
                                    <p:anim calcmode="lin" valueType="num">
                                      <p:cBhvr additive="base">
                                        <p:cTn id="8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961" grpId="0" autoUpdateAnimBg="0"/>
      <p:bldP spid="380962" grpId="0" autoUpdateAnimBg="0"/>
      <p:bldP spid="380963" grpId="0" autoUpdateAnimBg="0"/>
      <p:bldP spid="380964" grpId="0" autoUpdateAnimBg="0"/>
      <p:bldP spid="380965" grpId="0" autoUpdateAnimBg="0"/>
      <p:bldP spid="380966" grpId="0" animBg="1"/>
      <p:bldP spid="380967" grpId="0" animBg="1"/>
      <p:bldP spid="380968" grpId="0" animBg="1"/>
      <p:bldP spid="380969" grpId="0" animBg="1"/>
    </p:bld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lstStyle/>
          <a:p>
            <a:pPr eaLnBrk="1" hangingPunct="1"/>
            <a:r>
              <a:rPr lang="en-US" smtClean="0"/>
              <a:t>Selection Sort Notes</a:t>
            </a:r>
          </a:p>
        </p:txBody>
      </p:sp>
      <p:sp>
        <p:nvSpPr>
          <p:cNvPr id="225283" name="Rectangle 3"/>
          <p:cNvSpPr>
            <a:spLocks noGrp="1" noChangeArrowheads="1"/>
          </p:cNvSpPr>
          <p:nvPr>
            <p:ph type="body" idx="1"/>
          </p:nvPr>
        </p:nvSpPr>
        <p:spPr>
          <a:xfrm>
            <a:off x="228600" y="1371600"/>
            <a:ext cx="8534400" cy="4800600"/>
          </a:xfrm>
        </p:spPr>
        <p:txBody>
          <a:bodyPr/>
          <a:lstStyle/>
          <a:p>
            <a:pPr algn="just" eaLnBrk="1" hangingPunct="1">
              <a:lnSpc>
                <a:spcPct val="90000"/>
              </a:lnSpc>
            </a:pPr>
            <a:r>
              <a:rPr lang="en-US" sz="2400" smtClean="0"/>
              <a:t>If array has N elements, process of finding smallest repeated N-1 times (outer loop)</a:t>
            </a:r>
          </a:p>
          <a:p>
            <a:pPr algn="just" eaLnBrk="1" hangingPunct="1">
              <a:lnSpc>
                <a:spcPct val="90000"/>
              </a:lnSpc>
            </a:pPr>
            <a:endParaRPr lang="en-US" sz="2400" smtClean="0"/>
          </a:p>
          <a:p>
            <a:pPr algn="just" eaLnBrk="1" hangingPunct="1">
              <a:lnSpc>
                <a:spcPct val="90000"/>
              </a:lnSpc>
            </a:pPr>
            <a:r>
              <a:rPr lang="en-US" sz="2400" smtClean="0"/>
              <a:t>Each iteration requires search for smallest value (inner loop)</a:t>
            </a:r>
          </a:p>
          <a:p>
            <a:pPr algn="just" eaLnBrk="1" hangingPunct="1">
              <a:lnSpc>
                <a:spcPct val="90000"/>
              </a:lnSpc>
            </a:pPr>
            <a:endParaRPr lang="en-US" sz="2400" smtClean="0"/>
          </a:p>
          <a:p>
            <a:pPr algn="just" eaLnBrk="1" hangingPunct="1">
              <a:lnSpc>
                <a:spcPct val="90000"/>
              </a:lnSpc>
            </a:pPr>
            <a:r>
              <a:rPr lang="en-US" sz="2400" smtClean="0"/>
              <a:t>After inner loop, two array members are swapped if required</a:t>
            </a:r>
          </a:p>
          <a:p>
            <a:pPr algn="just" eaLnBrk="1" hangingPunct="1">
              <a:lnSpc>
                <a:spcPct val="90000"/>
              </a:lnSpc>
            </a:pPr>
            <a:endParaRPr lang="en-US" sz="2400" smtClean="0"/>
          </a:p>
          <a:p>
            <a:pPr algn="just" eaLnBrk="1" hangingPunct="1">
              <a:lnSpc>
                <a:spcPct val="90000"/>
              </a:lnSpc>
            </a:pPr>
            <a:r>
              <a:rPr lang="en-US" sz="2400" smtClean="0"/>
              <a:t>Can search for largest member to get descending-order sort</a:t>
            </a:r>
          </a:p>
        </p:txBody>
      </p:sp>
    </p:spTree>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eaLnBrk="1" hangingPunct="1"/>
            <a:r>
              <a:rPr lang="en-US" smtClean="0"/>
              <a:t>Selection Sort Algorithm</a:t>
            </a:r>
          </a:p>
        </p:txBody>
      </p:sp>
      <p:sp>
        <p:nvSpPr>
          <p:cNvPr id="226307" name="Rectangle 3"/>
          <p:cNvSpPr>
            <a:spLocks noGrp="1" noChangeArrowheads="1"/>
          </p:cNvSpPr>
          <p:nvPr>
            <p:ph type="body" sz="half" idx="1"/>
          </p:nvPr>
        </p:nvSpPr>
        <p:spPr>
          <a:xfrm>
            <a:off x="1295400" y="1219200"/>
            <a:ext cx="6661150" cy="1905000"/>
          </a:xfrm>
        </p:spPr>
        <p:txBody>
          <a:bodyPr/>
          <a:lstStyle/>
          <a:p>
            <a:pPr marL="0" indent="0" eaLnBrk="1" hangingPunct="1">
              <a:lnSpc>
                <a:spcPct val="90000"/>
              </a:lnSpc>
              <a:buFontTx/>
              <a:buNone/>
            </a:pPr>
            <a:r>
              <a:rPr lang="en-US" sz="2400" smtClean="0"/>
              <a:t>For J is 0 to N-2</a:t>
            </a:r>
          </a:p>
          <a:p>
            <a:pPr lvl="1" eaLnBrk="1" hangingPunct="1">
              <a:lnSpc>
                <a:spcPct val="90000"/>
              </a:lnSpc>
              <a:buFont typeface="Wingdings" panose="05000000000000000000" pitchFamily="2" charset="2"/>
              <a:buNone/>
            </a:pPr>
            <a:r>
              <a:rPr lang="en-US" smtClean="0"/>
              <a:t>Find smallest value in A[J], A[J+1] .. A[N-1]</a:t>
            </a:r>
          </a:p>
          <a:p>
            <a:pPr lvl="1" eaLnBrk="1" hangingPunct="1">
              <a:lnSpc>
                <a:spcPct val="90000"/>
              </a:lnSpc>
              <a:buFont typeface="Wingdings" panose="05000000000000000000" pitchFamily="2" charset="2"/>
              <a:buNone/>
            </a:pPr>
            <a:r>
              <a:rPr lang="en-US" smtClean="0"/>
              <a:t>Store subscript of smallest in Index</a:t>
            </a:r>
          </a:p>
          <a:p>
            <a:pPr lvl="1" eaLnBrk="1" hangingPunct="1">
              <a:lnSpc>
                <a:spcPct val="90000"/>
              </a:lnSpc>
              <a:buFont typeface="Wingdings" panose="05000000000000000000" pitchFamily="2" charset="2"/>
              <a:buNone/>
            </a:pPr>
            <a:r>
              <a:rPr lang="en-US" smtClean="0"/>
              <a:t>Swap A[J] and A[Index]</a:t>
            </a:r>
          </a:p>
        </p:txBody>
      </p:sp>
      <p:sp>
        <p:nvSpPr>
          <p:cNvPr id="226308" name="Rectangle 4"/>
          <p:cNvSpPr>
            <a:spLocks noGrp="1" noChangeArrowheads="1"/>
          </p:cNvSpPr>
          <p:nvPr>
            <p:ph type="body" sz="half" idx="2"/>
          </p:nvPr>
        </p:nvSpPr>
        <p:spPr>
          <a:xfrm>
            <a:off x="4953000" y="4953000"/>
            <a:ext cx="3810000" cy="1219200"/>
          </a:xfrm>
        </p:spPr>
        <p:txBody>
          <a:bodyPr/>
          <a:lstStyle/>
          <a:p>
            <a:pPr marL="0" indent="0" eaLnBrk="1" hangingPunct="1">
              <a:lnSpc>
                <a:spcPct val="90000"/>
              </a:lnSpc>
              <a:buFontTx/>
              <a:buNone/>
            </a:pPr>
            <a:r>
              <a:rPr lang="en-US" sz="2400" smtClean="0"/>
              <a:t>But we need location of smallest, not its value to swap, </a:t>
            </a:r>
            <a:r>
              <a:rPr lang="en-US" sz="2400" b="1" smtClean="0">
                <a:solidFill>
                  <a:srgbClr val="990000"/>
                </a:solidFill>
              </a:rPr>
              <a:t>Change???</a:t>
            </a:r>
            <a:endParaRPr lang="en-US" sz="2400" b="1" smtClean="0">
              <a:solidFill>
                <a:srgbClr val="990000"/>
              </a:solidFill>
              <a:latin typeface="Courier New" panose="02070309020205020404" pitchFamily="49" charset="0"/>
            </a:endParaRPr>
          </a:p>
        </p:txBody>
      </p:sp>
      <p:sp>
        <p:nvSpPr>
          <p:cNvPr id="382981" name="Text Box 5"/>
          <p:cNvSpPr txBox="1">
            <a:spLocks noChangeArrowheads="1"/>
          </p:cNvSpPr>
          <p:nvPr/>
        </p:nvSpPr>
        <p:spPr bwMode="auto">
          <a:xfrm>
            <a:off x="914400" y="4013200"/>
            <a:ext cx="3733800" cy="16351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eaLnBrk="0" hangingPunct="0">
              <a:lnSpc>
                <a:spcPct val="90000"/>
              </a:lnSpc>
              <a:spcBef>
                <a:spcPct val="20000"/>
              </a:spcBef>
              <a:defRPr/>
            </a:pPr>
            <a:r>
              <a:rPr lang="en-US" b="1">
                <a:solidFill>
                  <a:srgbClr val="669900"/>
                </a:solidFill>
                <a:cs typeface="+mn-cs"/>
              </a:rPr>
              <a:t>Smallest = A[J];</a:t>
            </a:r>
          </a:p>
          <a:p>
            <a:pPr eaLnBrk="0" hangingPunct="0">
              <a:lnSpc>
                <a:spcPct val="90000"/>
              </a:lnSpc>
              <a:spcBef>
                <a:spcPct val="20000"/>
              </a:spcBef>
              <a:defRPr/>
            </a:pPr>
            <a:r>
              <a:rPr lang="en-US" b="1">
                <a:solidFill>
                  <a:srgbClr val="669900"/>
                </a:solidFill>
                <a:cs typeface="+mn-cs"/>
              </a:rPr>
              <a:t>for (K = 1; K &lt; N; K++)</a:t>
            </a:r>
          </a:p>
          <a:p>
            <a:pPr eaLnBrk="0" hangingPunct="0">
              <a:lnSpc>
                <a:spcPct val="90000"/>
              </a:lnSpc>
              <a:spcBef>
                <a:spcPct val="20000"/>
              </a:spcBef>
              <a:defRPr/>
            </a:pPr>
            <a:r>
              <a:rPr lang="en-US" b="1">
                <a:solidFill>
                  <a:srgbClr val="669900"/>
                </a:solidFill>
                <a:cs typeface="+mn-cs"/>
              </a:rPr>
              <a:t>   if (A[K] &lt; Smallest)</a:t>
            </a:r>
          </a:p>
          <a:p>
            <a:pPr eaLnBrk="0" hangingPunct="0">
              <a:lnSpc>
                <a:spcPct val="90000"/>
              </a:lnSpc>
              <a:spcBef>
                <a:spcPct val="20000"/>
              </a:spcBef>
              <a:defRPr/>
            </a:pPr>
            <a:r>
              <a:rPr lang="en-US" b="1">
                <a:solidFill>
                  <a:srgbClr val="669900"/>
                </a:solidFill>
                <a:cs typeface="+mn-cs"/>
              </a:rPr>
              <a:t>      Smallest = A[K];</a:t>
            </a:r>
          </a:p>
        </p:txBody>
      </p:sp>
      <p:sp>
        <p:nvSpPr>
          <p:cNvPr id="226310" name="Text Box 6"/>
          <p:cNvSpPr txBox="1">
            <a:spLocks noChangeArrowheads="1"/>
          </p:cNvSpPr>
          <p:nvPr/>
        </p:nvSpPr>
        <p:spPr bwMode="auto">
          <a:xfrm>
            <a:off x="5233988" y="3160713"/>
            <a:ext cx="3529012"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spcBef>
                <a:spcPct val="20000"/>
              </a:spcBef>
            </a:pPr>
            <a:r>
              <a:rPr lang="en-US" b="1"/>
              <a:t>Find smallest in A[J..N-1]</a:t>
            </a:r>
            <a:endParaRPr lang="en-US"/>
          </a:p>
        </p:txBody>
      </p:sp>
      <p:sp>
        <p:nvSpPr>
          <p:cNvPr id="226311" name="Line 7"/>
          <p:cNvSpPr>
            <a:spLocks noChangeShapeType="1"/>
          </p:cNvSpPr>
          <p:nvPr/>
        </p:nvSpPr>
        <p:spPr bwMode="auto">
          <a:xfrm flipH="1">
            <a:off x="4343400" y="3505200"/>
            <a:ext cx="9144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Tree>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pPr eaLnBrk="1" hangingPunct="1"/>
            <a:r>
              <a:rPr lang="en-US" smtClean="0"/>
              <a:t>Binary Search</a:t>
            </a:r>
          </a:p>
        </p:txBody>
      </p:sp>
      <p:sp>
        <p:nvSpPr>
          <p:cNvPr id="227331" name="Rectangle 3"/>
          <p:cNvSpPr>
            <a:spLocks noGrp="1" noChangeArrowheads="1"/>
          </p:cNvSpPr>
          <p:nvPr>
            <p:ph type="body" idx="1"/>
          </p:nvPr>
        </p:nvSpPr>
        <p:spPr>
          <a:xfrm>
            <a:off x="685800" y="1371600"/>
            <a:ext cx="7772400" cy="4876800"/>
          </a:xfrm>
        </p:spPr>
        <p:txBody>
          <a:bodyPr/>
          <a:lstStyle/>
          <a:p>
            <a:pPr eaLnBrk="1" hangingPunct="1">
              <a:lnSpc>
                <a:spcPct val="90000"/>
              </a:lnSpc>
              <a:buFontTx/>
              <a:buNone/>
            </a:pPr>
            <a:r>
              <a:rPr lang="en-US" sz="2400" smtClean="0"/>
              <a:t>Example: when looking up name in phone book, don’t search start to end</a:t>
            </a:r>
          </a:p>
          <a:p>
            <a:pPr eaLnBrk="1" hangingPunct="1">
              <a:lnSpc>
                <a:spcPct val="90000"/>
              </a:lnSpc>
              <a:buFontTx/>
              <a:buNone/>
            </a:pPr>
            <a:endParaRPr lang="en-US" sz="2400" smtClean="0"/>
          </a:p>
          <a:p>
            <a:pPr eaLnBrk="1" hangingPunct="1">
              <a:lnSpc>
                <a:spcPct val="90000"/>
              </a:lnSpc>
              <a:buFontTx/>
              <a:buNone/>
            </a:pPr>
            <a:r>
              <a:rPr lang="en-US" sz="2400" smtClean="0"/>
              <a:t>Prerequisite: Sorted Array</a:t>
            </a:r>
          </a:p>
          <a:p>
            <a:pPr eaLnBrk="1" hangingPunct="1">
              <a:lnSpc>
                <a:spcPct val="90000"/>
              </a:lnSpc>
              <a:buFontTx/>
              <a:buNone/>
            </a:pPr>
            <a:endParaRPr lang="en-US" sz="2400" smtClean="0"/>
          </a:p>
          <a:p>
            <a:pPr eaLnBrk="1" hangingPunct="1">
              <a:lnSpc>
                <a:spcPct val="90000"/>
              </a:lnSpc>
              <a:buFontTx/>
              <a:buNone/>
            </a:pPr>
            <a:r>
              <a:rPr lang="en-US" sz="2400" smtClean="0"/>
              <a:t>Approach:</a:t>
            </a:r>
          </a:p>
          <a:p>
            <a:pPr lvl="1" eaLnBrk="1" hangingPunct="1">
              <a:lnSpc>
                <a:spcPct val="90000"/>
              </a:lnSpc>
            </a:pPr>
            <a:r>
              <a:rPr lang="en-US" smtClean="0"/>
              <a:t>Open book in middle</a:t>
            </a:r>
          </a:p>
          <a:p>
            <a:pPr lvl="1" eaLnBrk="1" hangingPunct="1">
              <a:lnSpc>
                <a:spcPct val="90000"/>
              </a:lnSpc>
            </a:pPr>
            <a:r>
              <a:rPr lang="en-US" smtClean="0"/>
              <a:t>Determine if name in left or right half</a:t>
            </a:r>
          </a:p>
          <a:p>
            <a:pPr lvl="1" eaLnBrk="1" hangingPunct="1">
              <a:lnSpc>
                <a:spcPct val="90000"/>
              </a:lnSpc>
            </a:pPr>
            <a:r>
              <a:rPr lang="en-US" smtClean="0"/>
              <a:t>Open that half to its middle</a:t>
            </a:r>
          </a:p>
          <a:p>
            <a:pPr lvl="1" eaLnBrk="1" hangingPunct="1">
              <a:lnSpc>
                <a:spcPct val="90000"/>
              </a:lnSpc>
            </a:pPr>
            <a:r>
              <a:rPr lang="en-US" smtClean="0"/>
              <a:t>Determine if name in left or right of that half</a:t>
            </a:r>
          </a:p>
          <a:p>
            <a:pPr lvl="1" eaLnBrk="1" hangingPunct="1">
              <a:lnSpc>
                <a:spcPct val="90000"/>
              </a:lnSpc>
            </a:pPr>
            <a:r>
              <a:rPr lang="en-US" smtClean="0"/>
              <a:t>Continue process until name is found (or not)</a:t>
            </a:r>
          </a:p>
        </p:txBody>
      </p:sp>
    </p:spTree>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noFill/>
        </p:spPr>
        <p:txBody>
          <a:bodyPr/>
          <a:lstStyle/>
          <a:p>
            <a:pPr eaLnBrk="1" hangingPunct="1"/>
            <a:r>
              <a:rPr lang="en-GB" smtClean="0"/>
              <a:t>Dimensionality</a:t>
            </a:r>
          </a:p>
        </p:txBody>
      </p:sp>
      <p:sp>
        <p:nvSpPr>
          <p:cNvPr id="228355" name="Rectangle 3"/>
          <p:cNvSpPr>
            <a:spLocks noGrp="1" noChangeArrowheads="1"/>
          </p:cNvSpPr>
          <p:nvPr>
            <p:ph type="body" idx="1"/>
          </p:nvPr>
        </p:nvSpPr>
        <p:spPr>
          <a:xfrm>
            <a:off x="381000" y="1447800"/>
            <a:ext cx="8229600" cy="4495800"/>
          </a:xfrm>
          <a:noFill/>
        </p:spPr>
        <p:txBody>
          <a:bodyPr/>
          <a:lstStyle/>
          <a:p>
            <a:pPr algn="just" eaLnBrk="1" hangingPunct="1"/>
            <a:r>
              <a:rPr lang="en-GB" sz="2400" smtClean="0"/>
              <a:t>The number of subscripts determines the dimensionality of an array</a:t>
            </a:r>
          </a:p>
          <a:p>
            <a:pPr algn="just" eaLnBrk="1" hangingPunct="1"/>
            <a:endParaRPr lang="en-GB" sz="2400" smtClean="0"/>
          </a:p>
          <a:p>
            <a:pPr algn="just" eaLnBrk="1" hangingPunct="1"/>
            <a:r>
              <a:rPr lang="en-GB" sz="2400" smtClean="0"/>
              <a:t>x[i] refers to an element of a one dimensional array x</a:t>
            </a:r>
          </a:p>
          <a:p>
            <a:pPr algn="just" eaLnBrk="1" hangingPunct="1"/>
            <a:endParaRPr lang="en-GB" sz="2400" smtClean="0"/>
          </a:p>
          <a:p>
            <a:pPr algn="just" eaLnBrk="1" hangingPunct="1"/>
            <a:r>
              <a:rPr lang="en-GB" sz="2400" smtClean="0"/>
              <a:t>y[i] [j] refers to an element of a two  dimensional array y</a:t>
            </a:r>
          </a:p>
          <a:p>
            <a:pPr algn="just" eaLnBrk="1" hangingPunct="1"/>
            <a:endParaRPr lang="en-GB" sz="2400" smtClean="0"/>
          </a:p>
          <a:p>
            <a:pPr algn="just" eaLnBrk="1" hangingPunct="1"/>
            <a:r>
              <a:rPr lang="en-GB" sz="2400" smtClean="0"/>
              <a:t>z[i] [j] [k] refers to an element of a three  dimensional array z</a:t>
            </a:r>
          </a:p>
          <a:p>
            <a:pPr algn="just" eaLnBrk="1" hangingPunct="1"/>
            <a:endParaRPr lang="en-GB" sz="2400" smtClean="0"/>
          </a:p>
          <a:p>
            <a:pPr algn="just" eaLnBrk="1" hangingPunct="1"/>
            <a:r>
              <a:rPr lang="en-GB" sz="2400" smtClean="0"/>
              <a:t>Etc.</a:t>
            </a:r>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a:noFill/>
        </p:spPr>
        <p:txBody>
          <a:bodyPr/>
          <a:lstStyle/>
          <a:p>
            <a:pPr eaLnBrk="1" hangingPunct="1"/>
            <a:r>
              <a:rPr lang="en-US" smtClean="0"/>
              <a:t>Single v. Multi-dimensional</a:t>
            </a:r>
          </a:p>
        </p:txBody>
      </p:sp>
      <p:sp>
        <p:nvSpPr>
          <p:cNvPr id="229379" name="Rectangle 3"/>
          <p:cNvSpPr>
            <a:spLocks noGrp="1" noChangeArrowheads="1"/>
          </p:cNvSpPr>
          <p:nvPr>
            <p:ph type="body" idx="1"/>
          </p:nvPr>
        </p:nvSpPr>
        <p:spPr>
          <a:xfrm>
            <a:off x="250825" y="981075"/>
            <a:ext cx="8458200" cy="5105400"/>
          </a:xfrm>
          <a:noFill/>
        </p:spPr>
        <p:txBody>
          <a:bodyPr/>
          <a:lstStyle/>
          <a:p>
            <a:pPr algn="just" eaLnBrk="1" hangingPunct="1">
              <a:lnSpc>
                <a:spcPct val="90000"/>
              </a:lnSpc>
            </a:pPr>
            <a:r>
              <a:rPr lang="en-US" sz="2200" smtClean="0"/>
              <a:t>So far, we have only looked at single dimensional arrays</a:t>
            </a:r>
          </a:p>
          <a:p>
            <a:pPr algn="just" eaLnBrk="1" hangingPunct="1">
              <a:lnSpc>
                <a:spcPct val="90000"/>
              </a:lnSpc>
            </a:pPr>
            <a:endParaRPr lang="en-US" sz="2200" smtClean="0"/>
          </a:p>
          <a:p>
            <a:pPr algn="just" eaLnBrk="1" hangingPunct="1">
              <a:lnSpc>
                <a:spcPct val="90000"/>
              </a:lnSpc>
            </a:pPr>
            <a:r>
              <a:rPr lang="en-US" sz="2200" smtClean="0"/>
              <a:t>E.g. we can represent one row of data</a:t>
            </a:r>
          </a:p>
          <a:p>
            <a:pPr lvl="1" algn="just" eaLnBrk="1" hangingPunct="1">
              <a:lnSpc>
                <a:spcPct val="90000"/>
              </a:lnSpc>
            </a:pPr>
            <a:r>
              <a:rPr lang="en-US" sz="2200" smtClean="0"/>
              <a:t>int numbers[5] = {2,4,6,7,4};</a:t>
            </a:r>
          </a:p>
          <a:p>
            <a:pPr lvl="1" algn="just" eaLnBrk="1" hangingPunct="1">
              <a:lnSpc>
                <a:spcPct val="90000"/>
              </a:lnSpc>
            </a:pPr>
            <a:endParaRPr lang="en-US" sz="2200" smtClean="0"/>
          </a:p>
          <a:p>
            <a:pPr algn="just" eaLnBrk="1" hangingPunct="1">
              <a:lnSpc>
                <a:spcPct val="90000"/>
              </a:lnSpc>
            </a:pPr>
            <a:r>
              <a:rPr lang="en-US" sz="2200" smtClean="0"/>
              <a:t>A two dimensional array is similar to creating a table of data (also similar to a Microsoft Excel spreadsheet.)</a:t>
            </a:r>
          </a:p>
          <a:p>
            <a:pPr algn="just" eaLnBrk="1" hangingPunct="1">
              <a:lnSpc>
                <a:spcPct val="90000"/>
              </a:lnSpc>
            </a:pPr>
            <a:endParaRPr lang="en-US" sz="2200" smtClean="0"/>
          </a:p>
          <a:p>
            <a:pPr algn="just" eaLnBrk="1" hangingPunct="1">
              <a:lnSpc>
                <a:spcPct val="90000"/>
              </a:lnSpc>
            </a:pPr>
            <a:r>
              <a:rPr lang="en-US" sz="2200" smtClean="0"/>
              <a:t>You can also create 3, 4, 5 dimensional arrays</a:t>
            </a:r>
          </a:p>
          <a:p>
            <a:pPr lvl="1" algn="just" eaLnBrk="1" hangingPunct="1">
              <a:lnSpc>
                <a:spcPct val="90000"/>
              </a:lnSpc>
            </a:pPr>
            <a:r>
              <a:rPr lang="en-US" sz="2200" smtClean="0"/>
              <a:t>In fact, the ANSI C specification states that compilers must be able to support </a:t>
            </a:r>
            <a:r>
              <a:rPr lang="en-US" sz="2200" u="sng" smtClean="0"/>
              <a:t>up to 12 dimensions</a:t>
            </a:r>
          </a:p>
          <a:p>
            <a:pPr lvl="1" algn="just" eaLnBrk="1" hangingPunct="1">
              <a:lnSpc>
                <a:spcPct val="90000"/>
              </a:lnSpc>
            </a:pPr>
            <a:endParaRPr lang="en-US" sz="2200" u="sng" smtClean="0"/>
          </a:p>
          <a:p>
            <a:pPr algn="just" eaLnBrk="1" hangingPunct="1">
              <a:lnSpc>
                <a:spcPct val="90000"/>
              </a:lnSpc>
            </a:pPr>
            <a:r>
              <a:rPr lang="en-US" sz="2200" smtClean="0"/>
              <a:t>Beyond 2 dimensions, however, things can get confusing.  So, we will stick to 2 initially.</a:t>
            </a:r>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noFill/>
        </p:spPr>
        <p:txBody>
          <a:bodyPr/>
          <a:lstStyle/>
          <a:p>
            <a:pPr eaLnBrk="1" hangingPunct="1"/>
            <a:r>
              <a:rPr lang="en-US" smtClean="0"/>
              <a:t>Why use 2-D arrays?</a:t>
            </a:r>
          </a:p>
        </p:txBody>
      </p:sp>
      <p:sp>
        <p:nvSpPr>
          <p:cNvPr id="230403" name="Rectangle 3"/>
          <p:cNvSpPr>
            <a:spLocks noGrp="1" noChangeArrowheads="1"/>
          </p:cNvSpPr>
          <p:nvPr>
            <p:ph type="body" idx="1"/>
          </p:nvPr>
        </p:nvSpPr>
        <p:spPr>
          <a:xfrm>
            <a:off x="457200" y="1524000"/>
            <a:ext cx="8001000" cy="4724400"/>
          </a:xfrm>
          <a:noFill/>
        </p:spPr>
        <p:txBody>
          <a:bodyPr/>
          <a:lstStyle/>
          <a:p>
            <a:pPr algn="just" eaLnBrk="1" hangingPunct="1">
              <a:buFontTx/>
              <a:buNone/>
            </a:pPr>
            <a:r>
              <a:rPr lang="en-US" sz="2400" smtClean="0"/>
              <a:t>2-D arrays are useful for lots of applications</a:t>
            </a:r>
          </a:p>
          <a:p>
            <a:pPr lvl="1" algn="just" eaLnBrk="1" hangingPunct="1"/>
            <a:endParaRPr lang="en-US" smtClean="0"/>
          </a:p>
          <a:p>
            <a:pPr lvl="1" algn="just" eaLnBrk="1" hangingPunct="1"/>
            <a:r>
              <a:rPr lang="en-US" smtClean="0"/>
              <a:t>Anything that you would put in a table fits nicely into a 2-D array</a:t>
            </a:r>
          </a:p>
          <a:p>
            <a:pPr lvl="1" algn="just" eaLnBrk="1" hangingPunct="1"/>
            <a:endParaRPr lang="en-US" smtClean="0"/>
          </a:p>
          <a:p>
            <a:pPr lvl="1" algn="just" eaLnBrk="1" hangingPunct="1"/>
            <a:r>
              <a:rPr lang="en-US" smtClean="0"/>
              <a:t>Track company stock price for 5 different companies over 30 days.  (just create a 5 x 30 array.)</a:t>
            </a:r>
          </a:p>
          <a:p>
            <a:pPr lvl="1" algn="just" eaLnBrk="1" hangingPunct="1"/>
            <a:endParaRPr lang="en-US" smtClean="0"/>
          </a:p>
          <a:p>
            <a:pPr lvl="1" algn="just" eaLnBrk="1" hangingPunct="1"/>
            <a:r>
              <a:rPr lang="en-US" smtClean="0"/>
              <a:t>Track homework grades for 5 homework assignments completed by 55 students (just create a 5 x 55 array.)</a:t>
            </a:r>
          </a:p>
        </p:txBody>
      </p:sp>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pPr eaLnBrk="1" hangingPunct="1"/>
            <a:r>
              <a:rPr lang="en-GB" smtClean="0"/>
              <a:t>Declaring 2D arrays</a:t>
            </a:r>
          </a:p>
        </p:txBody>
      </p:sp>
      <p:sp>
        <p:nvSpPr>
          <p:cNvPr id="231427" name="Rectangle 3"/>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231428" name="Rectangle 4"/>
          <p:cNvSpPr>
            <a:spLocks noChangeArrowheads="1"/>
          </p:cNvSpPr>
          <p:nvPr/>
        </p:nvSpPr>
        <p:spPr bwMode="auto">
          <a:xfrm>
            <a:off x="323850" y="1341438"/>
            <a:ext cx="843597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pPr>
            <a:r>
              <a:rPr lang="en-US">
                <a:latin typeface="Arial" panose="020B0604020202020204" pitchFamily="34" charset="0"/>
              </a:rPr>
              <a:t>To declare a 1-D Array, we specify 1 size  </a:t>
            </a:r>
          </a:p>
          <a:p>
            <a:pPr lvl="1" eaLnBrk="1" hangingPunct="1">
              <a:spcBef>
                <a:spcPct val="20000"/>
              </a:spcBef>
              <a:buClr>
                <a:schemeClr val="tx1"/>
              </a:buClr>
              <a:buFont typeface="Wingdings" panose="05000000000000000000" pitchFamily="2" charset="2"/>
              <a:buNone/>
            </a:pPr>
            <a:r>
              <a:rPr lang="en-US" b="1">
                <a:solidFill>
                  <a:srgbClr val="006600"/>
                </a:solidFill>
                <a:latin typeface="Arial" panose="020B0604020202020204" pitchFamily="34" charset="0"/>
              </a:rPr>
              <a:t>	data_type array_name [size];</a:t>
            </a:r>
          </a:p>
          <a:p>
            <a:pPr lvl="1" eaLnBrk="1" hangingPunct="1">
              <a:spcBef>
                <a:spcPct val="20000"/>
              </a:spcBef>
              <a:buClr>
                <a:schemeClr val="tx1"/>
              </a:buClr>
              <a:buFont typeface="Wingdings" panose="05000000000000000000" pitchFamily="2" charset="2"/>
              <a:buNone/>
            </a:pPr>
            <a:endParaRPr lang="en-US" b="1">
              <a:solidFill>
                <a:srgbClr val="006600"/>
              </a:solidFill>
              <a:latin typeface="Arial" panose="020B0604020202020204" pitchFamily="34" charset="0"/>
            </a:endParaRPr>
          </a:p>
          <a:p>
            <a:pPr eaLnBrk="1" hangingPunct="1">
              <a:spcBef>
                <a:spcPct val="20000"/>
              </a:spcBef>
            </a:pPr>
            <a:r>
              <a:rPr lang="en-US">
                <a:latin typeface="Arial" panose="020B0604020202020204" pitchFamily="34" charset="0"/>
              </a:rPr>
              <a:t>To declare a 2-D Array, we specify 2 sizes</a:t>
            </a:r>
          </a:p>
          <a:p>
            <a:pPr eaLnBrk="1" hangingPunct="1">
              <a:spcBef>
                <a:spcPct val="20000"/>
              </a:spcBef>
            </a:pPr>
            <a:r>
              <a:rPr lang="en-US" b="1">
                <a:latin typeface="Arial" panose="020B0604020202020204" pitchFamily="34" charset="0"/>
              </a:rPr>
              <a:t>		</a:t>
            </a:r>
            <a:r>
              <a:rPr lang="en-US" b="1">
                <a:solidFill>
                  <a:srgbClr val="006600"/>
                </a:solidFill>
                <a:latin typeface="Arial" panose="020B0604020202020204" pitchFamily="34" charset="0"/>
              </a:rPr>
              <a:t>data_type array_name[# of rows][# of columns]</a:t>
            </a:r>
          </a:p>
          <a:p>
            <a:pPr eaLnBrk="1" hangingPunct="1">
              <a:spcBef>
                <a:spcPct val="20000"/>
              </a:spcBef>
            </a:pPr>
            <a:endParaRPr lang="en-US" b="1">
              <a:solidFill>
                <a:srgbClr val="006600"/>
              </a:solidFill>
              <a:latin typeface="Arial" panose="020B0604020202020204" pitchFamily="34" charset="0"/>
            </a:endParaRPr>
          </a:p>
          <a:p>
            <a:pPr eaLnBrk="1" hangingPunct="1">
              <a:spcBef>
                <a:spcPct val="20000"/>
              </a:spcBef>
            </a:pPr>
            <a:r>
              <a:rPr lang="en-US">
                <a:latin typeface="Arial" panose="020B0604020202020204" pitchFamily="34" charset="0"/>
              </a:rPr>
              <a:t>Examples</a:t>
            </a:r>
          </a:p>
          <a:p>
            <a:pPr eaLnBrk="1" hangingPunct="1">
              <a:spcBef>
                <a:spcPct val="20000"/>
              </a:spcBef>
            </a:pPr>
            <a:r>
              <a:rPr lang="en-US">
                <a:latin typeface="Arial" panose="020B0604020202020204" pitchFamily="34" charset="0"/>
              </a:rPr>
              <a:t>		</a:t>
            </a:r>
            <a:r>
              <a:rPr lang="en-US" b="1">
                <a:solidFill>
                  <a:schemeClr val="accent2"/>
                </a:solidFill>
                <a:latin typeface="Arial" panose="020B0604020202020204" pitchFamily="34" charset="0"/>
              </a:rPr>
              <a:t>int a[2][3];</a:t>
            </a:r>
            <a:r>
              <a:rPr lang="en-US">
                <a:latin typeface="Arial" panose="020B0604020202020204" pitchFamily="34" charset="0"/>
              </a:rPr>
              <a:t>  	  </a:t>
            </a:r>
            <a:r>
              <a:rPr lang="en-US" b="1">
                <a:solidFill>
                  <a:srgbClr val="006600"/>
                </a:solidFill>
                <a:latin typeface="Arial" panose="020B0604020202020204" pitchFamily="34" charset="0"/>
              </a:rPr>
              <a:t>/*  Creates a 2x3 array of ints */</a:t>
            </a:r>
          </a:p>
          <a:p>
            <a:pPr eaLnBrk="1" hangingPunct="1">
              <a:spcBef>
                <a:spcPct val="20000"/>
              </a:spcBef>
            </a:pPr>
            <a:r>
              <a:rPr lang="en-US">
                <a:latin typeface="Arial" panose="020B0604020202020204" pitchFamily="34" charset="0"/>
              </a:rPr>
              <a:t>		</a:t>
            </a:r>
            <a:r>
              <a:rPr lang="en-US" b="1">
                <a:solidFill>
                  <a:schemeClr val="accent2"/>
                </a:solidFill>
                <a:latin typeface="Arial" panose="020B0604020202020204" pitchFamily="34" charset="0"/>
              </a:rPr>
              <a:t>double b[5][2]</a:t>
            </a:r>
            <a:r>
              <a:rPr lang="en-US">
                <a:latin typeface="Arial" panose="020B0604020202020204" pitchFamily="34" charset="0"/>
              </a:rPr>
              <a:t>  </a:t>
            </a:r>
            <a:r>
              <a:rPr lang="en-US" b="1">
                <a:solidFill>
                  <a:srgbClr val="006600"/>
                </a:solidFill>
                <a:latin typeface="Arial" panose="020B0604020202020204" pitchFamily="34" charset="0"/>
              </a:rPr>
              <a:t>/* Creates a 5x2 array of doubles */</a:t>
            </a:r>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noFill/>
        </p:spPr>
        <p:txBody>
          <a:bodyPr/>
          <a:lstStyle/>
          <a:p>
            <a:pPr eaLnBrk="1" hangingPunct="1"/>
            <a:r>
              <a:rPr lang="en-US" smtClean="0"/>
              <a:t>Initializing 2-D arrays</a:t>
            </a:r>
          </a:p>
        </p:txBody>
      </p:sp>
      <p:sp>
        <p:nvSpPr>
          <p:cNvPr id="232451" name="Rectangle 3"/>
          <p:cNvSpPr>
            <a:spLocks noGrp="1" noChangeArrowheads="1"/>
          </p:cNvSpPr>
          <p:nvPr>
            <p:ph type="body" idx="1"/>
          </p:nvPr>
        </p:nvSpPr>
        <p:spPr>
          <a:xfrm>
            <a:off x="623888" y="1319213"/>
            <a:ext cx="8062912" cy="4395787"/>
          </a:xfrm>
          <a:noFill/>
        </p:spPr>
        <p:txBody>
          <a:bodyPr/>
          <a:lstStyle/>
          <a:p>
            <a:pPr eaLnBrk="1" hangingPunct="1"/>
            <a:r>
              <a:rPr lang="en-US" sz="2400" smtClean="0"/>
              <a:t>To initialize a 1-D Array, just place all your data inside of brackets { }</a:t>
            </a:r>
          </a:p>
          <a:p>
            <a:pPr eaLnBrk="1" hangingPunct="1"/>
            <a:endParaRPr lang="en-US" sz="2400" smtClean="0"/>
          </a:p>
          <a:p>
            <a:pPr eaLnBrk="1" hangingPunct="1"/>
            <a:r>
              <a:rPr lang="en-US" sz="2400" smtClean="0"/>
              <a:t>To initialize a 2-D Array, place your data inside of embedded brackets { {},{}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Keywords</a:t>
            </a:r>
          </a:p>
        </p:txBody>
      </p:sp>
      <p:sp>
        <p:nvSpPr>
          <p:cNvPr id="218115" name="Rectangle 3"/>
          <p:cNvSpPr>
            <a:spLocks noGrp="1" noChangeArrowheads="1"/>
          </p:cNvSpPr>
          <p:nvPr>
            <p:ph type="body" idx="1"/>
          </p:nvPr>
        </p:nvSpPr>
        <p:spPr/>
        <p:txBody>
          <a:bodyPr/>
          <a:lstStyle/>
          <a:p>
            <a:pPr algn="just" eaLnBrk="1" hangingPunct="1">
              <a:defRPr/>
            </a:pPr>
            <a:r>
              <a:rPr lang="en-US" dirty="0" smtClean="0">
                <a:latin typeface="+mj-lt"/>
              </a:rPr>
              <a:t>Sometimes called reserved words.</a:t>
            </a:r>
          </a:p>
          <a:p>
            <a:pPr algn="just" eaLnBrk="1" hangingPunct="1">
              <a:defRPr/>
            </a:pPr>
            <a:r>
              <a:rPr lang="en-US" dirty="0" smtClean="0">
                <a:latin typeface="+mj-lt"/>
              </a:rPr>
              <a:t>Are defined as a part of the C language.</a:t>
            </a:r>
          </a:p>
          <a:p>
            <a:pPr algn="just" eaLnBrk="1" hangingPunct="1">
              <a:defRPr/>
            </a:pPr>
            <a:r>
              <a:rPr lang="en-US" dirty="0" smtClean="0">
                <a:latin typeface="+mj-lt"/>
              </a:rPr>
              <a:t>Can not be used for anything else!</a:t>
            </a:r>
          </a:p>
          <a:p>
            <a:pPr algn="just" eaLnBrk="1" hangingPunct="1">
              <a:defRPr/>
            </a:pPr>
            <a:r>
              <a:rPr lang="en-US" dirty="0" smtClean="0">
                <a:latin typeface="+mj-lt"/>
              </a:rPr>
              <a:t>Examples:</a:t>
            </a:r>
          </a:p>
          <a:p>
            <a:pPr lvl="1" algn="just" eaLnBrk="1" hangingPunct="1">
              <a:defRPr/>
            </a:pPr>
            <a:r>
              <a:rPr lang="en-US" dirty="0" err="1" smtClean="0">
                <a:latin typeface="+mj-lt"/>
              </a:rPr>
              <a:t>int</a:t>
            </a:r>
            <a:endParaRPr lang="en-US" dirty="0" smtClean="0">
              <a:latin typeface="+mj-lt"/>
            </a:endParaRPr>
          </a:p>
          <a:p>
            <a:pPr lvl="1" algn="just" eaLnBrk="1" hangingPunct="1">
              <a:defRPr/>
            </a:pPr>
            <a:r>
              <a:rPr lang="en-US" dirty="0" smtClean="0">
                <a:latin typeface="+mj-lt"/>
              </a:rPr>
              <a:t>while</a:t>
            </a:r>
          </a:p>
          <a:p>
            <a:pPr lvl="1" algn="just" eaLnBrk="1" hangingPunct="1">
              <a:defRPr/>
            </a:pPr>
            <a:r>
              <a:rPr lang="en-US" dirty="0" smtClean="0">
                <a:latin typeface="+mj-lt"/>
              </a:rPr>
              <a:t>for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8115">
                                            <p:txEl>
                                              <p:pRg st="0" end="0"/>
                                            </p:txEl>
                                          </p:spTgt>
                                        </p:tgtEl>
                                        <p:attrNameLst>
                                          <p:attrName>style.visibility</p:attrName>
                                        </p:attrNameLst>
                                      </p:cBhvr>
                                      <p:to>
                                        <p:strVal val="visible"/>
                                      </p:to>
                                    </p:set>
                                    <p:anim calcmode="lin" valueType="num">
                                      <p:cBhvr additive="base">
                                        <p:cTn id="7" dur="500" fill="hold"/>
                                        <p:tgtEl>
                                          <p:spTgt spid="2181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181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18115">
                                            <p:txEl>
                                              <p:pRg st="1" end="1"/>
                                            </p:txEl>
                                          </p:spTgt>
                                        </p:tgtEl>
                                        <p:attrNameLst>
                                          <p:attrName>style.visibility</p:attrName>
                                        </p:attrNameLst>
                                      </p:cBhvr>
                                      <p:to>
                                        <p:strVal val="visible"/>
                                      </p:to>
                                    </p:set>
                                    <p:anim calcmode="lin" valueType="num">
                                      <p:cBhvr additive="base">
                                        <p:cTn id="13" dur="500" fill="hold"/>
                                        <p:tgtEl>
                                          <p:spTgt spid="21811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181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18115">
                                            <p:txEl>
                                              <p:pRg st="2" end="2"/>
                                            </p:txEl>
                                          </p:spTgt>
                                        </p:tgtEl>
                                        <p:attrNameLst>
                                          <p:attrName>style.visibility</p:attrName>
                                        </p:attrNameLst>
                                      </p:cBhvr>
                                      <p:to>
                                        <p:strVal val="visible"/>
                                      </p:to>
                                    </p:set>
                                    <p:anim calcmode="lin" valueType="num">
                                      <p:cBhvr additive="base">
                                        <p:cTn id="19" dur="500" fill="hold"/>
                                        <p:tgtEl>
                                          <p:spTgt spid="21811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181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18115">
                                            <p:txEl>
                                              <p:pRg st="3" end="3"/>
                                            </p:txEl>
                                          </p:spTgt>
                                        </p:tgtEl>
                                        <p:attrNameLst>
                                          <p:attrName>style.visibility</p:attrName>
                                        </p:attrNameLst>
                                      </p:cBhvr>
                                      <p:to>
                                        <p:strVal val="visible"/>
                                      </p:to>
                                    </p:set>
                                    <p:anim calcmode="lin" valueType="num">
                                      <p:cBhvr additive="base">
                                        <p:cTn id="25" dur="500" fill="hold"/>
                                        <p:tgtEl>
                                          <p:spTgt spid="21811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18115">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218115">
                                            <p:txEl>
                                              <p:pRg st="4" end="4"/>
                                            </p:txEl>
                                          </p:spTgt>
                                        </p:tgtEl>
                                        <p:attrNameLst>
                                          <p:attrName>style.visibility</p:attrName>
                                        </p:attrNameLst>
                                      </p:cBhvr>
                                      <p:to>
                                        <p:strVal val="visible"/>
                                      </p:to>
                                    </p:set>
                                    <p:anim calcmode="lin" valueType="num">
                                      <p:cBhvr additive="base">
                                        <p:cTn id="29" dur="500" fill="hold"/>
                                        <p:tgtEl>
                                          <p:spTgt spid="218115">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218115">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218115">
                                            <p:txEl>
                                              <p:pRg st="5" end="5"/>
                                            </p:txEl>
                                          </p:spTgt>
                                        </p:tgtEl>
                                        <p:attrNameLst>
                                          <p:attrName>style.visibility</p:attrName>
                                        </p:attrNameLst>
                                      </p:cBhvr>
                                      <p:to>
                                        <p:strVal val="visible"/>
                                      </p:to>
                                    </p:set>
                                    <p:anim calcmode="lin" valueType="num">
                                      <p:cBhvr additive="base">
                                        <p:cTn id="33" dur="500" fill="hold"/>
                                        <p:tgtEl>
                                          <p:spTgt spid="218115">
                                            <p:txEl>
                                              <p:pRg st="5" end="5"/>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18115">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218115">
                                            <p:txEl>
                                              <p:pRg st="6" end="6"/>
                                            </p:txEl>
                                          </p:spTgt>
                                        </p:tgtEl>
                                        <p:attrNameLst>
                                          <p:attrName>style.visibility</p:attrName>
                                        </p:attrNameLst>
                                      </p:cBhvr>
                                      <p:to>
                                        <p:strVal val="visible"/>
                                      </p:to>
                                    </p:set>
                                    <p:anim calcmode="lin" valueType="num">
                                      <p:cBhvr additive="base">
                                        <p:cTn id="37" dur="500" fill="hold"/>
                                        <p:tgtEl>
                                          <p:spTgt spid="218115">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181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5" grpId="0" build="p" autoUpdateAnimBg="0"/>
    </p:bld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smtClean="0"/>
              <a:t>Logical Interpretation</a:t>
            </a:r>
          </a:p>
        </p:txBody>
      </p:sp>
      <p:sp>
        <p:nvSpPr>
          <p:cNvPr id="5124" name="Rectangle 3"/>
          <p:cNvSpPr>
            <a:spLocks noGrp="1" noChangeArrowheads="1"/>
          </p:cNvSpPr>
          <p:nvPr>
            <p:ph type="body" sz="half" idx="1"/>
          </p:nvPr>
        </p:nvSpPr>
        <p:spPr>
          <a:xfrm>
            <a:off x="685800" y="1371600"/>
            <a:ext cx="7772400" cy="914400"/>
          </a:xfrm>
        </p:spPr>
        <p:txBody>
          <a:bodyPr/>
          <a:lstStyle/>
          <a:p>
            <a:pPr marL="0" indent="0" eaLnBrk="1" hangingPunct="1">
              <a:buFontTx/>
              <a:buNone/>
            </a:pPr>
            <a:r>
              <a:rPr lang="en-US" sz="2400" smtClean="0"/>
              <a:t>Syntax: </a:t>
            </a:r>
            <a:r>
              <a:rPr lang="en-US" sz="2400" b="1" i="1" smtClean="0">
                <a:solidFill>
                  <a:srgbClr val="006600"/>
                </a:solidFill>
              </a:rPr>
              <a:t>BaseType Name</a:t>
            </a:r>
            <a:r>
              <a:rPr lang="en-US" sz="2400" b="1" smtClean="0">
                <a:solidFill>
                  <a:srgbClr val="006600"/>
                </a:solidFill>
              </a:rPr>
              <a:t>[</a:t>
            </a:r>
            <a:r>
              <a:rPr lang="en-US" sz="2400" b="1" i="1" smtClean="0">
                <a:solidFill>
                  <a:srgbClr val="006600"/>
                </a:solidFill>
              </a:rPr>
              <a:t>IntLit1</a:t>
            </a:r>
            <a:r>
              <a:rPr lang="en-US" sz="2400" b="1" smtClean="0">
                <a:solidFill>
                  <a:srgbClr val="006600"/>
                </a:solidFill>
              </a:rPr>
              <a:t>][</a:t>
            </a:r>
            <a:r>
              <a:rPr lang="en-US" sz="2400" b="1" i="1" smtClean="0">
                <a:solidFill>
                  <a:srgbClr val="006600"/>
                </a:solidFill>
              </a:rPr>
              <a:t>IntLit2</a:t>
            </a:r>
            <a:r>
              <a:rPr lang="en-US" sz="2400" b="1" smtClean="0">
                <a:solidFill>
                  <a:srgbClr val="006600"/>
                </a:solidFill>
              </a:rPr>
              <a:t>];</a:t>
            </a:r>
          </a:p>
        </p:txBody>
      </p:sp>
      <p:graphicFrame>
        <p:nvGraphicFramePr>
          <p:cNvPr id="5122" name="Object 4"/>
          <p:cNvGraphicFramePr>
            <a:graphicFrameLocks noChangeAspect="1"/>
          </p:cNvGraphicFramePr>
          <p:nvPr>
            <p:ph sz="half" idx="2"/>
          </p:nvPr>
        </p:nvGraphicFramePr>
        <p:xfrm>
          <a:off x="1266825" y="1914525"/>
          <a:ext cx="6062663" cy="4394200"/>
        </p:xfrm>
        <a:graphic>
          <a:graphicData uri="http://schemas.openxmlformats.org/presentationml/2006/ole">
            <mc:AlternateContent xmlns:mc="http://schemas.openxmlformats.org/markup-compatibility/2006">
              <mc:Choice xmlns:v="urn:schemas-microsoft-com:vml" Requires="v">
                <p:oleObj spid="_x0000_s5125" name="VISIO" r:id="rId3" imgW="1956960" imgH="1252800" progId="Visio.Drawing.4">
                  <p:embed/>
                </p:oleObj>
              </mc:Choice>
              <mc:Fallback>
                <p:oleObj name="VISIO" r:id="rId3" imgW="1956960" imgH="1252800" progId="Visio.Drawing.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6825" y="1914525"/>
                        <a:ext cx="6062663" cy="4394200"/>
                      </a:xfrm>
                      <a:prstGeom prst="rect">
                        <a:avLst/>
                      </a:prstGeom>
                    </p:spPr>
                  </p:pic>
                </p:oleObj>
              </mc:Fallback>
            </mc:AlternateContent>
          </a:graphicData>
        </a:graphic>
      </p:graphicFrame>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pPr eaLnBrk="1" hangingPunct="1"/>
            <a:r>
              <a:rPr lang="en-US" smtClean="0"/>
              <a:t>Storage Scheme</a:t>
            </a:r>
          </a:p>
        </p:txBody>
      </p:sp>
      <p:sp>
        <p:nvSpPr>
          <p:cNvPr id="233475" name="Rectangle 3"/>
          <p:cNvSpPr>
            <a:spLocks noGrp="1" noChangeArrowheads="1"/>
          </p:cNvSpPr>
          <p:nvPr>
            <p:ph type="body" sz="half" idx="1"/>
          </p:nvPr>
        </p:nvSpPr>
        <p:spPr>
          <a:xfrm>
            <a:off x="152400" y="1219200"/>
            <a:ext cx="8610600" cy="2286000"/>
          </a:xfrm>
        </p:spPr>
        <p:txBody>
          <a:bodyPr/>
          <a:lstStyle/>
          <a:p>
            <a:pPr marL="233363" indent="-233363" algn="just" eaLnBrk="1" hangingPunct="1">
              <a:lnSpc>
                <a:spcPct val="90000"/>
              </a:lnSpc>
            </a:pPr>
            <a:r>
              <a:rPr lang="en-US" sz="2200" smtClean="0"/>
              <a:t>C follows a “Row-Major” storage order</a:t>
            </a:r>
          </a:p>
          <a:p>
            <a:pPr marL="233363" indent="-233363" algn="just" eaLnBrk="1" hangingPunct="1">
              <a:lnSpc>
                <a:spcPct val="90000"/>
              </a:lnSpc>
            </a:pPr>
            <a:r>
              <a:rPr lang="en-US" sz="2200" smtClean="0"/>
              <a:t>All the data elements of an array are stored at contiguous locations</a:t>
            </a:r>
          </a:p>
          <a:p>
            <a:pPr marL="233363" indent="-233363" algn="just" eaLnBrk="1" hangingPunct="1">
              <a:lnSpc>
                <a:spcPct val="90000"/>
              </a:lnSpc>
            </a:pPr>
            <a:r>
              <a:rPr lang="en-US" sz="2200" smtClean="0"/>
              <a:t>The elements of 0</a:t>
            </a:r>
            <a:r>
              <a:rPr lang="en-US" sz="2200" baseline="30000" smtClean="0"/>
              <a:t>th</a:t>
            </a:r>
            <a:r>
              <a:rPr lang="en-US" sz="2200" smtClean="0"/>
              <a:t> row are followed by those of 1</a:t>
            </a:r>
            <a:r>
              <a:rPr lang="en-US" sz="2200" baseline="30000" smtClean="0"/>
              <a:t>th</a:t>
            </a:r>
            <a:r>
              <a:rPr lang="en-US" sz="2200" smtClean="0"/>
              <a:t> and so on…</a:t>
            </a:r>
          </a:p>
          <a:p>
            <a:pPr marL="233363" indent="-233363" algn="just" eaLnBrk="1" hangingPunct="1">
              <a:lnSpc>
                <a:spcPct val="90000"/>
              </a:lnSpc>
            </a:pPr>
            <a:r>
              <a:rPr lang="en-US" sz="2200" smtClean="0"/>
              <a:t>Thus, the actual storage order (in memory) for the array depicted in the previous slide would be</a:t>
            </a:r>
          </a:p>
        </p:txBody>
      </p:sp>
      <p:grpSp>
        <p:nvGrpSpPr>
          <p:cNvPr id="233476" name="Group 4"/>
          <p:cNvGrpSpPr>
            <a:grpSpLocks/>
          </p:cNvGrpSpPr>
          <p:nvPr/>
        </p:nvGrpSpPr>
        <p:grpSpPr bwMode="auto">
          <a:xfrm>
            <a:off x="1371600" y="3657600"/>
            <a:ext cx="6400800" cy="1685925"/>
            <a:chOff x="912" y="2400"/>
            <a:chExt cx="4032" cy="1062"/>
          </a:xfrm>
        </p:grpSpPr>
        <p:sp>
          <p:nvSpPr>
            <p:cNvPr id="233478" name="Rectangle 5"/>
            <p:cNvSpPr>
              <a:spLocks noChangeArrowheads="1"/>
            </p:cNvSpPr>
            <p:nvPr/>
          </p:nvSpPr>
          <p:spPr bwMode="auto">
            <a:xfrm>
              <a:off x="912"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79" name="Rectangle 6"/>
            <p:cNvSpPr>
              <a:spLocks noChangeArrowheads="1"/>
            </p:cNvSpPr>
            <p:nvPr/>
          </p:nvSpPr>
          <p:spPr bwMode="auto">
            <a:xfrm>
              <a:off x="1248"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0" name="Rectangle 7"/>
            <p:cNvSpPr>
              <a:spLocks noChangeArrowheads="1"/>
            </p:cNvSpPr>
            <p:nvPr/>
          </p:nvSpPr>
          <p:spPr bwMode="auto">
            <a:xfrm>
              <a:off x="1584"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1" name="Rectangle 8"/>
            <p:cNvSpPr>
              <a:spLocks noChangeArrowheads="1"/>
            </p:cNvSpPr>
            <p:nvPr/>
          </p:nvSpPr>
          <p:spPr bwMode="auto">
            <a:xfrm>
              <a:off x="1920"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2" name="Rectangle 9"/>
            <p:cNvSpPr>
              <a:spLocks noChangeArrowheads="1"/>
            </p:cNvSpPr>
            <p:nvPr/>
          </p:nvSpPr>
          <p:spPr bwMode="auto">
            <a:xfrm>
              <a:off x="2256"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3" name="Rectangle 10"/>
            <p:cNvSpPr>
              <a:spLocks noChangeArrowheads="1"/>
            </p:cNvSpPr>
            <p:nvPr/>
          </p:nvSpPr>
          <p:spPr bwMode="auto">
            <a:xfrm>
              <a:off x="2592"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4" name="Rectangle 11"/>
            <p:cNvSpPr>
              <a:spLocks noChangeArrowheads="1"/>
            </p:cNvSpPr>
            <p:nvPr/>
          </p:nvSpPr>
          <p:spPr bwMode="auto">
            <a:xfrm>
              <a:off x="2928"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5" name="Rectangle 12"/>
            <p:cNvSpPr>
              <a:spLocks noChangeArrowheads="1"/>
            </p:cNvSpPr>
            <p:nvPr/>
          </p:nvSpPr>
          <p:spPr bwMode="auto">
            <a:xfrm>
              <a:off x="3264"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6" name="Rectangle 13"/>
            <p:cNvSpPr>
              <a:spLocks noChangeArrowheads="1"/>
            </p:cNvSpPr>
            <p:nvPr/>
          </p:nvSpPr>
          <p:spPr bwMode="auto">
            <a:xfrm>
              <a:off x="3600"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7" name="Rectangle 14"/>
            <p:cNvSpPr>
              <a:spLocks noChangeArrowheads="1"/>
            </p:cNvSpPr>
            <p:nvPr/>
          </p:nvSpPr>
          <p:spPr bwMode="auto">
            <a:xfrm>
              <a:off x="3936"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8" name="Rectangle 15"/>
            <p:cNvSpPr>
              <a:spLocks noChangeArrowheads="1"/>
            </p:cNvSpPr>
            <p:nvPr/>
          </p:nvSpPr>
          <p:spPr bwMode="auto">
            <a:xfrm>
              <a:off x="4272"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89" name="AutoShape 16"/>
            <p:cNvSpPr>
              <a:spLocks/>
            </p:cNvSpPr>
            <p:nvPr/>
          </p:nvSpPr>
          <p:spPr bwMode="auto">
            <a:xfrm rot="-5400000">
              <a:off x="1512" y="2328"/>
              <a:ext cx="96" cy="1296"/>
            </a:xfrm>
            <a:prstGeom prst="leftBrace">
              <a:avLst>
                <a:gd name="adj1" fmla="val 1125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90" name="AutoShape 17"/>
            <p:cNvSpPr>
              <a:spLocks/>
            </p:cNvSpPr>
            <p:nvPr/>
          </p:nvSpPr>
          <p:spPr bwMode="auto">
            <a:xfrm rot="-5400000">
              <a:off x="2880" y="2304"/>
              <a:ext cx="96" cy="1344"/>
            </a:xfrm>
            <a:prstGeom prst="leftBrace">
              <a:avLst>
                <a:gd name="adj1" fmla="val 11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91" name="AutoShape 18"/>
            <p:cNvSpPr>
              <a:spLocks/>
            </p:cNvSpPr>
            <p:nvPr/>
          </p:nvSpPr>
          <p:spPr bwMode="auto">
            <a:xfrm rot="-5400000">
              <a:off x="4248" y="2328"/>
              <a:ext cx="96" cy="1296"/>
            </a:xfrm>
            <a:prstGeom prst="leftBrace">
              <a:avLst>
                <a:gd name="adj1" fmla="val 112500"/>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92" name="Rectangle 19"/>
            <p:cNvSpPr>
              <a:spLocks noChangeArrowheads="1"/>
            </p:cNvSpPr>
            <p:nvPr/>
          </p:nvSpPr>
          <p:spPr bwMode="auto">
            <a:xfrm>
              <a:off x="4608" y="240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33493" name="Text Box 20"/>
            <p:cNvSpPr txBox="1">
              <a:spLocks noChangeArrowheads="1"/>
            </p:cNvSpPr>
            <p:nvPr/>
          </p:nvSpPr>
          <p:spPr bwMode="auto">
            <a:xfrm>
              <a:off x="1190" y="3168"/>
              <a:ext cx="778" cy="294"/>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Row 0</a:t>
              </a:r>
            </a:p>
          </p:txBody>
        </p:sp>
        <p:sp>
          <p:nvSpPr>
            <p:cNvPr id="233494" name="Text Box 21"/>
            <p:cNvSpPr txBox="1">
              <a:spLocks noChangeArrowheads="1"/>
            </p:cNvSpPr>
            <p:nvPr/>
          </p:nvSpPr>
          <p:spPr bwMode="auto">
            <a:xfrm>
              <a:off x="2534" y="3168"/>
              <a:ext cx="778" cy="294"/>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Row 1</a:t>
              </a:r>
            </a:p>
          </p:txBody>
        </p:sp>
        <p:sp>
          <p:nvSpPr>
            <p:cNvPr id="233495" name="Text Box 22"/>
            <p:cNvSpPr txBox="1">
              <a:spLocks noChangeArrowheads="1"/>
            </p:cNvSpPr>
            <p:nvPr/>
          </p:nvSpPr>
          <p:spPr bwMode="auto">
            <a:xfrm>
              <a:off x="3974" y="3168"/>
              <a:ext cx="778" cy="294"/>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Row 2</a:t>
              </a:r>
            </a:p>
          </p:txBody>
        </p:sp>
      </p:grpSp>
      <p:sp>
        <p:nvSpPr>
          <p:cNvPr id="233477" name="Text Box 23"/>
          <p:cNvSpPr txBox="1">
            <a:spLocks noChangeArrowheads="1"/>
          </p:cNvSpPr>
          <p:nvPr/>
        </p:nvSpPr>
        <p:spPr bwMode="auto">
          <a:xfrm>
            <a:off x="212725" y="5502275"/>
            <a:ext cx="8778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b="1">
                <a:solidFill>
                  <a:srgbClr val="006600"/>
                </a:solidFill>
              </a:rPr>
              <a:t>We would be using the logical interpretation of data storage as it helps in visualizing programming problems more easily.</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234499" name="Rectangle 3"/>
          <p:cNvSpPr>
            <a:spLocks noChangeArrowheads="1"/>
          </p:cNvSpPr>
          <p:nvPr/>
        </p:nvSpPr>
        <p:spPr bwMode="auto">
          <a:xfrm>
            <a:off x="685800" y="1447800"/>
            <a:ext cx="77724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pPr>
            <a:r>
              <a:rPr lang="en-US" b="1">
                <a:solidFill>
                  <a:schemeClr val="accent2"/>
                </a:solidFill>
                <a:latin typeface="Arial" panose="020B0604020202020204" pitchFamily="34" charset="0"/>
              </a:rPr>
              <a:t>int b[2][2] = { {1}, {3, 4}};</a:t>
            </a:r>
          </a:p>
          <a:p>
            <a:pPr algn="just" eaLnBrk="1" hangingPunct="1">
              <a:spcBef>
                <a:spcPct val="20000"/>
              </a:spcBef>
            </a:pPr>
            <a:r>
              <a:rPr lang="en-US">
                <a:latin typeface="Arial" panose="020B0604020202020204" pitchFamily="34" charset="0"/>
              </a:rPr>
              <a:t>This one line will create a 2 x 2 array and initialize the array as follows</a:t>
            </a:r>
          </a:p>
        </p:txBody>
      </p:sp>
      <p:sp>
        <p:nvSpPr>
          <p:cNvPr id="234500" name="Rectangle 4"/>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234501" name="Rectangle 5"/>
          <p:cNvSpPr>
            <a:spLocks noChangeArrowheads="1"/>
          </p:cNvSpPr>
          <p:nvPr/>
        </p:nvSpPr>
        <p:spPr bwMode="auto">
          <a:xfrm>
            <a:off x="2209800" y="4495800"/>
            <a:ext cx="11430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1</a:t>
            </a:r>
          </a:p>
        </p:txBody>
      </p:sp>
      <p:sp>
        <p:nvSpPr>
          <p:cNvPr id="234502" name="Rectangle 6"/>
          <p:cNvSpPr>
            <a:spLocks noChangeArrowheads="1"/>
          </p:cNvSpPr>
          <p:nvPr/>
        </p:nvSpPr>
        <p:spPr bwMode="auto">
          <a:xfrm>
            <a:off x="3352800" y="4495800"/>
            <a:ext cx="11430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0</a:t>
            </a:r>
          </a:p>
        </p:txBody>
      </p:sp>
      <p:sp>
        <p:nvSpPr>
          <p:cNvPr id="234503" name="Rectangle 7"/>
          <p:cNvSpPr>
            <a:spLocks noChangeArrowheads="1"/>
          </p:cNvSpPr>
          <p:nvPr/>
        </p:nvSpPr>
        <p:spPr bwMode="auto">
          <a:xfrm>
            <a:off x="2209800" y="5257800"/>
            <a:ext cx="11430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3</a:t>
            </a:r>
          </a:p>
        </p:txBody>
      </p:sp>
      <p:sp>
        <p:nvSpPr>
          <p:cNvPr id="234504" name="Rectangle 8"/>
          <p:cNvSpPr>
            <a:spLocks noChangeArrowheads="1"/>
          </p:cNvSpPr>
          <p:nvPr/>
        </p:nvSpPr>
        <p:spPr bwMode="auto">
          <a:xfrm>
            <a:off x="3352800" y="5257800"/>
            <a:ext cx="11430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4</a:t>
            </a:r>
          </a:p>
        </p:txBody>
      </p:sp>
      <p:sp>
        <p:nvSpPr>
          <p:cNvPr id="234505" name="Text Box 9"/>
          <p:cNvSpPr txBox="1">
            <a:spLocks noChangeArrowheads="1"/>
          </p:cNvSpPr>
          <p:nvPr/>
        </p:nvSpPr>
        <p:spPr bwMode="auto">
          <a:xfrm>
            <a:off x="2635250" y="3962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0</a:t>
            </a:r>
          </a:p>
        </p:txBody>
      </p:sp>
      <p:sp>
        <p:nvSpPr>
          <p:cNvPr id="234506" name="Text Box 10"/>
          <p:cNvSpPr txBox="1">
            <a:spLocks noChangeArrowheads="1"/>
          </p:cNvSpPr>
          <p:nvPr/>
        </p:nvSpPr>
        <p:spPr bwMode="auto">
          <a:xfrm>
            <a:off x="3702050" y="3962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1</a:t>
            </a:r>
          </a:p>
        </p:txBody>
      </p:sp>
      <p:sp>
        <p:nvSpPr>
          <p:cNvPr id="234507" name="Text Box 11"/>
          <p:cNvSpPr txBox="1">
            <a:spLocks noChangeArrowheads="1"/>
          </p:cNvSpPr>
          <p:nvPr/>
        </p:nvSpPr>
        <p:spPr bwMode="auto">
          <a:xfrm>
            <a:off x="1828800" y="46482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0</a:t>
            </a:r>
          </a:p>
        </p:txBody>
      </p:sp>
      <p:sp>
        <p:nvSpPr>
          <p:cNvPr id="234508" name="Text Box 12"/>
          <p:cNvSpPr txBox="1">
            <a:spLocks noChangeArrowheads="1"/>
          </p:cNvSpPr>
          <p:nvPr/>
        </p:nvSpPr>
        <p:spPr bwMode="auto">
          <a:xfrm>
            <a:off x="1797050" y="53340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1</a:t>
            </a:r>
          </a:p>
        </p:txBody>
      </p:sp>
      <p:sp>
        <p:nvSpPr>
          <p:cNvPr id="234509" name="Text Box 13"/>
          <p:cNvSpPr txBox="1">
            <a:spLocks noChangeArrowheads="1"/>
          </p:cNvSpPr>
          <p:nvPr/>
        </p:nvSpPr>
        <p:spPr bwMode="auto">
          <a:xfrm>
            <a:off x="2133600" y="3505200"/>
            <a:ext cx="1354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b="1"/>
              <a:t>Columns</a:t>
            </a:r>
          </a:p>
        </p:txBody>
      </p:sp>
      <p:sp>
        <p:nvSpPr>
          <p:cNvPr id="234510" name="Text Box 14"/>
          <p:cNvSpPr txBox="1">
            <a:spLocks noChangeArrowheads="1"/>
          </p:cNvSpPr>
          <p:nvPr/>
        </p:nvSpPr>
        <p:spPr bwMode="auto">
          <a:xfrm>
            <a:off x="838200" y="44958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b="1"/>
              <a:t>Rows</a:t>
            </a:r>
            <a:endParaRPr lang="en-US"/>
          </a:p>
        </p:txBody>
      </p:sp>
      <p:sp>
        <p:nvSpPr>
          <p:cNvPr id="234511" name="Line 15"/>
          <p:cNvSpPr>
            <a:spLocks noChangeShapeType="1"/>
          </p:cNvSpPr>
          <p:nvPr/>
        </p:nvSpPr>
        <p:spPr bwMode="auto">
          <a:xfrm>
            <a:off x="1371600" y="5029200"/>
            <a:ext cx="0" cy="60960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392208" name="Rectangle 16"/>
          <p:cNvSpPr>
            <a:spLocks noChangeArrowheads="1"/>
          </p:cNvSpPr>
          <p:nvPr/>
        </p:nvSpPr>
        <p:spPr bwMode="auto">
          <a:xfrm>
            <a:off x="4876800" y="3200400"/>
            <a:ext cx="3886200" cy="25146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nchor="ctr"/>
          <a:lstStyle/>
          <a:p>
            <a:pPr algn="just" eaLnBrk="0" hangingPunct="0">
              <a:defRPr/>
            </a:pPr>
            <a:r>
              <a:rPr lang="en-US" b="1" u="sng">
                <a:solidFill>
                  <a:srgbClr val="006600"/>
                </a:solidFill>
                <a:cs typeface="+mn-cs"/>
              </a:rPr>
              <a:t>Note</a:t>
            </a:r>
            <a:r>
              <a:rPr lang="en-US" b="1">
                <a:solidFill>
                  <a:srgbClr val="006600"/>
                </a:solidFill>
                <a:cs typeface="+mn-cs"/>
              </a:rPr>
              <a:t>:  In this case, we provide one data element for the first row.  After this, all remaining elements in the row are initialized to 0</a:t>
            </a:r>
          </a:p>
        </p:txBody>
      </p:sp>
      <p:sp>
        <p:nvSpPr>
          <p:cNvPr id="234513" name="Line 17"/>
          <p:cNvSpPr>
            <a:spLocks noChangeShapeType="1"/>
          </p:cNvSpPr>
          <p:nvPr/>
        </p:nvSpPr>
        <p:spPr bwMode="auto">
          <a:xfrm>
            <a:off x="3657600" y="3733800"/>
            <a:ext cx="7620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34514" name="Rectangle 18"/>
          <p:cNvSpPr>
            <a:spLocks noGrp="1" noChangeArrowheads="1"/>
          </p:cNvSpPr>
          <p:nvPr>
            <p:ph type="title"/>
          </p:nvPr>
        </p:nvSpPr>
        <p:spPr/>
        <p:txBody>
          <a:bodyPr/>
          <a:lstStyle/>
          <a:p>
            <a:pPr eaLnBrk="1" hangingPunct="1"/>
            <a:r>
              <a:rPr lang="en-GB" smtClean="0"/>
              <a:t>Initialising a 2D array</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pPr eaLnBrk="1" hangingPunct="1"/>
            <a:r>
              <a:rPr lang="en-US" smtClean="0"/>
              <a:t>2D Array Element Reference</a:t>
            </a:r>
          </a:p>
        </p:txBody>
      </p:sp>
      <p:sp>
        <p:nvSpPr>
          <p:cNvPr id="235523" name="Rectangle 3"/>
          <p:cNvSpPr>
            <a:spLocks noGrp="1" noChangeArrowheads="1"/>
          </p:cNvSpPr>
          <p:nvPr>
            <p:ph type="body" idx="1"/>
          </p:nvPr>
        </p:nvSpPr>
        <p:spPr>
          <a:xfrm>
            <a:off x="304800" y="1295400"/>
            <a:ext cx="8382000" cy="4876800"/>
          </a:xfrm>
        </p:spPr>
        <p:txBody>
          <a:bodyPr/>
          <a:lstStyle/>
          <a:p>
            <a:pPr algn="just" eaLnBrk="1" hangingPunct="1">
              <a:lnSpc>
                <a:spcPct val="90000"/>
              </a:lnSpc>
            </a:pPr>
            <a:r>
              <a:rPr lang="en-US" sz="2200" smtClean="0"/>
              <a:t>Syntax: </a:t>
            </a:r>
            <a:r>
              <a:rPr lang="en-US" sz="2200" b="1" smtClean="0">
                <a:solidFill>
                  <a:srgbClr val="006600"/>
                </a:solidFill>
              </a:rPr>
              <a:t>array_name[expr_row #][expr_col #]</a:t>
            </a:r>
          </a:p>
          <a:p>
            <a:pPr algn="just" eaLnBrk="1" hangingPunct="1">
              <a:lnSpc>
                <a:spcPct val="90000"/>
              </a:lnSpc>
            </a:pPr>
            <a:endParaRPr lang="en-US" sz="2200" smtClean="0"/>
          </a:p>
          <a:p>
            <a:pPr algn="just" eaLnBrk="1" hangingPunct="1">
              <a:lnSpc>
                <a:spcPct val="90000"/>
              </a:lnSpc>
            </a:pPr>
            <a:r>
              <a:rPr lang="en-US" sz="2200" smtClean="0"/>
              <a:t>Expressions are used for the two dimensions in that order</a:t>
            </a:r>
          </a:p>
          <a:p>
            <a:pPr algn="just" eaLnBrk="1" hangingPunct="1">
              <a:lnSpc>
                <a:spcPct val="90000"/>
              </a:lnSpc>
            </a:pPr>
            <a:endParaRPr lang="en-US" sz="2200" smtClean="0"/>
          </a:p>
          <a:p>
            <a:pPr algn="just" eaLnBrk="1" hangingPunct="1">
              <a:lnSpc>
                <a:spcPct val="90000"/>
              </a:lnSpc>
            </a:pPr>
            <a:r>
              <a:rPr lang="en-US" sz="2200" smtClean="0"/>
              <a:t>Remember that index numbers in C always start at 0</a:t>
            </a:r>
          </a:p>
          <a:p>
            <a:pPr algn="just" eaLnBrk="1" hangingPunct="1">
              <a:lnSpc>
                <a:spcPct val="90000"/>
              </a:lnSpc>
            </a:pPr>
            <a:endParaRPr lang="en-US" sz="2200" smtClean="0"/>
          </a:p>
          <a:p>
            <a:pPr algn="just" eaLnBrk="1" hangingPunct="1">
              <a:lnSpc>
                <a:spcPct val="90000"/>
              </a:lnSpc>
            </a:pPr>
            <a:r>
              <a:rPr lang="en-US" sz="2200" smtClean="0"/>
              <a:t>Values used as subscripts must be legal for each dimension</a:t>
            </a:r>
          </a:p>
          <a:p>
            <a:pPr algn="just" eaLnBrk="1" hangingPunct="1">
              <a:lnSpc>
                <a:spcPct val="90000"/>
              </a:lnSpc>
            </a:pPr>
            <a:endParaRPr lang="en-US" sz="2200" smtClean="0"/>
          </a:p>
          <a:p>
            <a:pPr algn="just" eaLnBrk="1" hangingPunct="1">
              <a:lnSpc>
                <a:spcPct val="90000"/>
              </a:lnSpc>
            </a:pPr>
            <a:r>
              <a:rPr lang="en-US" sz="2200" smtClean="0"/>
              <a:t>Each location referenced can be treated as variable of that type</a:t>
            </a:r>
          </a:p>
          <a:p>
            <a:pPr algn="just" eaLnBrk="1" hangingPunct="1">
              <a:lnSpc>
                <a:spcPct val="90000"/>
              </a:lnSpc>
            </a:pPr>
            <a:endParaRPr lang="en-US" sz="2200" smtClean="0"/>
          </a:p>
          <a:p>
            <a:pPr algn="just" eaLnBrk="1" hangingPunct="1">
              <a:lnSpc>
                <a:spcPct val="90000"/>
              </a:lnSpc>
            </a:pPr>
            <a:r>
              <a:rPr lang="en-US" sz="2200" smtClean="0"/>
              <a:t>Example:  Grades[3][2] is a character, provided Grades is 2-D character array</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ChangeArrowheads="1"/>
          </p:cNvSpPr>
          <p:nvPr/>
        </p:nvSpPr>
        <p:spPr bwMode="auto">
          <a:xfrm>
            <a:off x="685800" y="15240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pPr>
            <a:r>
              <a:rPr lang="en-US">
                <a:latin typeface="Arial" panose="020B0604020202020204" pitchFamily="34" charset="0"/>
              </a:rPr>
              <a:t>Assuming we have the following array b:</a:t>
            </a:r>
          </a:p>
        </p:txBody>
      </p:sp>
      <p:grpSp>
        <p:nvGrpSpPr>
          <p:cNvPr id="236547" name="Group 3"/>
          <p:cNvGrpSpPr>
            <a:grpSpLocks/>
          </p:cNvGrpSpPr>
          <p:nvPr/>
        </p:nvGrpSpPr>
        <p:grpSpPr bwMode="auto">
          <a:xfrm>
            <a:off x="2330450" y="2209800"/>
            <a:ext cx="2698750" cy="2057400"/>
            <a:chOff x="1468" y="1392"/>
            <a:chExt cx="1700" cy="1296"/>
          </a:xfrm>
        </p:grpSpPr>
        <p:sp>
          <p:nvSpPr>
            <p:cNvPr id="236550" name="Rectangle 4"/>
            <p:cNvSpPr>
              <a:spLocks noChangeArrowheads="1"/>
            </p:cNvSpPr>
            <p:nvPr/>
          </p:nvSpPr>
          <p:spPr bwMode="auto">
            <a:xfrm>
              <a:off x="1728" y="1728"/>
              <a:ext cx="720"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1</a:t>
              </a:r>
            </a:p>
          </p:txBody>
        </p:sp>
        <p:sp>
          <p:nvSpPr>
            <p:cNvPr id="236551" name="Rectangle 5"/>
            <p:cNvSpPr>
              <a:spLocks noChangeArrowheads="1"/>
            </p:cNvSpPr>
            <p:nvPr/>
          </p:nvSpPr>
          <p:spPr bwMode="auto">
            <a:xfrm>
              <a:off x="2448" y="1728"/>
              <a:ext cx="720"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0</a:t>
              </a:r>
            </a:p>
          </p:txBody>
        </p:sp>
        <p:sp>
          <p:nvSpPr>
            <p:cNvPr id="236552" name="Rectangle 6"/>
            <p:cNvSpPr>
              <a:spLocks noChangeArrowheads="1"/>
            </p:cNvSpPr>
            <p:nvPr/>
          </p:nvSpPr>
          <p:spPr bwMode="auto">
            <a:xfrm>
              <a:off x="1728" y="2208"/>
              <a:ext cx="720"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3</a:t>
              </a:r>
            </a:p>
          </p:txBody>
        </p:sp>
        <p:sp>
          <p:nvSpPr>
            <p:cNvPr id="236553" name="Rectangle 7"/>
            <p:cNvSpPr>
              <a:spLocks noChangeArrowheads="1"/>
            </p:cNvSpPr>
            <p:nvPr/>
          </p:nvSpPr>
          <p:spPr bwMode="auto">
            <a:xfrm>
              <a:off x="2448" y="2208"/>
              <a:ext cx="720" cy="48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sz="2800" b="1"/>
                <a:t>4</a:t>
              </a:r>
            </a:p>
          </p:txBody>
        </p:sp>
        <p:sp>
          <p:nvSpPr>
            <p:cNvPr id="236554" name="Text Box 8"/>
            <p:cNvSpPr txBox="1">
              <a:spLocks noChangeArrowheads="1"/>
            </p:cNvSpPr>
            <p:nvPr/>
          </p:nvSpPr>
          <p:spPr bwMode="auto">
            <a:xfrm>
              <a:off x="1996" y="1392"/>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0</a:t>
              </a:r>
            </a:p>
          </p:txBody>
        </p:sp>
        <p:sp>
          <p:nvSpPr>
            <p:cNvPr id="236555" name="Text Box 9"/>
            <p:cNvSpPr txBox="1">
              <a:spLocks noChangeArrowheads="1"/>
            </p:cNvSpPr>
            <p:nvPr/>
          </p:nvSpPr>
          <p:spPr bwMode="auto">
            <a:xfrm>
              <a:off x="2668" y="1392"/>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1</a:t>
              </a:r>
            </a:p>
          </p:txBody>
        </p:sp>
        <p:sp>
          <p:nvSpPr>
            <p:cNvPr id="236556" name="Text Box 10"/>
            <p:cNvSpPr txBox="1">
              <a:spLocks noChangeArrowheads="1"/>
            </p:cNvSpPr>
            <p:nvPr/>
          </p:nvSpPr>
          <p:spPr bwMode="auto">
            <a:xfrm>
              <a:off x="1488" y="1824"/>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0</a:t>
              </a:r>
            </a:p>
          </p:txBody>
        </p:sp>
        <p:sp>
          <p:nvSpPr>
            <p:cNvPr id="236557" name="Text Box 11"/>
            <p:cNvSpPr txBox="1">
              <a:spLocks noChangeArrowheads="1"/>
            </p:cNvSpPr>
            <p:nvPr/>
          </p:nvSpPr>
          <p:spPr bwMode="auto">
            <a:xfrm>
              <a:off x="1468" y="2256"/>
              <a:ext cx="2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b="1"/>
                <a:t>1</a:t>
              </a:r>
            </a:p>
          </p:txBody>
        </p:sp>
      </p:grpSp>
      <p:sp>
        <p:nvSpPr>
          <p:cNvPr id="236548" name="Rectangle 12"/>
          <p:cNvSpPr>
            <a:spLocks noGrp="1" noChangeArrowheads="1"/>
          </p:cNvSpPr>
          <p:nvPr>
            <p:ph type="title" idx="4294967295"/>
          </p:nvPr>
        </p:nvSpPr>
        <p:spPr/>
        <p:txBody>
          <a:bodyPr/>
          <a:lstStyle/>
          <a:p>
            <a:pPr eaLnBrk="1" hangingPunct="1"/>
            <a:r>
              <a:rPr lang="en-GB" smtClean="0"/>
              <a:t>Examples</a:t>
            </a:r>
          </a:p>
        </p:txBody>
      </p:sp>
      <p:sp>
        <p:nvSpPr>
          <p:cNvPr id="236549" name="Text Box 13"/>
          <p:cNvSpPr txBox="1">
            <a:spLocks noChangeArrowheads="1"/>
          </p:cNvSpPr>
          <p:nvPr/>
        </p:nvSpPr>
        <p:spPr bwMode="auto">
          <a:xfrm>
            <a:off x="1316038" y="4800600"/>
            <a:ext cx="6389687"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pPr>
            <a:r>
              <a:rPr lang="en-US" b="1">
                <a:solidFill>
                  <a:schemeClr val="accent2"/>
                </a:solidFill>
              </a:rPr>
              <a:t>printf ("%d", b[0][0]);</a:t>
            </a:r>
            <a:r>
              <a:rPr lang="en-US"/>
              <a:t>		</a:t>
            </a:r>
            <a:r>
              <a:rPr lang="en-US" b="1">
                <a:solidFill>
                  <a:srgbClr val="006600"/>
                </a:solidFill>
              </a:rPr>
              <a:t>/* prints 1 */</a:t>
            </a:r>
          </a:p>
          <a:p>
            <a:pPr>
              <a:spcBef>
                <a:spcPct val="20000"/>
              </a:spcBef>
            </a:pPr>
            <a:r>
              <a:rPr lang="en-US" b="1">
                <a:solidFill>
                  <a:schemeClr val="accent2"/>
                </a:solidFill>
              </a:rPr>
              <a:t>printf ("%d", b[1][0]);	</a:t>
            </a:r>
            <a:r>
              <a:rPr lang="en-US"/>
              <a:t>	</a:t>
            </a:r>
            <a:r>
              <a:rPr lang="en-US" b="1">
                <a:solidFill>
                  <a:srgbClr val="006600"/>
                </a:solidFill>
              </a:rPr>
              <a:t>/* prints 3 */</a:t>
            </a:r>
          </a:p>
          <a:p>
            <a:pPr>
              <a:spcBef>
                <a:spcPct val="20000"/>
              </a:spcBef>
            </a:pPr>
            <a:r>
              <a:rPr lang="en-US" b="1">
                <a:solidFill>
                  <a:schemeClr val="accent2"/>
                </a:solidFill>
              </a:rPr>
              <a:t>printf ("%d", b[1][1]);</a:t>
            </a:r>
            <a:r>
              <a:rPr lang="en-US"/>
              <a:t>	</a:t>
            </a:r>
            <a:r>
              <a:rPr lang="en-US" b="1">
                <a:solidFill>
                  <a:srgbClr val="006600"/>
                </a:solidFill>
              </a:rPr>
              <a:t>	/* prints 4 */</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pPr eaLnBrk="1" hangingPunct="1"/>
            <a:r>
              <a:rPr lang="en-US" smtClean="0"/>
              <a:t>Processing 2D Arrays</a:t>
            </a:r>
          </a:p>
        </p:txBody>
      </p:sp>
      <p:sp>
        <p:nvSpPr>
          <p:cNvPr id="237571" name="Rectangle 3"/>
          <p:cNvSpPr>
            <a:spLocks noGrp="1" noChangeArrowheads="1"/>
          </p:cNvSpPr>
          <p:nvPr>
            <p:ph type="body" idx="1"/>
          </p:nvPr>
        </p:nvSpPr>
        <p:spPr>
          <a:xfrm>
            <a:off x="457200" y="1524000"/>
            <a:ext cx="8382000" cy="4572000"/>
          </a:xfrm>
        </p:spPr>
        <p:txBody>
          <a:bodyPr/>
          <a:lstStyle/>
          <a:p>
            <a:pPr marL="0" indent="0" eaLnBrk="1" hangingPunct="1">
              <a:buFontTx/>
              <a:buNone/>
            </a:pPr>
            <a:r>
              <a:rPr lang="en-US" sz="2400" smtClean="0"/>
              <a:t>Use nested loops to process 2D array</a:t>
            </a:r>
          </a:p>
          <a:p>
            <a:pPr marL="0" indent="0" algn="ctr" eaLnBrk="1" hangingPunct="1">
              <a:buFontTx/>
              <a:buNone/>
            </a:pPr>
            <a:r>
              <a:rPr lang="en-US" sz="2400" b="1" i="1" smtClean="0">
                <a:solidFill>
                  <a:srgbClr val="006600"/>
                </a:solidFill>
              </a:rPr>
              <a:t>Type Name</a:t>
            </a:r>
            <a:r>
              <a:rPr lang="en-US" sz="2400" b="1" smtClean="0">
                <a:solidFill>
                  <a:srgbClr val="006600"/>
                </a:solidFill>
              </a:rPr>
              <a:t>[</a:t>
            </a:r>
            <a:r>
              <a:rPr lang="en-US" sz="2400" b="1" i="1" smtClean="0">
                <a:solidFill>
                  <a:srgbClr val="006600"/>
                </a:solidFill>
              </a:rPr>
              <a:t>Dim1</a:t>
            </a:r>
            <a:r>
              <a:rPr lang="en-US" sz="2400" b="1" smtClean="0">
                <a:solidFill>
                  <a:srgbClr val="006600"/>
                </a:solidFill>
              </a:rPr>
              <a:t>][</a:t>
            </a:r>
            <a:r>
              <a:rPr lang="en-US" sz="2400" b="1" i="1" smtClean="0">
                <a:solidFill>
                  <a:srgbClr val="006600"/>
                </a:solidFill>
              </a:rPr>
              <a:t>Dim2</a:t>
            </a:r>
            <a:r>
              <a:rPr lang="en-US" sz="2400" b="1" smtClean="0">
                <a:solidFill>
                  <a:srgbClr val="006600"/>
                </a:solidFill>
              </a:rPr>
              <a:t>];</a:t>
            </a:r>
          </a:p>
          <a:p>
            <a:pPr marL="0" indent="0" eaLnBrk="1" hangingPunct="1">
              <a:buFontTx/>
              <a:buNone/>
            </a:pPr>
            <a:endParaRPr lang="en-US" sz="2400" b="1" smtClean="0"/>
          </a:p>
          <a:p>
            <a:pPr marL="0" indent="0" eaLnBrk="1" hangingPunct="1">
              <a:buFontTx/>
              <a:buNone/>
            </a:pPr>
            <a:r>
              <a:rPr lang="en-US" sz="2400" b="1" smtClean="0"/>
              <a:t>Processing Order:</a:t>
            </a:r>
          </a:p>
          <a:p>
            <a:pPr marL="0" indent="0" eaLnBrk="1" hangingPunct="1">
              <a:buFontTx/>
              <a:buNone/>
            </a:pPr>
            <a:r>
              <a:rPr lang="en-US" sz="2400" b="1" smtClean="0"/>
              <a:t>	</a:t>
            </a:r>
            <a:r>
              <a:rPr lang="en-US" sz="2400" smtClean="0"/>
              <a:t>Row Major</a:t>
            </a:r>
          </a:p>
          <a:p>
            <a:pPr marL="0" indent="0" eaLnBrk="1" hangingPunct="1">
              <a:buFontTx/>
              <a:buNone/>
            </a:pPr>
            <a:r>
              <a:rPr lang="en-US" sz="2400" smtClean="0"/>
              <a:t>	Column Major</a:t>
            </a:r>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r>
              <a:rPr lang="en-GB" smtClean="0"/>
              <a:t>Row Major processing</a:t>
            </a:r>
          </a:p>
        </p:txBody>
      </p:sp>
      <p:sp>
        <p:nvSpPr>
          <p:cNvPr id="238595" name="Rectangle 3"/>
          <p:cNvSpPr>
            <a:spLocks noGrp="1" noChangeArrowheads="1"/>
          </p:cNvSpPr>
          <p:nvPr>
            <p:ph type="body" idx="1"/>
          </p:nvPr>
        </p:nvSpPr>
        <p:spPr>
          <a:xfrm>
            <a:off x="685800" y="1600200"/>
            <a:ext cx="7772400" cy="4114800"/>
          </a:xfrm>
        </p:spPr>
        <p:txBody>
          <a:bodyPr/>
          <a:lstStyle/>
          <a:p>
            <a:pPr eaLnBrk="1" hangingPunct="1">
              <a:buFontTx/>
              <a:buNone/>
            </a:pPr>
            <a:endParaRPr lang="en-US" sz="2400" b="1" smtClean="0"/>
          </a:p>
          <a:p>
            <a:pPr eaLnBrk="1" hangingPunct="1">
              <a:buFontTx/>
              <a:buNone/>
            </a:pPr>
            <a:r>
              <a:rPr lang="en-US" sz="2400" smtClean="0"/>
              <a:t>Process all the elements of x</a:t>
            </a:r>
            <a:r>
              <a:rPr lang="en-US" sz="2400" baseline="30000" smtClean="0"/>
              <a:t>th</a:t>
            </a:r>
            <a:r>
              <a:rPr lang="en-US" sz="2400" smtClean="0"/>
              <a:t> row </a:t>
            </a:r>
          </a:p>
          <a:p>
            <a:pPr eaLnBrk="1" hangingPunct="1">
              <a:buFontTx/>
              <a:buNone/>
            </a:pPr>
            <a:r>
              <a:rPr lang="en-US" sz="2400" smtClean="0"/>
              <a:t>Followed by those of (x+1)</a:t>
            </a:r>
            <a:r>
              <a:rPr lang="en-US" sz="2400" baseline="30000" smtClean="0"/>
              <a:t>th</a:t>
            </a:r>
            <a:r>
              <a:rPr lang="en-US" sz="2400" smtClean="0"/>
              <a:t> row</a:t>
            </a:r>
          </a:p>
          <a:p>
            <a:pPr eaLnBrk="1" hangingPunct="1">
              <a:buFontTx/>
              <a:buNone/>
            </a:pPr>
            <a:endParaRPr lang="en-US" sz="2400" b="1" smtClean="0"/>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for (J = 0; J &lt; </a:t>
            </a:r>
            <a:r>
              <a:rPr lang="en-US" b="1" i="1" smtClean="0">
                <a:solidFill>
                  <a:schemeClr val="accent2"/>
                </a:solidFill>
                <a:latin typeface="Courier New" panose="02070309020205020404" pitchFamily="49" charset="0"/>
              </a:rPr>
              <a:t>Dim1</a:t>
            </a:r>
            <a:r>
              <a:rPr lang="en-US" b="1" smtClean="0">
                <a:solidFill>
                  <a:schemeClr val="accent2"/>
                </a:solidFill>
                <a:latin typeface="Courier New" panose="02070309020205020404" pitchFamily="49" charset="0"/>
              </a:rPr>
              <a:t>; J++)</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  for (K = 0; K &lt; </a:t>
            </a:r>
            <a:r>
              <a:rPr lang="en-US" b="1" i="1" smtClean="0">
                <a:solidFill>
                  <a:schemeClr val="accent2"/>
                </a:solidFill>
                <a:latin typeface="Courier New" panose="02070309020205020404" pitchFamily="49" charset="0"/>
              </a:rPr>
              <a:t>Dim2</a:t>
            </a:r>
            <a:r>
              <a:rPr lang="en-US" b="1" smtClean="0">
                <a:solidFill>
                  <a:schemeClr val="accent2"/>
                </a:solidFill>
                <a:latin typeface="Courier New" panose="02070309020205020404" pitchFamily="49" charset="0"/>
              </a:rPr>
              <a:t>; K++)</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    </a:t>
            </a:r>
            <a:r>
              <a:rPr lang="en-US" b="1" i="1" smtClean="0">
                <a:solidFill>
                  <a:schemeClr val="accent2"/>
                </a:solidFill>
                <a:latin typeface="Courier New" panose="02070309020205020404" pitchFamily="49" charset="0"/>
              </a:rPr>
              <a:t>process Name</a:t>
            </a:r>
            <a:r>
              <a:rPr lang="en-US" b="1" smtClean="0">
                <a:solidFill>
                  <a:schemeClr val="accent2"/>
                </a:solidFill>
                <a:latin typeface="Courier New" panose="02070309020205020404" pitchFamily="49" charset="0"/>
              </a:rPr>
              <a:t>[J][K];</a:t>
            </a:r>
            <a:endParaRPr lang="en-US" smtClean="0"/>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pPr eaLnBrk="1" hangingPunct="1"/>
            <a:r>
              <a:rPr lang="en-GB" smtClean="0"/>
              <a:t>Column Major Processing</a:t>
            </a:r>
            <a:endParaRPr lang="en-US" b="1" smtClean="0">
              <a:solidFill>
                <a:schemeClr val="accent2"/>
              </a:solidFill>
              <a:latin typeface="Courier New" panose="02070309020205020404" pitchFamily="49" charset="0"/>
            </a:endParaRPr>
          </a:p>
        </p:txBody>
      </p:sp>
      <p:sp>
        <p:nvSpPr>
          <p:cNvPr id="239619" name="Rectangle 3"/>
          <p:cNvSpPr>
            <a:spLocks noGrp="1" noChangeArrowheads="1"/>
          </p:cNvSpPr>
          <p:nvPr>
            <p:ph type="body" idx="1"/>
          </p:nvPr>
        </p:nvSpPr>
        <p:spPr>
          <a:xfrm>
            <a:off x="685800" y="1600200"/>
            <a:ext cx="7772400" cy="4114800"/>
          </a:xfrm>
          <a:noFill/>
        </p:spPr>
        <p:txBody>
          <a:bodyPr/>
          <a:lstStyle/>
          <a:p>
            <a:pPr eaLnBrk="1" hangingPunct="1">
              <a:buFontTx/>
              <a:buNone/>
            </a:pPr>
            <a:endParaRPr lang="en-US" sz="2400" b="1" smtClean="0"/>
          </a:p>
          <a:p>
            <a:pPr eaLnBrk="1" hangingPunct="1">
              <a:buFontTx/>
              <a:buNone/>
            </a:pPr>
            <a:r>
              <a:rPr lang="en-US" sz="2400" smtClean="0"/>
              <a:t>Process all the elements of x</a:t>
            </a:r>
            <a:r>
              <a:rPr lang="en-US" sz="2400" baseline="30000" smtClean="0"/>
              <a:t>th</a:t>
            </a:r>
            <a:r>
              <a:rPr lang="en-US" sz="2400" smtClean="0"/>
              <a:t> column </a:t>
            </a:r>
          </a:p>
          <a:p>
            <a:pPr eaLnBrk="1" hangingPunct="1">
              <a:buFontTx/>
              <a:buNone/>
            </a:pPr>
            <a:r>
              <a:rPr lang="en-US" sz="2400" smtClean="0"/>
              <a:t>Followed by those of (x+1)</a:t>
            </a:r>
            <a:r>
              <a:rPr lang="en-US" sz="2400" baseline="30000" smtClean="0"/>
              <a:t>th</a:t>
            </a:r>
            <a:r>
              <a:rPr lang="en-US" sz="2400" smtClean="0"/>
              <a:t> column</a:t>
            </a:r>
          </a:p>
          <a:p>
            <a:pPr eaLnBrk="1" hangingPunct="1">
              <a:buFontTx/>
              <a:buNone/>
            </a:pPr>
            <a:endParaRPr lang="en-US" sz="2400" b="1" smtClean="0"/>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for (J = 0; J &lt; </a:t>
            </a:r>
            <a:r>
              <a:rPr lang="en-US" b="1" i="1" smtClean="0">
                <a:solidFill>
                  <a:schemeClr val="accent2"/>
                </a:solidFill>
                <a:latin typeface="Courier New" panose="02070309020205020404" pitchFamily="49" charset="0"/>
              </a:rPr>
              <a:t>Dim2</a:t>
            </a:r>
            <a:r>
              <a:rPr lang="en-US" b="1" smtClean="0">
                <a:solidFill>
                  <a:schemeClr val="accent2"/>
                </a:solidFill>
                <a:latin typeface="Courier New" panose="02070309020205020404" pitchFamily="49" charset="0"/>
              </a:rPr>
              <a:t>; J++)</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  for (K = 0; K &lt; </a:t>
            </a:r>
            <a:r>
              <a:rPr lang="en-US" b="1" i="1" smtClean="0">
                <a:solidFill>
                  <a:schemeClr val="accent2"/>
                </a:solidFill>
                <a:latin typeface="Courier New" panose="02070309020205020404" pitchFamily="49" charset="0"/>
              </a:rPr>
              <a:t>Dim1</a:t>
            </a:r>
            <a:r>
              <a:rPr lang="en-US" b="1" smtClean="0">
                <a:solidFill>
                  <a:schemeClr val="accent2"/>
                </a:solidFill>
                <a:latin typeface="Courier New" panose="02070309020205020404" pitchFamily="49" charset="0"/>
              </a:rPr>
              <a:t>; K++)</a:t>
            </a:r>
          </a:p>
          <a:p>
            <a:pPr lvl="1" eaLnBrk="1" hangingPunct="1">
              <a:buFont typeface="Wingdings" panose="05000000000000000000" pitchFamily="2" charset="2"/>
              <a:buNone/>
            </a:pPr>
            <a:r>
              <a:rPr lang="en-US" b="1" smtClean="0">
                <a:solidFill>
                  <a:schemeClr val="accent2"/>
                </a:solidFill>
                <a:latin typeface="Courier New" panose="02070309020205020404" pitchFamily="49" charset="0"/>
              </a:rPr>
              <a:t>    </a:t>
            </a:r>
            <a:r>
              <a:rPr lang="en-US" b="1" i="1" smtClean="0">
                <a:solidFill>
                  <a:schemeClr val="accent2"/>
                </a:solidFill>
                <a:latin typeface="Courier New" panose="02070309020205020404" pitchFamily="49" charset="0"/>
              </a:rPr>
              <a:t>process Name</a:t>
            </a:r>
            <a:r>
              <a:rPr lang="en-US" b="1" smtClean="0">
                <a:solidFill>
                  <a:schemeClr val="accent2"/>
                </a:solidFill>
                <a:latin typeface="Courier New" panose="02070309020205020404" pitchFamily="49" charset="0"/>
              </a:rPr>
              <a:t>[K][J];</a:t>
            </a:r>
            <a:endParaRPr lang="en-US" smtClean="0"/>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1476375" y="76200"/>
            <a:ext cx="7559675" cy="831850"/>
          </a:xfrm>
        </p:spPr>
        <p:txBody>
          <a:bodyPr/>
          <a:lstStyle/>
          <a:p>
            <a:pPr eaLnBrk="1" hangingPunct="1"/>
            <a:r>
              <a:rPr lang="en-US" sz="3600" smtClean="0"/>
              <a:t>Multi-Dimensional Array Declaration</a:t>
            </a:r>
          </a:p>
        </p:txBody>
      </p:sp>
      <p:sp>
        <p:nvSpPr>
          <p:cNvPr id="240643" name="Rectangle 3"/>
          <p:cNvSpPr>
            <a:spLocks noGrp="1" noChangeArrowheads="1"/>
          </p:cNvSpPr>
          <p:nvPr>
            <p:ph type="body" idx="1"/>
          </p:nvPr>
        </p:nvSpPr>
        <p:spPr>
          <a:xfrm>
            <a:off x="381000" y="1371600"/>
            <a:ext cx="8534400" cy="4876800"/>
          </a:xfrm>
        </p:spPr>
        <p:txBody>
          <a:bodyPr/>
          <a:lstStyle/>
          <a:p>
            <a:pPr eaLnBrk="1" hangingPunct="1">
              <a:buFontTx/>
              <a:buNone/>
            </a:pPr>
            <a:r>
              <a:rPr lang="en-US" sz="2400" smtClean="0"/>
              <a:t>Syntax: </a:t>
            </a:r>
          </a:p>
          <a:p>
            <a:pPr lvl="1" eaLnBrk="1" hangingPunct="1">
              <a:buFont typeface="Wingdings" panose="05000000000000000000" pitchFamily="2" charset="2"/>
              <a:buNone/>
            </a:pPr>
            <a:r>
              <a:rPr lang="en-US" b="1" i="1" smtClean="0">
                <a:solidFill>
                  <a:srgbClr val="006600"/>
                </a:solidFill>
              </a:rPr>
              <a:t>BaseType Name</a:t>
            </a:r>
            <a:r>
              <a:rPr lang="en-US" b="1" smtClean="0">
                <a:solidFill>
                  <a:srgbClr val="006600"/>
                </a:solidFill>
              </a:rPr>
              <a:t>[</a:t>
            </a:r>
            <a:r>
              <a:rPr lang="en-US" b="1" i="1" smtClean="0">
                <a:solidFill>
                  <a:srgbClr val="006600"/>
                </a:solidFill>
              </a:rPr>
              <a:t>IntLit1</a:t>
            </a:r>
            <a:r>
              <a:rPr lang="en-US" b="1" smtClean="0">
                <a:solidFill>
                  <a:srgbClr val="006600"/>
                </a:solidFill>
              </a:rPr>
              <a:t>][</a:t>
            </a:r>
            <a:r>
              <a:rPr lang="en-US" b="1" i="1" smtClean="0">
                <a:solidFill>
                  <a:srgbClr val="006600"/>
                </a:solidFill>
              </a:rPr>
              <a:t>IntLit2</a:t>
            </a:r>
            <a:r>
              <a:rPr lang="en-US" b="1" smtClean="0">
                <a:solidFill>
                  <a:srgbClr val="006600"/>
                </a:solidFill>
              </a:rPr>
              <a:t>][</a:t>
            </a:r>
            <a:r>
              <a:rPr lang="en-US" b="1" i="1" smtClean="0">
                <a:solidFill>
                  <a:srgbClr val="006600"/>
                </a:solidFill>
              </a:rPr>
              <a:t>IntLit3</a:t>
            </a:r>
            <a:r>
              <a:rPr lang="en-US" b="1" smtClean="0">
                <a:solidFill>
                  <a:srgbClr val="006600"/>
                </a:solidFill>
              </a:rPr>
              <a:t>]...;</a:t>
            </a:r>
          </a:p>
          <a:p>
            <a:pPr eaLnBrk="1" hangingPunct="1">
              <a:buFontTx/>
              <a:buNone/>
            </a:pPr>
            <a:endParaRPr lang="en-US" sz="2400" smtClean="0"/>
          </a:p>
          <a:p>
            <a:pPr eaLnBrk="1" hangingPunct="1">
              <a:buFontTx/>
              <a:buNone/>
            </a:pPr>
            <a:r>
              <a:rPr lang="en-US" sz="2400" smtClean="0"/>
              <a:t>Provide one constant for each dimension</a:t>
            </a:r>
          </a:p>
          <a:p>
            <a:pPr eaLnBrk="1" hangingPunct="1">
              <a:buFontTx/>
              <a:buNone/>
            </a:pPr>
            <a:endParaRPr lang="en-US" sz="2400" smtClean="0"/>
          </a:p>
          <a:p>
            <a:pPr eaLnBrk="1" hangingPunct="1">
              <a:buFontTx/>
              <a:buNone/>
            </a:pPr>
            <a:r>
              <a:rPr lang="en-US" sz="2400" smtClean="0"/>
              <a:t>Can have as many dimensions as desired</a:t>
            </a:r>
          </a:p>
          <a:p>
            <a:pPr eaLnBrk="1" hangingPunct="1">
              <a:buFontTx/>
              <a:buNone/>
            </a:pPr>
            <a:endParaRPr lang="en-US" sz="2400" smtClean="0"/>
          </a:p>
          <a:p>
            <a:pPr eaLnBrk="1" hangingPunct="1">
              <a:buFontTx/>
              <a:buNone/>
            </a:pPr>
            <a:r>
              <a:rPr lang="en-US" sz="2400" smtClean="0"/>
              <a:t>Examples:</a:t>
            </a:r>
          </a:p>
          <a:p>
            <a:pPr lvl="1" eaLnBrk="1" hangingPunct="1">
              <a:buFont typeface="Wingdings" panose="05000000000000000000" pitchFamily="2" charset="2"/>
              <a:buNone/>
            </a:pPr>
            <a:r>
              <a:rPr lang="en-US" smtClean="0">
                <a:solidFill>
                  <a:schemeClr val="accent2"/>
                </a:solidFill>
              </a:rPr>
              <a:t>int ThreeDPoints [100][256][256];</a:t>
            </a:r>
            <a:r>
              <a:rPr lang="en-US" smtClean="0"/>
              <a:t> </a:t>
            </a:r>
            <a:r>
              <a:rPr lang="en-US" b="1" smtClean="0">
                <a:solidFill>
                  <a:srgbClr val="006600"/>
                </a:solidFill>
              </a:rPr>
              <a:t>/* 3D array */</a:t>
            </a:r>
          </a:p>
          <a:p>
            <a:pPr lvl="1" eaLnBrk="1" hangingPunct="1">
              <a:buFont typeface="Wingdings" panose="05000000000000000000" pitchFamily="2" charset="2"/>
              <a:buNone/>
            </a:pPr>
            <a:r>
              <a:rPr lang="en-US" smtClean="0">
                <a:solidFill>
                  <a:schemeClr val="accent2"/>
                </a:solidFill>
              </a:rPr>
              <a:t>float TimeVolume [100][256][256][256];</a:t>
            </a:r>
            <a:r>
              <a:rPr lang="en-US" smtClean="0"/>
              <a:t> </a:t>
            </a:r>
            <a:r>
              <a:rPr lang="en-US" b="1" smtClean="0">
                <a:solidFill>
                  <a:srgbClr val="006600"/>
                </a:solidFill>
              </a:rPr>
              <a:t>  /* 4D array */</a:t>
            </a:r>
          </a:p>
          <a:p>
            <a:pPr eaLnBrk="1" hangingPunct="1">
              <a:buFontTx/>
              <a:buNone/>
            </a:pPr>
            <a:endParaRPr lang="en-US" sz="2400" b="1" smtClean="0">
              <a:solidFill>
                <a:srgbClr val="006600"/>
              </a:solidFill>
            </a:endParaRPr>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pPr eaLnBrk="1" hangingPunct="1"/>
            <a:r>
              <a:rPr lang="en-US" smtClean="0"/>
              <a:t>Multi-Dim Array Reference</a:t>
            </a:r>
          </a:p>
        </p:txBody>
      </p:sp>
      <p:sp>
        <p:nvSpPr>
          <p:cNvPr id="241667" name="Rectangle 3"/>
          <p:cNvSpPr>
            <a:spLocks noGrp="1" noChangeArrowheads="1"/>
          </p:cNvSpPr>
          <p:nvPr>
            <p:ph type="body" idx="1"/>
          </p:nvPr>
        </p:nvSpPr>
        <p:spPr>
          <a:xfrm>
            <a:off x="304800" y="1125538"/>
            <a:ext cx="8458200" cy="4970462"/>
          </a:xfrm>
        </p:spPr>
        <p:txBody>
          <a:bodyPr/>
          <a:lstStyle/>
          <a:p>
            <a:pPr eaLnBrk="1" hangingPunct="1">
              <a:lnSpc>
                <a:spcPct val="90000"/>
              </a:lnSpc>
            </a:pPr>
            <a:r>
              <a:rPr lang="en-US" sz="2400" smtClean="0"/>
              <a:t>To refer to an element of multi-dimensional array use one expression for each dimension</a:t>
            </a:r>
          </a:p>
          <a:p>
            <a:pPr eaLnBrk="1" hangingPunct="1">
              <a:lnSpc>
                <a:spcPct val="90000"/>
              </a:lnSpc>
            </a:pPr>
            <a:endParaRPr lang="en-US" sz="2400" smtClean="0"/>
          </a:p>
          <a:p>
            <a:pPr eaLnBrk="1" hangingPunct="1">
              <a:lnSpc>
                <a:spcPct val="90000"/>
              </a:lnSpc>
            </a:pPr>
            <a:r>
              <a:rPr lang="en-US" sz="2400" smtClean="0"/>
              <a:t>syntax: </a:t>
            </a:r>
          </a:p>
          <a:p>
            <a:pPr lvl="2" eaLnBrk="1" hangingPunct="1">
              <a:lnSpc>
                <a:spcPct val="90000"/>
              </a:lnSpc>
            </a:pPr>
            <a:r>
              <a:rPr lang="en-US" sz="2400" b="1" i="1" smtClean="0">
                <a:solidFill>
                  <a:srgbClr val="006600"/>
                </a:solidFill>
              </a:rPr>
              <a:t>Name</a:t>
            </a:r>
            <a:r>
              <a:rPr lang="en-US" sz="2400" b="1" smtClean="0">
                <a:solidFill>
                  <a:srgbClr val="006600"/>
                </a:solidFill>
              </a:rPr>
              <a:t>[</a:t>
            </a:r>
            <a:r>
              <a:rPr lang="en-US" sz="2400" b="1" i="1" smtClean="0">
                <a:solidFill>
                  <a:srgbClr val="006600"/>
                </a:solidFill>
              </a:rPr>
              <a:t>Expr1</a:t>
            </a:r>
            <a:r>
              <a:rPr lang="en-US" sz="2400" b="1" smtClean="0">
                <a:solidFill>
                  <a:srgbClr val="006600"/>
                </a:solidFill>
              </a:rPr>
              <a:t>][</a:t>
            </a:r>
            <a:r>
              <a:rPr lang="en-US" sz="2400" b="1" i="1" smtClean="0">
                <a:solidFill>
                  <a:srgbClr val="006600"/>
                </a:solidFill>
              </a:rPr>
              <a:t>Expr2</a:t>
            </a:r>
            <a:r>
              <a:rPr lang="en-US" sz="2400" b="1" smtClean="0">
                <a:solidFill>
                  <a:srgbClr val="006600"/>
                </a:solidFill>
              </a:rPr>
              <a:t>][</a:t>
            </a:r>
            <a:r>
              <a:rPr lang="en-US" sz="2400" b="1" i="1" smtClean="0">
                <a:solidFill>
                  <a:srgbClr val="006600"/>
                </a:solidFill>
              </a:rPr>
              <a:t>Expr3</a:t>
            </a:r>
            <a:r>
              <a:rPr lang="en-US" sz="2400" b="1" smtClean="0">
                <a:solidFill>
                  <a:srgbClr val="006600"/>
                </a:solidFill>
              </a:rPr>
              <a:t>] 		/* 3D */</a:t>
            </a:r>
          </a:p>
          <a:p>
            <a:pPr lvl="2" eaLnBrk="1" hangingPunct="1">
              <a:lnSpc>
                <a:spcPct val="90000"/>
              </a:lnSpc>
            </a:pPr>
            <a:r>
              <a:rPr lang="en-US" sz="2400" b="1" i="1" smtClean="0">
                <a:solidFill>
                  <a:srgbClr val="006600"/>
                </a:solidFill>
              </a:rPr>
              <a:t>Name</a:t>
            </a:r>
            <a:r>
              <a:rPr lang="en-US" sz="2400" b="1" smtClean="0">
                <a:solidFill>
                  <a:srgbClr val="006600"/>
                </a:solidFill>
              </a:rPr>
              <a:t>[</a:t>
            </a:r>
            <a:r>
              <a:rPr lang="en-US" sz="2400" b="1" i="1" smtClean="0">
                <a:solidFill>
                  <a:srgbClr val="006600"/>
                </a:solidFill>
              </a:rPr>
              <a:t>Expr1</a:t>
            </a:r>
            <a:r>
              <a:rPr lang="en-US" sz="2400" b="1" smtClean="0">
                <a:solidFill>
                  <a:srgbClr val="006600"/>
                </a:solidFill>
              </a:rPr>
              <a:t>][</a:t>
            </a:r>
            <a:r>
              <a:rPr lang="en-US" sz="2400" b="1" i="1" smtClean="0">
                <a:solidFill>
                  <a:srgbClr val="006600"/>
                </a:solidFill>
              </a:rPr>
              <a:t>Expr2</a:t>
            </a:r>
            <a:r>
              <a:rPr lang="en-US" sz="2400" b="1" smtClean="0">
                <a:solidFill>
                  <a:srgbClr val="006600"/>
                </a:solidFill>
              </a:rPr>
              <a:t>][</a:t>
            </a:r>
            <a:r>
              <a:rPr lang="en-US" sz="2400" b="1" i="1" smtClean="0">
                <a:solidFill>
                  <a:srgbClr val="006600"/>
                </a:solidFill>
              </a:rPr>
              <a:t>Expr3</a:t>
            </a:r>
            <a:r>
              <a:rPr lang="en-US" sz="2400" b="1" smtClean="0">
                <a:solidFill>
                  <a:srgbClr val="006600"/>
                </a:solidFill>
              </a:rPr>
              <a:t>][</a:t>
            </a:r>
            <a:r>
              <a:rPr lang="en-US" sz="2400" b="1" i="1" smtClean="0">
                <a:solidFill>
                  <a:srgbClr val="006600"/>
                </a:solidFill>
              </a:rPr>
              <a:t>Expr4</a:t>
            </a:r>
            <a:r>
              <a:rPr lang="en-US" sz="2400" b="1" smtClean="0">
                <a:solidFill>
                  <a:srgbClr val="006600"/>
                </a:solidFill>
              </a:rPr>
              <a:t>]	 /* 4D */</a:t>
            </a:r>
          </a:p>
          <a:p>
            <a:pPr lvl="2" eaLnBrk="1" hangingPunct="1">
              <a:lnSpc>
                <a:spcPct val="90000"/>
              </a:lnSpc>
            </a:pPr>
            <a:r>
              <a:rPr lang="en-US" sz="2400" smtClean="0"/>
              <a:t>etc.</a:t>
            </a:r>
          </a:p>
          <a:p>
            <a:pPr eaLnBrk="1" hangingPunct="1">
              <a:lnSpc>
                <a:spcPct val="90000"/>
              </a:lnSpc>
            </a:pPr>
            <a:endParaRPr lang="en-US" sz="2400" smtClean="0"/>
          </a:p>
          <a:p>
            <a:pPr eaLnBrk="1" hangingPunct="1">
              <a:lnSpc>
                <a:spcPct val="90000"/>
              </a:lnSpc>
            </a:pPr>
            <a:r>
              <a:rPr lang="en-US" sz="2400" smtClean="0"/>
              <a:t>First expression - first dimension, </a:t>
            </a:r>
          </a:p>
          <a:p>
            <a:pPr eaLnBrk="1" hangingPunct="1">
              <a:lnSpc>
                <a:spcPct val="90000"/>
              </a:lnSpc>
            </a:pPr>
            <a:r>
              <a:rPr lang="en-US" sz="2400" smtClean="0"/>
              <a:t>Second expression - second dimension, etc.</a:t>
            </a:r>
          </a:p>
          <a:p>
            <a:pPr eaLnBrk="1" hangingPunct="1">
              <a:lnSpc>
                <a:spcPct val="90000"/>
              </a:lnSpc>
            </a:pPr>
            <a:endParaRPr lang="en-US" sz="2400" smtClean="0"/>
          </a:p>
          <a:p>
            <a:pPr eaLnBrk="1" hangingPunct="1">
              <a:lnSpc>
                <a:spcPct val="90000"/>
              </a:lnSpc>
            </a:pPr>
            <a:r>
              <a:rPr lang="en-US" sz="2400" smtClean="0"/>
              <a:t>C does not check dimensions</a:t>
            </a:r>
            <a:endParaRPr lang="en-GB" sz="24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524000" y="0"/>
            <a:ext cx="7620000" cy="685800"/>
          </a:xfrm>
        </p:spPr>
        <p:txBody>
          <a:bodyPr/>
          <a:lstStyle/>
          <a:p>
            <a:pPr eaLnBrk="1" hangingPunct="1"/>
            <a:r>
              <a:rPr lang="en-US" sz="3600" b="1" smtClean="0"/>
              <a:t>Reserved Words (Keywords) in C</a:t>
            </a:r>
          </a:p>
        </p:txBody>
      </p:sp>
      <p:sp>
        <p:nvSpPr>
          <p:cNvPr id="35843" name="Rectangle 3"/>
          <p:cNvSpPr>
            <a:spLocks noChangeArrowheads="1"/>
          </p:cNvSpPr>
          <p:nvPr/>
        </p:nvSpPr>
        <p:spPr bwMode="auto">
          <a:xfrm>
            <a:off x="4572000" y="1601788"/>
            <a:ext cx="1919288"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buFontTx/>
              <a:buChar char="•"/>
            </a:pPr>
            <a:r>
              <a:rPr lang="en-US" sz="2800" b="1"/>
              <a:t>int</a:t>
            </a:r>
          </a:p>
          <a:p>
            <a:pPr eaLnBrk="1" hangingPunct="1">
              <a:spcBef>
                <a:spcPct val="20000"/>
              </a:spcBef>
              <a:buFontTx/>
              <a:buChar char="•"/>
            </a:pPr>
            <a:r>
              <a:rPr lang="en-US" sz="2800" b="1"/>
              <a:t>register</a:t>
            </a:r>
          </a:p>
          <a:p>
            <a:pPr eaLnBrk="1" hangingPunct="1">
              <a:spcBef>
                <a:spcPct val="20000"/>
              </a:spcBef>
              <a:buFontTx/>
              <a:buChar char="•"/>
            </a:pPr>
            <a:r>
              <a:rPr lang="en-US" sz="2800" b="1"/>
              <a:t>short</a:t>
            </a:r>
          </a:p>
          <a:p>
            <a:pPr eaLnBrk="1" hangingPunct="1">
              <a:spcBef>
                <a:spcPct val="20000"/>
              </a:spcBef>
              <a:buFontTx/>
              <a:buChar char="•"/>
            </a:pPr>
            <a:r>
              <a:rPr lang="en-US" sz="2800" b="1"/>
              <a:t>sizeof</a:t>
            </a:r>
          </a:p>
          <a:p>
            <a:pPr eaLnBrk="1" hangingPunct="1">
              <a:spcBef>
                <a:spcPct val="20000"/>
              </a:spcBef>
              <a:buFontTx/>
              <a:buChar char="•"/>
            </a:pPr>
            <a:r>
              <a:rPr lang="en-US" sz="2800" b="1"/>
              <a:t>struct</a:t>
            </a:r>
          </a:p>
          <a:p>
            <a:pPr eaLnBrk="1" hangingPunct="1">
              <a:spcBef>
                <a:spcPct val="20000"/>
              </a:spcBef>
              <a:buFontTx/>
              <a:buChar char="•"/>
            </a:pPr>
            <a:r>
              <a:rPr lang="en-US" sz="2800" b="1"/>
              <a:t>typedef</a:t>
            </a:r>
          </a:p>
          <a:p>
            <a:pPr eaLnBrk="1" hangingPunct="1">
              <a:spcBef>
                <a:spcPct val="20000"/>
              </a:spcBef>
              <a:buFontTx/>
              <a:buChar char="•"/>
            </a:pPr>
            <a:r>
              <a:rPr lang="en-US" sz="2800" b="1"/>
              <a:t>unsigned</a:t>
            </a:r>
          </a:p>
          <a:p>
            <a:pPr eaLnBrk="1" hangingPunct="1">
              <a:spcBef>
                <a:spcPct val="20000"/>
              </a:spcBef>
              <a:buFontTx/>
              <a:buChar char="•"/>
            </a:pPr>
            <a:r>
              <a:rPr lang="en-US" sz="2800" b="1"/>
              <a:t>volatile</a:t>
            </a:r>
          </a:p>
        </p:txBody>
      </p:sp>
      <p:sp>
        <p:nvSpPr>
          <p:cNvPr id="35844" name="Rectangle 4"/>
          <p:cNvSpPr>
            <a:spLocks noGrp="1" noChangeArrowheads="1"/>
          </p:cNvSpPr>
          <p:nvPr>
            <p:ph type="body" idx="1"/>
          </p:nvPr>
        </p:nvSpPr>
        <p:spPr>
          <a:xfrm>
            <a:off x="381000" y="1600200"/>
            <a:ext cx="1828800" cy="4114800"/>
          </a:xfrm>
        </p:spPr>
        <p:txBody>
          <a:bodyPr lIns="90488" tIns="44450" rIns="90488" bIns="44450"/>
          <a:lstStyle/>
          <a:p>
            <a:pPr eaLnBrk="1" hangingPunct="1">
              <a:defRPr/>
            </a:pPr>
            <a:r>
              <a:rPr lang="en-US" b="1" dirty="0" smtClean="0">
                <a:latin typeface="+mj-lt"/>
              </a:rPr>
              <a:t>auto</a:t>
            </a:r>
          </a:p>
          <a:p>
            <a:pPr eaLnBrk="1" hangingPunct="1">
              <a:defRPr/>
            </a:pPr>
            <a:r>
              <a:rPr lang="en-US" b="1" dirty="0" smtClean="0">
                <a:latin typeface="+mj-lt"/>
              </a:rPr>
              <a:t>case</a:t>
            </a:r>
          </a:p>
          <a:p>
            <a:pPr eaLnBrk="1" hangingPunct="1">
              <a:defRPr/>
            </a:pPr>
            <a:r>
              <a:rPr lang="en-US" b="1" dirty="0" smtClean="0">
                <a:latin typeface="+mj-lt"/>
              </a:rPr>
              <a:t>const</a:t>
            </a:r>
          </a:p>
          <a:p>
            <a:pPr eaLnBrk="1" hangingPunct="1">
              <a:defRPr/>
            </a:pPr>
            <a:r>
              <a:rPr lang="en-US" b="1" dirty="0" smtClean="0">
                <a:latin typeface="+mj-lt"/>
              </a:rPr>
              <a:t>default</a:t>
            </a:r>
          </a:p>
          <a:p>
            <a:pPr eaLnBrk="1" hangingPunct="1">
              <a:defRPr/>
            </a:pPr>
            <a:r>
              <a:rPr lang="en-US" b="1" dirty="0" smtClean="0">
                <a:latin typeface="+mj-lt"/>
              </a:rPr>
              <a:t>double</a:t>
            </a:r>
          </a:p>
          <a:p>
            <a:pPr eaLnBrk="1" hangingPunct="1">
              <a:defRPr/>
            </a:pPr>
            <a:r>
              <a:rPr lang="en-US" b="1" dirty="0" err="1" smtClean="0">
                <a:latin typeface="+mj-lt"/>
              </a:rPr>
              <a:t>enum</a:t>
            </a:r>
            <a:endParaRPr lang="en-US" b="1" dirty="0" smtClean="0">
              <a:latin typeface="+mj-lt"/>
            </a:endParaRPr>
          </a:p>
          <a:p>
            <a:pPr eaLnBrk="1" hangingPunct="1">
              <a:defRPr/>
            </a:pPr>
            <a:r>
              <a:rPr lang="en-US" b="1" dirty="0" smtClean="0">
                <a:latin typeface="+mj-lt"/>
              </a:rPr>
              <a:t>float</a:t>
            </a:r>
          </a:p>
          <a:p>
            <a:pPr eaLnBrk="1" hangingPunct="1">
              <a:defRPr/>
            </a:pPr>
            <a:r>
              <a:rPr lang="en-US" b="1" dirty="0" err="1" smtClean="0">
                <a:latin typeface="+mj-lt"/>
              </a:rPr>
              <a:t>goto</a:t>
            </a:r>
            <a:endParaRPr lang="en-US" sz="2400" b="1" dirty="0" smtClean="0">
              <a:latin typeface="+mj-lt"/>
            </a:endParaRPr>
          </a:p>
        </p:txBody>
      </p:sp>
      <p:sp>
        <p:nvSpPr>
          <p:cNvPr id="35845" name="Rectangle 5"/>
          <p:cNvSpPr>
            <a:spLocks noChangeArrowheads="1"/>
          </p:cNvSpPr>
          <p:nvPr/>
        </p:nvSpPr>
        <p:spPr bwMode="auto">
          <a:xfrm>
            <a:off x="2438400" y="1600200"/>
            <a:ext cx="1905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buFontTx/>
              <a:buChar char="•"/>
            </a:pPr>
            <a:r>
              <a:rPr lang="en-US" sz="2800" b="1"/>
              <a:t>break</a:t>
            </a:r>
          </a:p>
          <a:p>
            <a:pPr eaLnBrk="1" hangingPunct="1">
              <a:spcBef>
                <a:spcPct val="20000"/>
              </a:spcBef>
              <a:buFontTx/>
              <a:buChar char="•"/>
            </a:pPr>
            <a:r>
              <a:rPr lang="en-US" sz="2800" b="1"/>
              <a:t>char</a:t>
            </a:r>
          </a:p>
          <a:p>
            <a:pPr eaLnBrk="1" hangingPunct="1">
              <a:spcBef>
                <a:spcPct val="20000"/>
              </a:spcBef>
              <a:buFontTx/>
              <a:buChar char="•"/>
            </a:pPr>
            <a:r>
              <a:rPr lang="en-US" sz="2800" b="1"/>
              <a:t>continue</a:t>
            </a:r>
          </a:p>
          <a:p>
            <a:pPr eaLnBrk="1" hangingPunct="1">
              <a:spcBef>
                <a:spcPct val="20000"/>
              </a:spcBef>
              <a:buFontTx/>
              <a:buChar char="•"/>
            </a:pPr>
            <a:r>
              <a:rPr lang="en-US" sz="2800" b="1"/>
              <a:t>do</a:t>
            </a:r>
          </a:p>
          <a:p>
            <a:pPr eaLnBrk="1" hangingPunct="1">
              <a:spcBef>
                <a:spcPct val="20000"/>
              </a:spcBef>
              <a:buFontTx/>
              <a:buChar char="•"/>
            </a:pPr>
            <a:r>
              <a:rPr lang="en-US" sz="2800" b="1"/>
              <a:t>else</a:t>
            </a:r>
          </a:p>
          <a:p>
            <a:pPr eaLnBrk="1" hangingPunct="1">
              <a:spcBef>
                <a:spcPct val="20000"/>
              </a:spcBef>
              <a:buFontTx/>
              <a:buChar char="•"/>
            </a:pPr>
            <a:r>
              <a:rPr lang="en-US" sz="2800" b="1"/>
              <a:t>extern</a:t>
            </a:r>
          </a:p>
          <a:p>
            <a:pPr eaLnBrk="1" hangingPunct="1">
              <a:spcBef>
                <a:spcPct val="20000"/>
              </a:spcBef>
              <a:buFontTx/>
              <a:buChar char="•"/>
            </a:pPr>
            <a:r>
              <a:rPr lang="en-US" sz="2800" b="1"/>
              <a:t>for</a:t>
            </a:r>
          </a:p>
          <a:p>
            <a:pPr eaLnBrk="1" hangingPunct="1">
              <a:spcBef>
                <a:spcPct val="20000"/>
              </a:spcBef>
              <a:buFontTx/>
              <a:buChar char="•"/>
            </a:pPr>
            <a:r>
              <a:rPr lang="en-US" sz="2800" b="1"/>
              <a:t>if</a:t>
            </a:r>
          </a:p>
        </p:txBody>
      </p:sp>
      <p:sp>
        <p:nvSpPr>
          <p:cNvPr id="35846" name="Rectangle 6"/>
          <p:cNvSpPr>
            <a:spLocks noChangeArrowheads="1"/>
          </p:cNvSpPr>
          <p:nvPr/>
        </p:nvSpPr>
        <p:spPr bwMode="auto">
          <a:xfrm>
            <a:off x="6553200" y="1601788"/>
            <a:ext cx="1524000" cy="410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buFontTx/>
              <a:buChar char="•"/>
            </a:pPr>
            <a:r>
              <a:rPr lang="en-US" sz="2800" b="1"/>
              <a:t>long</a:t>
            </a:r>
          </a:p>
          <a:p>
            <a:pPr eaLnBrk="1" hangingPunct="1">
              <a:spcBef>
                <a:spcPct val="20000"/>
              </a:spcBef>
              <a:buFontTx/>
              <a:buChar char="•"/>
            </a:pPr>
            <a:r>
              <a:rPr lang="en-US" sz="2800" b="1"/>
              <a:t>return</a:t>
            </a:r>
          </a:p>
          <a:p>
            <a:pPr eaLnBrk="1" hangingPunct="1">
              <a:spcBef>
                <a:spcPct val="20000"/>
              </a:spcBef>
              <a:buFontTx/>
              <a:buChar char="•"/>
            </a:pPr>
            <a:r>
              <a:rPr lang="en-US" sz="2800" b="1"/>
              <a:t>signed</a:t>
            </a:r>
          </a:p>
          <a:p>
            <a:pPr eaLnBrk="1" hangingPunct="1">
              <a:spcBef>
                <a:spcPct val="20000"/>
              </a:spcBef>
              <a:buFontTx/>
              <a:buChar char="•"/>
            </a:pPr>
            <a:r>
              <a:rPr lang="en-US" sz="2800" b="1"/>
              <a:t>static</a:t>
            </a:r>
          </a:p>
          <a:p>
            <a:pPr eaLnBrk="1" hangingPunct="1">
              <a:spcBef>
                <a:spcPct val="20000"/>
              </a:spcBef>
              <a:buFontTx/>
              <a:buChar char="•"/>
            </a:pPr>
            <a:r>
              <a:rPr lang="en-US" sz="2800" b="1"/>
              <a:t>switch</a:t>
            </a:r>
          </a:p>
          <a:p>
            <a:pPr eaLnBrk="1" hangingPunct="1">
              <a:spcBef>
                <a:spcPct val="20000"/>
              </a:spcBef>
              <a:buFontTx/>
              <a:buChar char="•"/>
            </a:pPr>
            <a:r>
              <a:rPr lang="en-US" sz="2800" b="1"/>
              <a:t>union</a:t>
            </a:r>
          </a:p>
          <a:p>
            <a:pPr eaLnBrk="1" hangingPunct="1">
              <a:spcBef>
                <a:spcPct val="20000"/>
              </a:spcBef>
              <a:buFontTx/>
              <a:buChar char="•"/>
            </a:pPr>
            <a:r>
              <a:rPr lang="en-US" sz="2800" b="1"/>
              <a:t>void</a:t>
            </a:r>
          </a:p>
          <a:p>
            <a:pPr eaLnBrk="1" hangingPunct="1">
              <a:spcBef>
                <a:spcPct val="20000"/>
              </a:spcBef>
              <a:buFontTx/>
              <a:buChar char="•"/>
            </a:pPr>
            <a:r>
              <a:rPr lang="en-US" sz="2800" b="1"/>
              <a:t>while</a:t>
            </a:r>
          </a:p>
        </p:txBody>
      </p:sp>
      <p:sp>
        <p:nvSpPr>
          <p:cNvPr id="220167" name="Text Box 7"/>
          <p:cNvSpPr txBox="1">
            <a:spLocks noChangeArrowheads="1"/>
          </p:cNvSpPr>
          <p:nvPr/>
        </p:nvSpPr>
        <p:spPr bwMode="auto">
          <a:xfrm>
            <a:off x="974725" y="5984875"/>
            <a:ext cx="6797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spcBef>
                <a:spcPct val="20000"/>
              </a:spcBef>
            </a:pPr>
            <a:r>
              <a:rPr lang="en-US" b="1">
                <a:solidFill>
                  <a:srgbClr val="339933"/>
                </a:solidFill>
              </a:rPr>
              <a:t>All the C keywords are in small case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0167"/>
                                        </p:tgtEl>
                                        <p:attrNameLst>
                                          <p:attrName>style.visibility</p:attrName>
                                        </p:attrNameLst>
                                      </p:cBhvr>
                                      <p:to>
                                        <p:strVal val="visible"/>
                                      </p:to>
                                    </p:set>
                                    <p:anim calcmode="lin" valueType="num">
                                      <p:cBhvr additive="base">
                                        <p:cTn id="7" dur="500" fill="hold"/>
                                        <p:tgtEl>
                                          <p:spTgt spid="220167"/>
                                        </p:tgtEl>
                                        <p:attrNameLst>
                                          <p:attrName>ppt_x</p:attrName>
                                        </p:attrNameLst>
                                      </p:cBhvr>
                                      <p:tavLst>
                                        <p:tav tm="0">
                                          <p:val>
                                            <p:strVal val="0-#ppt_w/2"/>
                                          </p:val>
                                        </p:tav>
                                        <p:tav tm="100000">
                                          <p:val>
                                            <p:strVal val="#ppt_x"/>
                                          </p:val>
                                        </p:tav>
                                      </p:tavLst>
                                    </p:anim>
                                    <p:anim calcmode="lin" valueType="num">
                                      <p:cBhvr additive="base">
                                        <p:cTn id="8" dur="500" fill="hold"/>
                                        <p:tgtEl>
                                          <p:spTgt spid="2201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7" grpId="0" autoUpdateAnimBg="0"/>
    </p:bld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ChangeArrowheads="1"/>
          </p:cNvSpPr>
          <p:nvPr>
            <p:ph type="ctrTitle" idx="4294967295"/>
          </p:nvPr>
        </p:nvSpPr>
        <p:spPr>
          <a:xfrm>
            <a:off x="838200" y="2362200"/>
            <a:ext cx="7772400" cy="1143000"/>
          </a:xfrm>
          <a:solidFill>
            <a:srgbClr val="FFFFFF"/>
          </a:solidFill>
        </p:spPr>
        <p:txBody>
          <a:bodyPr/>
          <a:lstStyle/>
          <a:p>
            <a:pPr eaLnBrk="1" hangingPunct="1"/>
            <a:r>
              <a:rPr lang="en-US" b="1" smtClean="0">
                <a:solidFill>
                  <a:schemeClr val="tx1"/>
                </a:solidFill>
              </a:rPr>
              <a:t>Functions</a:t>
            </a:r>
          </a:p>
        </p:txBody>
      </p:sp>
    </p:spTree>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noFill/>
        </p:spPr>
        <p:txBody>
          <a:bodyPr lIns="90488" tIns="44450" rIns="90488" bIns="44450" anchor="b"/>
          <a:lstStyle/>
          <a:p>
            <a:pPr eaLnBrk="1" hangingPunct="1"/>
            <a:r>
              <a:rPr lang="en-US" smtClean="0"/>
              <a:t>Topics</a:t>
            </a:r>
          </a:p>
        </p:txBody>
      </p:sp>
      <p:sp>
        <p:nvSpPr>
          <p:cNvPr id="243715" name="Rectangle 3"/>
          <p:cNvSpPr>
            <a:spLocks noGrp="1" noChangeArrowheads="1"/>
          </p:cNvSpPr>
          <p:nvPr>
            <p:ph type="body" idx="1"/>
          </p:nvPr>
        </p:nvSpPr>
        <p:spPr>
          <a:noFill/>
        </p:spPr>
        <p:txBody>
          <a:bodyPr lIns="90488" tIns="44450" rIns="90488" bIns="44450"/>
          <a:lstStyle/>
          <a:p>
            <a:pPr eaLnBrk="1" hangingPunct="1"/>
            <a:r>
              <a:rPr lang="en-US" sz="2400" smtClean="0"/>
              <a:t>Using Predefined Functions</a:t>
            </a:r>
          </a:p>
          <a:p>
            <a:pPr eaLnBrk="1" hangingPunct="1"/>
            <a:endParaRPr lang="en-US" sz="2400" smtClean="0"/>
          </a:p>
          <a:p>
            <a:pPr eaLnBrk="1" hangingPunct="1"/>
            <a:r>
              <a:rPr lang="en-US" sz="2400" smtClean="0"/>
              <a:t>Programmer-Defined Functions</a:t>
            </a:r>
          </a:p>
          <a:p>
            <a:pPr eaLnBrk="1" hangingPunct="1"/>
            <a:endParaRPr lang="en-US" sz="2400" smtClean="0"/>
          </a:p>
          <a:p>
            <a:pPr eaLnBrk="1" hangingPunct="1"/>
            <a:r>
              <a:rPr lang="en-US" sz="2400" smtClean="0"/>
              <a:t>Using Input Parameters</a:t>
            </a:r>
          </a:p>
          <a:p>
            <a:pPr eaLnBrk="1" hangingPunct="1"/>
            <a:endParaRPr lang="en-US" sz="2400" smtClean="0"/>
          </a:p>
          <a:p>
            <a:pPr eaLnBrk="1" hangingPunct="1"/>
            <a:r>
              <a:rPr lang="en-US" sz="2400" smtClean="0"/>
              <a:t>Function Header Comments</a:t>
            </a:r>
          </a:p>
        </p:txBody>
      </p:sp>
    </p:spTree>
  </p:cSld>
  <p:clrMapOvr>
    <a:masterClrMapping/>
  </p:clrMapOvr>
  <p:transition/>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eaLnBrk="1" hangingPunct="1"/>
            <a:r>
              <a:rPr lang="en-US" sz="4000" smtClean="0"/>
              <a:t>Review-Structured Programming</a:t>
            </a:r>
          </a:p>
        </p:txBody>
      </p:sp>
      <p:sp>
        <p:nvSpPr>
          <p:cNvPr id="244739" name="Rectangle 3"/>
          <p:cNvSpPr>
            <a:spLocks noGrp="1" noChangeArrowheads="1"/>
          </p:cNvSpPr>
          <p:nvPr>
            <p:ph type="body" idx="1"/>
          </p:nvPr>
        </p:nvSpPr>
        <p:spPr>
          <a:xfrm>
            <a:off x="533400" y="1524000"/>
            <a:ext cx="8077200" cy="4800600"/>
          </a:xfrm>
        </p:spPr>
        <p:txBody>
          <a:bodyPr/>
          <a:lstStyle/>
          <a:p>
            <a:pPr algn="just" eaLnBrk="1" hangingPunct="1">
              <a:lnSpc>
                <a:spcPct val="90000"/>
              </a:lnSpc>
              <a:buFontTx/>
              <a:buNone/>
            </a:pPr>
            <a:r>
              <a:rPr lang="en-US" sz="2400" smtClean="0"/>
              <a:t>A problem solving strategy and a programming methodology that includes the following guidelines:</a:t>
            </a:r>
          </a:p>
          <a:p>
            <a:pPr algn="just" eaLnBrk="1" hangingPunct="1">
              <a:lnSpc>
                <a:spcPct val="90000"/>
              </a:lnSpc>
              <a:buFontTx/>
              <a:buNone/>
            </a:pPr>
            <a:endParaRPr lang="en-US" sz="2400" smtClean="0"/>
          </a:p>
          <a:p>
            <a:pPr lvl="1" algn="just" eaLnBrk="1" hangingPunct="1">
              <a:lnSpc>
                <a:spcPct val="90000"/>
              </a:lnSpc>
            </a:pPr>
            <a:r>
              <a:rPr lang="en-US" smtClean="0"/>
              <a:t>The program uses only the sequence, selection, and repetition control structures.</a:t>
            </a:r>
          </a:p>
          <a:p>
            <a:pPr lvl="1" algn="just" eaLnBrk="1" hangingPunct="1">
              <a:lnSpc>
                <a:spcPct val="90000"/>
              </a:lnSpc>
            </a:pPr>
            <a:endParaRPr lang="en-US" smtClean="0"/>
          </a:p>
          <a:p>
            <a:pPr lvl="1" algn="just" eaLnBrk="1" hangingPunct="1">
              <a:lnSpc>
                <a:spcPct val="90000"/>
              </a:lnSpc>
            </a:pPr>
            <a:r>
              <a:rPr lang="en-US" smtClean="0"/>
              <a:t>The flow of control in the program should be as simple as possible.</a:t>
            </a:r>
          </a:p>
          <a:p>
            <a:pPr lvl="1" algn="just" eaLnBrk="1" hangingPunct="1">
              <a:lnSpc>
                <a:spcPct val="90000"/>
              </a:lnSpc>
            </a:pPr>
            <a:endParaRPr lang="en-US" smtClean="0"/>
          </a:p>
          <a:p>
            <a:pPr lvl="1" algn="just" eaLnBrk="1" hangingPunct="1">
              <a:lnSpc>
                <a:spcPct val="90000"/>
              </a:lnSpc>
            </a:pPr>
            <a:r>
              <a:rPr lang="en-US" smtClean="0"/>
              <a:t>The construction of a program embodies top-down design.</a:t>
            </a:r>
          </a:p>
        </p:txBody>
      </p:sp>
    </p:spTree>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pPr eaLnBrk="1" hangingPunct="1"/>
            <a:r>
              <a:rPr lang="en-US" smtClean="0"/>
              <a:t>Review of Top-Down Design</a:t>
            </a:r>
          </a:p>
        </p:txBody>
      </p:sp>
      <p:sp>
        <p:nvSpPr>
          <p:cNvPr id="245763" name="Rectangle 3"/>
          <p:cNvSpPr>
            <a:spLocks noGrp="1" noChangeArrowheads="1"/>
          </p:cNvSpPr>
          <p:nvPr>
            <p:ph type="body" idx="1"/>
          </p:nvPr>
        </p:nvSpPr>
        <p:spPr>
          <a:xfrm>
            <a:off x="304800" y="1066800"/>
            <a:ext cx="8610600" cy="5181600"/>
          </a:xfrm>
        </p:spPr>
        <p:txBody>
          <a:bodyPr/>
          <a:lstStyle/>
          <a:p>
            <a:pPr algn="just" eaLnBrk="1" hangingPunct="1">
              <a:lnSpc>
                <a:spcPct val="90000"/>
              </a:lnSpc>
            </a:pPr>
            <a:r>
              <a:rPr lang="en-US" sz="2400" smtClean="0"/>
              <a:t>Involves repeatedly </a:t>
            </a:r>
            <a:r>
              <a:rPr lang="en-US" sz="2400" b="1" smtClean="0"/>
              <a:t>decomposing</a:t>
            </a:r>
            <a:r>
              <a:rPr lang="en-US" sz="2400" smtClean="0"/>
              <a:t> a problem into smaller problems</a:t>
            </a:r>
          </a:p>
          <a:p>
            <a:pPr algn="just" eaLnBrk="1" hangingPunct="1">
              <a:lnSpc>
                <a:spcPct val="90000"/>
              </a:lnSpc>
            </a:pPr>
            <a:endParaRPr lang="en-US" sz="2400" smtClean="0"/>
          </a:p>
          <a:p>
            <a:pPr algn="just" eaLnBrk="1" hangingPunct="1">
              <a:lnSpc>
                <a:spcPct val="90000"/>
              </a:lnSpc>
            </a:pPr>
            <a:r>
              <a:rPr lang="en-US" sz="2400" smtClean="0"/>
              <a:t>Eventually leads to a collection of small problems or tasks each of which can be easily coded</a:t>
            </a:r>
          </a:p>
          <a:p>
            <a:pPr algn="just" eaLnBrk="1" hangingPunct="1">
              <a:lnSpc>
                <a:spcPct val="90000"/>
              </a:lnSpc>
            </a:pPr>
            <a:endParaRPr lang="en-US" sz="2400" smtClean="0"/>
          </a:p>
          <a:p>
            <a:pPr algn="just" eaLnBrk="1" hangingPunct="1">
              <a:lnSpc>
                <a:spcPct val="90000"/>
              </a:lnSpc>
            </a:pPr>
            <a:r>
              <a:rPr lang="en-US" sz="2400" smtClean="0"/>
              <a:t>The </a:t>
            </a:r>
            <a:r>
              <a:rPr lang="en-US" sz="2400" b="1" smtClean="0"/>
              <a:t>function</a:t>
            </a:r>
            <a:r>
              <a:rPr lang="en-US" sz="2400" smtClean="0"/>
              <a:t> construct in C is used to write code for these small, simple problems.</a:t>
            </a:r>
          </a:p>
        </p:txBody>
      </p:sp>
    </p:spTree>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pPr eaLnBrk="1" hangingPunct="1"/>
            <a:r>
              <a:rPr lang="en-US" smtClean="0"/>
              <a:t>Functions</a:t>
            </a:r>
          </a:p>
        </p:txBody>
      </p:sp>
      <p:sp>
        <p:nvSpPr>
          <p:cNvPr id="246787" name="Rectangle 3"/>
          <p:cNvSpPr>
            <a:spLocks noGrp="1" noChangeArrowheads="1"/>
          </p:cNvSpPr>
          <p:nvPr>
            <p:ph type="body" idx="1"/>
          </p:nvPr>
        </p:nvSpPr>
        <p:spPr>
          <a:xfrm>
            <a:off x="228600" y="1066800"/>
            <a:ext cx="8534400" cy="5257800"/>
          </a:xfrm>
        </p:spPr>
        <p:txBody>
          <a:bodyPr/>
          <a:lstStyle/>
          <a:p>
            <a:pPr algn="just" eaLnBrk="1" hangingPunct="1">
              <a:lnSpc>
                <a:spcPct val="90000"/>
              </a:lnSpc>
            </a:pPr>
            <a:r>
              <a:rPr lang="en-US" sz="2400" smtClean="0"/>
              <a:t>A C program is made up of one or more functions, one of which is main( ).</a:t>
            </a:r>
          </a:p>
          <a:p>
            <a:pPr algn="just" eaLnBrk="1" hangingPunct="1">
              <a:lnSpc>
                <a:spcPct val="90000"/>
              </a:lnSpc>
            </a:pPr>
            <a:endParaRPr lang="en-US" sz="2400" smtClean="0"/>
          </a:p>
          <a:p>
            <a:pPr algn="just" eaLnBrk="1" hangingPunct="1">
              <a:lnSpc>
                <a:spcPct val="90000"/>
              </a:lnSpc>
            </a:pPr>
            <a:r>
              <a:rPr lang="en-US" sz="2400" smtClean="0"/>
              <a:t>Execution always begins with main( ), no matter where it is placed in the program.  </a:t>
            </a:r>
          </a:p>
          <a:p>
            <a:pPr algn="just" eaLnBrk="1" hangingPunct="1">
              <a:lnSpc>
                <a:spcPct val="90000"/>
              </a:lnSpc>
            </a:pPr>
            <a:endParaRPr lang="en-US" sz="2400" i="1" smtClean="0"/>
          </a:p>
          <a:p>
            <a:pPr algn="just" eaLnBrk="1" hangingPunct="1">
              <a:lnSpc>
                <a:spcPct val="90000"/>
              </a:lnSpc>
            </a:pPr>
            <a:r>
              <a:rPr lang="en-US" sz="2400" i="1" smtClean="0"/>
              <a:t>By convention, main( ) is located before all other functions.</a:t>
            </a:r>
          </a:p>
          <a:p>
            <a:pPr algn="just" eaLnBrk="1" hangingPunct="1">
              <a:lnSpc>
                <a:spcPct val="90000"/>
              </a:lnSpc>
            </a:pPr>
            <a:endParaRPr lang="en-US" sz="2400" smtClean="0"/>
          </a:p>
          <a:p>
            <a:pPr algn="just" eaLnBrk="1" hangingPunct="1">
              <a:lnSpc>
                <a:spcPct val="90000"/>
              </a:lnSpc>
            </a:pPr>
            <a:r>
              <a:rPr lang="en-US" sz="2400" smtClean="0"/>
              <a:t>When program control encounters a function name, the function is </a:t>
            </a:r>
            <a:r>
              <a:rPr lang="en-US" sz="2400" b="1" smtClean="0"/>
              <a:t>called</a:t>
            </a:r>
            <a:r>
              <a:rPr lang="en-US" sz="2400" smtClean="0"/>
              <a:t> (</a:t>
            </a:r>
            <a:r>
              <a:rPr lang="en-US" sz="2400" b="1" smtClean="0"/>
              <a:t>invoked</a:t>
            </a:r>
            <a:r>
              <a:rPr lang="en-US" sz="2400" smtClean="0"/>
              <a:t>).</a:t>
            </a:r>
          </a:p>
          <a:p>
            <a:pPr lvl="1" algn="just" eaLnBrk="1" hangingPunct="1">
              <a:lnSpc>
                <a:spcPct val="90000"/>
              </a:lnSpc>
            </a:pPr>
            <a:r>
              <a:rPr lang="en-US" b="1" smtClean="0">
                <a:solidFill>
                  <a:srgbClr val="008000"/>
                </a:solidFill>
              </a:rPr>
              <a:t>Program control passes to the function.</a:t>
            </a:r>
          </a:p>
          <a:p>
            <a:pPr lvl="1" algn="just" eaLnBrk="1" hangingPunct="1">
              <a:lnSpc>
                <a:spcPct val="90000"/>
              </a:lnSpc>
            </a:pPr>
            <a:r>
              <a:rPr lang="en-US" b="1" smtClean="0">
                <a:solidFill>
                  <a:srgbClr val="008000"/>
                </a:solidFill>
              </a:rPr>
              <a:t>The function is executed.</a:t>
            </a:r>
          </a:p>
          <a:p>
            <a:pPr lvl="1" algn="just" eaLnBrk="1" hangingPunct="1">
              <a:lnSpc>
                <a:spcPct val="90000"/>
              </a:lnSpc>
            </a:pPr>
            <a:r>
              <a:rPr lang="en-US" b="1" smtClean="0">
                <a:solidFill>
                  <a:srgbClr val="008000"/>
                </a:solidFill>
              </a:rPr>
              <a:t>Control is passed back to the calling function.</a:t>
            </a:r>
          </a:p>
        </p:txBody>
      </p:sp>
    </p:spTree>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pPr eaLnBrk="1" hangingPunct="1"/>
            <a:r>
              <a:rPr lang="en-US" smtClean="0"/>
              <a:t>Sample Function Call</a:t>
            </a:r>
          </a:p>
        </p:txBody>
      </p:sp>
      <p:sp>
        <p:nvSpPr>
          <p:cNvPr id="247811" name="Rectangle 3"/>
          <p:cNvSpPr>
            <a:spLocks noGrp="1" noChangeArrowheads="1"/>
          </p:cNvSpPr>
          <p:nvPr>
            <p:ph type="body" idx="1"/>
          </p:nvPr>
        </p:nvSpPr>
        <p:spPr/>
        <p:txBody>
          <a:bodyPr/>
          <a:lstStyle/>
          <a:p>
            <a:pPr eaLnBrk="1" hangingPunct="1">
              <a:lnSpc>
                <a:spcPct val="90000"/>
              </a:lnSpc>
              <a:buFontTx/>
              <a:buNone/>
            </a:pPr>
            <a:r>
              <a:rPr lang="en-US" sz="2000" smtClean="0"/>
              <a:t>#include &lt;stdio.h&gt;</a:t>
            </a:r>
          </a:p>
          <a:p>
            <a:pPr eaLnBrk="1" hangingPunct="1">
              <a:lnSpc>
                <a:spcPct val="90000"/>
              </a:lnSpc>
              <a:buFontTx/>
              <a:buNone/>
            </a:pPr>
            <a:endParaRPr lang="en-US" sz="2000" smtClean="0"/>
          </a:p>
          <a:p>
            <a:pPr eaLnBrk="1" hangingPunct="1">
              <a:lnSpc>
                <a:spcPct val="90000"/>
              </a:lnSpc>
              <a:buFontTx/>
              <a:buNone/>
            </a:pPr>
            <a:r>
              <a:rPr lang="en-US" sz="2000" smtClean="0"/>
              <a:t> int main ( )	</a:t>
            </a:r>
            <a:r>
              <a:rPr lang="en-US" sz="2000" smtClean="0">
                <a:solidFill>
                  <a:srgbClr val="114FFB"/>
                </a:solidFill>
              </a:rPr>
              <a:t>printf is the name of a </a:t>
            </a:r>
            <a:r>
              <a:rPr lang="en-US" sz="2000" b="1" smtClean="0">
                <a:solidFill>
                  <a:srgbClr val="114FFB"/>
                </a:solidFill>
              </a:rPr>
              <a:t>predefined</a:t>
            </a:r>
            <a:r>
              <a:rPr lang="en-US" sz="2000" smtClean="0">
                <a:solidFill>
                  <a:srgbClr val="114FFB"/>
                </a:solidFill>
              </a:rPr>
              <a:t> </a:t>
            </a:r>
            <a:endParaRPr lang="en-US" sz="2000" smtClean="0"/>
          </a:p>
          <a:p>
            <a:pPr eaLnBrk="1" hangingPunct="1">
              <a:lnSpc>
                <a:spcPct val="90000"/>
              </a:lnSpc>
              <a:buFontTx/>
              <a:buNone/>
            </a:pPr>
            <a:r>
              <a:rPr lang="en-US" sz="2000" smtClean="0"/>
              <a:t>{			</a:t>
            </a:r>
            <a:r>
              <a:rPr lang="en-US" sz="2000" b="1" smtClean="0">
                <a:solidFill>
                  <a:srgbClr val="114FFB"/>
                </a:solidFill>
              </a:rPr>
              <a:t>function</a:t>
            </a:r>
            <a:r>
              <a:rPr lang="en-US" sz="2000" smtClean="0">
                <a:solidFill>
                  <a:srgbClr val="114FFB"/>
                </a:solidFill>
              </a:rPr>
              <a:t> in the stdio library</a:t>
            </a:r>
          </a:p>
          <a:p>
            <a:pPr eaLnBrk="1" hangingPunct="1">
              <a:lnSpc>
                <a:spcPct val="90000"/>
              </a:lnSpc>
              <a:buFontTx/>
              <a:buNone/>
            </a:pPr>
            <a:endParaRPr lang="en-US" sz="2000" smtClean="0">
              <a:solidFill>
                <a:srgbClr val="114FFB"/>
              </a:solidFill>
            </a:endParaRPr>
          </a:p>
          <a:p>
            <a:pPr eaLnBrk="1" hangingPunct="1">
              <a:lnSpc>
                <a:spcPct val="90000"/>
              </a:lnSpc>
              <a:buFontTx/>
              <a:buNone/>
            </a:pPr>
            <a:r>
              <a:rPr lang="en-US" sz="2000" smtClean="0"/>
              <a:t>       printf (“Hello World!\n”) ;	                 </a:t>
            </a:r>
            <a:r>
              <a:rPr lang="en-US" sz="2000" smtClean="0">
                <a:solidFill>
                  <a:srgbClr val="FE9B03"/>
                </a:solidFill>
              </a:rPr>
              <a:t>this statement is</a:t>
            </a:r>
          </a:p>
          <a:p>
            <a:pPr eaLnBrk="1" hangingPunct="1">
              <a:lnSpc>
                <a:spcPct val="90000"/>
              </a:lnSpc>
              <a:buFontTx/>
              <a:buNone/>
            </a:pPr>
            <a:r>
              <a:rPr lang="en-US" sz="2000" smtClean="0">
                <a:solidFill>
                  <a:srgbClr val="FE9B03"/>
                </a:solidFill>
              </a:rPr>
              <a:t>       </a:t>
            </a:r>
            <a:r>
              <a:rPr lang="en-US" sz="2000" smtClean="0"/>
              <a:t>return 0 ;                                           </a:t>
            </a:r>
            <a:r>
              <a:rPr lang="en-US" sz="2000" smtClean="0">
                <a:solidFill>
                  <a:srgbClr val="FE9B03"/>
                </a:solidFill>
              </a:rPr>
              <a:t>is known as a</a:t>
            </a:r>
            <a:endParaRPr lang="en-US" sz="2000" smtClean="0"/>
          </a:p>
          <a:p>
            <a:pPr eaLnBrk="1" hangingPunct="1">
              <a:lnSpc>
                <a:spcPct val="90000"/>
              </a:lnSpc>
              <a:buFontTx/>
              <a:buNone/>
            </a:pPr>
            <a:r>
              <a:rPr lang="en-US" sz="2000" smtClean="0"/>
              <a:t>}                                                               </a:t>
            </a:r>
            <a:r>
              <a:rPr lang="en-US" sz="2000" b="1" smtClean="0">
                <a:solidFill>
                  <a:srgbClr val="FE9B03"/>
                </a:solidFill>
              </a:rPr>
              <a:t>function call</a:t>
            </a:r>
            <a:endParaRPr lang="en-US" sz="2000" smtClean="0"/>
          </a:p>
          <a:p>
            <a:pPr eaLnBrk="1" hangingPunct="1">
              <a:lnSpc>
                <a:spcPct val="90000"/>
              </a:lnSpc>
              <a:buFontTx/>
              <a:buNone/>
            </a:pPr>
            <a:r>
              <a:rPr lang="en-US" sz="2000" smtClean="0"/>
              <a:t>  </a:t>
            </a:r>
          </a:p>
          <a:p>
            <a:pPr eaLnBrk="1" hangingPunct="1">
              <a:lnSpc>
                <a:spcPct val="90000"/>
              </a:lnSpc>
              <a:buFontTx/>
              <a:buNone/>
            </a:pPr>
            <a:r>
              <a:rPr lang="en-US" sz="2000" smtClean="0"/>
              <a:t>    </a:t>
            </a:r>
            <a:r>
              <a:rPr lang="en-US" sz="2000" smtClean="0">
                <a:solidFill>
                  <a:srgbClr val="FC0128"/>
                </a:solidFill>
              </a:rPr>
              <a:t>this is a string we are </a:t>
            </a:r>
            <a:r>
              <a:rPr lang="en-US" sz="2000" b="1" smtClean="0">
                <a:solidFill>
                  <a:srgbClr val="FC0128"/>
                </a:solidFill>
              </a:rPr>
              <a:t>passing</a:t>
            </a:r>
          </a:p>
          <a:p>
            <a:pPr eaLnBrk="1" hangingPunct="1">
              <a:lnSpc>
                <a:spcPct val="90000"/>
              </a:lnSpc>
              <a:buFontTx/>
              <a:buNone/>
            </a:pPr>
            <a:r>
              <a:rPr lang="en-US" sz="2000" b="1" smtClean="0"/>
              <a:t>   </a:t>
            </a:r>
            <a:r>
              <a:rPr lang="en-US" sz="2000" smtClean="0">
                <a:solidFill>
                  <a:srgbClr val="FC0128"/>
                </a:solidFill>
              </a:rPr>
              <a:t>as an </a:t>
            </a:r>
            <a:r>
              <a:rPr lang="en-US" sz="2000" b="1" smtClean="0">
                <a:solidFill>
                  <a:srgbClr val="FC0128"/>
                </a:solidFill>
              </a:rPr>
              <a:t>argument</a:t>
            </a:r>
            <a:r>
              <a:rPr lang="en-US" sz="2000" smtClean="0">
                <a:solidFill>
                  <a:srgbClr val="FC0128"/>
                </a:solidFill>
              </a:rPr>
              <a:t> (</a:t>
            </a:r>
            <a:r>
              <a:rPr lang="en-US" sz="2000" b="1" smtClean="0">
                <a:solidFill>
                  <a:srgbClr val="FC0128"/>
                </a:solidFill>
              </a:rPr>
              <a:t>parameter</a:t>
            </a:r>
            <a:r>
              <a:rPr lang="en-US" sz="2000" smtClean="0">
                <a:solidFill>
                  <a:srgbClr val="FC0128"/>
                </a:solidFill>
              </a:rPr>
              <a:t>) to</a:t>
            </a:r>
          </a:p>
          <a:p>
            <a:pPr eaLnBrk="1" hangingPunct="1">
              <a:lnSpc>
                <a:spcPct val="90000"/>
              </a:lnSpc>
              <a:buFontTx/>
              <a:buNone/>
            </a:pPr>
            <a:r>
              <a:rPr lang="en-US" sz="2000" smtClean="0">
                <a:solidFill>
                  <a:srgbClr val="FC0128"/>
                </a:solidFill>
              </a:rPr>
              <a:t>   the printf function</a:t>
            </a:r>
          </a:p>
        </p:txBody>
      </p:sp>
      <p:sp>
        <p:nvSpPr>
          <p:cNvPr id="247812" name="AutoShape 4"/>
          <p:cNvSpPr>
            <a:spLocks noChangeArrowheads="1"/>
          </p:cNvSpPr>
          <p:nvPr/>
        </p:nvSpPr>
        <p:spPr bwMode="auto">
          <a:xfrm rot="19131858" flipH="1">
            <a:off x="1109663" y="2187575"/>
            <a:ext cx="962025" cy="347663"/>
          </a:xfrm>
          <a:prstGeom prst="rightArrow">
            <a:avLst>
              <a:gd name="adj1" fmla="val 50000"/>
              <a:gd name="adj2" fmla="val 138369"/>
            </a:avLst>
          </a:prstGeom>
          <a:solidFill>
            <a:srgbClr val="114FFB"/>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47813" name="AutoShape 5"/>
          <p:cNvSpPr>
            <a:spLocks noChangeArrowheads="1"/>
          </p:cNvSpPr>
          <p:nvPr/>
        </p:nvSpPr>
        <p:spPr bwMode="auto">
          <a:xfrm rot="-5400000">
            <a:off x="2171700" y="3390900"/>
            <a:ext cx="838200" cy="304800"/>
          </a:xfrm>
          <a:prstGeom prst="rightArrow">
            <a:avLst>
              <a:gd name="adj1" fmla="val 50000"/>
              <a:gd name="adj2" fmla="val 137513"/>
            </a:avLst>
          </a:prstGeom>
          <a:solidFill>
            <a:srgbClr val="FC0128"/>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47814" name="AutoShape 6"/>
          <p:cNvSpPr>
            <a:spLocks noChangeArrowheads="1"/>
          </p:cNvSpPr>
          <p:nvPr/>
        </p:nvSpPr>
        <p:spPr bwMode="auto">
          <a:xfrm flipH="1">
            <a:off x="3657600" y="2743200"/>
            <a:ext cx="1282700" cy="215900"/>
          </a:xfrm>
          <a:prstGeom prst="rightArrow">
            <a:avLst>
              <a:gd name="adj1" fmla="val 50000"/>
              <a:gd name="adj2" fmla="val 297086"/>
            </a:avLst>
          </a:prstGeom>
          <a:solidFill>
            <a:srgbClr val="FE9B03"/>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p:txBody>
          <a:bodyPr/>
          <a:lstStyle/>
          <a:p>
            <a:pPr eaLnBrk="1" hangingPunct="1"/>
            <a:r>
              <a:rPr lang="en-US" smtClean="0"/>
              <a:t>Functions (Contd.)</a:t>
            </a:r>
          </a:p>
        </p:txBody>
      </p:sp>
      <p:sp>
        <p:nvSpPr>
          <p:cNvPr id="248835" name="Rectangle 3"/>
          <p:cNvSpPr>
            <a:spLocks noGrp="1" noChangeArrowheads="1"/>
          </p:cNvSpPr>
          <p:nvPr>
            <p:ph type="body" idx="1"/>
          </p:nvPr>
        </p:nvSpPr>
        <p:spPr>
          <a:xfrm>
            <a:off x="304800" y="1219200"/>
            <a:ext cx="8305800" cy="4724400"/>
          </a:xfrm>
        </p:spPr>
        <p:txBody>
          <a:bodyPr/>
          <a:lstStyle/>
          <a:p>
            <a:pPr algn="just" eaLnBrk="1" hangingPunct="1">
              <a:lnSpc>
                <a:spcPct val="90000"/>
              </a:lnSpc>
            </a:pPr>
            <a:r>
              <a:rPr lang="en-US" sz="2400" smtClean="0"/>
              <a:t>We have used three predefined functions so far:</a:t>
            </a:r>
          </a:p>
          <a:p>
            <a:pPr lvl="1" algn="just" eaLnBrk="1" hangingPunct="1">
              <a:lnSpc>
                <a:spcPct val="90000"/>
              </a:lnSpc>
            </a:pPr>
            <a:r>
              <a:rPr lang="en-US" smtClean="0"/>
              <a:t>printf</a:t>
            </a:r>
          </a:p>
          <a:p>
            <a:pPr lvl="1" algn="just" eaLnBrk="1" hangingPunct="1">
              <a:lnSpc>
                <a:spcPct val="90000"/>
              </a:lnSpc>
            </a:pPr>
            <a:r>
              <a:rPr lang="en-US" smtClean="0"/>
              <a:t>scanf</a:t>
            </a:r>
          </a:p>
          <a:p>
            <a:pPr lvl="1" algn="just" eaLnBrk="1" hangingPunct="1">
              <a:lnSpc>
                <a:spcPct val="90000"/>
              </a:lnSpc>
            </a:pPr>
            <a:r>
              <a:rPr lang="en-US" smtClean="0"/>
              <a:t>getchar</a:t>
            </a:r>
          </a:p>
          <a:p>
            <a:pPr lvl="1" algn="just" eaLnBrk="1" hangingPunct="1">
              <a:lnSpc>
                <a:spcPct val="90000"/>
              </a:lnSpc>
            </a:pPr>
            <a:endParaRPr lang="en-US" smtClean="0"/>
          </a:p>
          <a:p>
            <a:pPr algn="just" eaLnBrk="1" hangingPunct="1">
              <a:lnSpc>
                <a:spcPct val="90000"/>
              </a:lnSpc>
            </a:pPr>
            <a:r>
              <a:rPr lang="en-US" sz="2400" smtClean="0"/>
              <a:t>Programmers can write their own functions.</a:t>
            </a:r>
          </a:p>
          <a:p>
            <a:pPr algn="just" eaLnBrk="1" hangingPunct="1">
              <a:lnSpc>
                <a:spcPct val="90000"/>
              </a:lnSpc>
            </a:pPr>
            <a:endParaRPr lang="en-US" sz="2400" smtClean="0"/>
          </a:p>
          <a:p>
            <a:pPr algn="just" eaLnBrk="1" hangingPunct="1">
              <a:lnSpc>
                <a:spcPct val="90000"/>
              </a:lnSpc>
            </a:pPr>
            <a:r>
              <a:rPr lang="en-US" sz="2400" smtClean="0"/>
              <a:t>Typically, each </a:t>
            </a:r>
            <a:r>
              <a:rPr lang="en-US" sz="2400" i="1" smtClean="0">
                <a:solidFill>
                  <a:srgbClr val="993300"/>
                </a:solidFill>
              </a:rPr>
              <a:t>module</a:t>
            </a:r>
            <a:r>
              <a:rPr lang="en-US" sz="2400" smtClean="0"/>
              <a:t> in a program’s design </a:t>
            </a:r>
            <a:r>
              <a:rPr lang="en-US" sz="2400" i="1" smtClean="0">
                <a:solidFill>
                  <a:srgbClr val="993300"/>
                </a:solidFill>
              </a:rPr>
              <a:t>hierarchy chart</a:t>
            </a:r>
            <a:r>
              <a:rPr lang="en-US" sz="2400" smtClean="0"/>
              <a:t> is implemented as a function.</a:t>
            </a:r>
          </a:p>
          <a:p>
            <a:pPr algn="just" eaLnBrk="1" hangingPunct="1">
              <a:lnSpc>
                <a:spcPct val="90000"/>
              </a:lnSpc>
            </a:pPr>
            <a:endParaRPr lang="en-US" sz="2400" smtClean="0"/>
          </a:p>
          <a:p>
            <a:pPr algn="just" eaLnBrk="1" hangingPunct="1">
              <a:lnSpc>
                <a:spcPct val="90000"/>
              </a:lnSpc>
            </a:pPr>
            <a:r>
              <a:rPr lang="en-US" sz="2400" smtClean="0"/>
              <a:t>C function names follow the same naming rules as C variables.</a:t>
            </a:r>
          </a:p>
        </p:txBody>
      </p:sp>
    </p:spTree>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a:xfrm>
            <a:off x="1524000" y="0"/>
            <a:ext cx="7543800" cy="914400"/>
          </a:xfrm>
        </p:spPr>
        <p:txBody>
          <a:bodyPr/>
          <a:lstStyle/>
          <a:p>
            <a:pPr eaLnBrk="1" hangingPunct="1"/>
            <a:r>
              <a:rPr lang="en-US" sz="3600" smtClean="0"/>
              <a:t>Sample Programmer-Defined Function</a:t>
            </a:r>
          </a:p>
        </p:txBody>
      </p:sp>
      <p:sp>
        <p:nvSpPr>
          <p:cNvPr id="407555" name="Rectangle 3"/>
          <p:cNvSpPr>
            <a:spLocks noGrp="1" noChangeArrowheads="1"/>
          </p:cNvSpPr>
          <p:nvPr>
            <p:ph type="body" idx="1"/>
          </p:nvPr>
        </p:nvSpPr>
        <p:spPr>
          <a:xfrm>
            <a:off x="609600" y="1066800"/>
            <a:ext cx="7772400" cy="4953000"/>
          </a:xfrm>
          <a:solidFill>
            <a:schemeClr val="bg1"/>
          </a:solidFill>
          <a:ln>
            <a:solidFill>
              <a:schemeClr val="tx1"/>
            </a:solidFill>
          </a:ln>
          <a:effectLst>
            <a:outerShdw dist="107763" dir="2700000" algn="ctr" rotWithShape="0">
              <a:schemeClr val="bg2"/>
            </a:outerShdw>
          </a:effectLst>
        </p:spPr>
        <p:txBody>
          <a:bodyPr/>
          <a:lstStyle/>
          <a:p>
            <a:pPr eaLnBrk="1" hangingPunct="1">
              <a:buFontTx/>
              <a:buNone/>
              <a:defRPr/>
            </a:pPr>
            <a:r>
              <a:rPr lang="en-US" sz="2000" b="1" smtClean="0">
                <a:latin typeface="Courier New" pitchFamily="49" charset="0"/>
              </a:rPr>
              <a:t>#include &lt;stdio.h&gt;</a:t>
            </a:r>
          </a:p>
          <a:p>
            <a:pPr eaLnBrk="1" hangingPunct="1">
              <a:buFontTx/>
              <a:buNone/>
              <a:defRPr/>
            </a:pPr>
            <a:r>
              <a:rPr lang="en-US" sz="2000" b="1" smtClean="0">
                <a:latin typeface="Courier New" pitchFamily="49" charset="0"/>
              </a:rPr>
              <a:t>void printMessage ( void ) ;</a:t>
            </a:r>
          </a:p>
          <a:p>
            <a:pPr eaLnBrk="1" hangingPunct="1">
              <a:buFontTx/>
              <a:buNone/>
              <a:defRPr/>
            </a:pPr>
            <a:endParaRPr lang="en-US" sz="2000" b="1" smtClean="0">
              <a:latin typeface="Courier New" pitchFamily="49" charset="0"/>
            </a:endParaRPr>
          </a:p>
          <a:p>
            <a:pPr eaLnBrk="1" hangingPunct="1">
              <a:buFontTx/>
              <a:buNone/>
              <a:defRPr/>
            </a:pPr>
            <a:r>
              <a:rPr lang="en-US" sz="2000" b="1" smtClean="0">
                <a:latin typeface="Courier New" pitchFamily="49" charset="0"/>
              </a:rPr>
              <a:t>int main ( )</a:t>
            </a:r>
          </a:p>
          <a:p>
            <a:pPr eaLnBrk="1" hangingPunct="1">
              <a:buFontTx/>
              <a:buNone/>
              <a:defRPr/>
            </a:pPr>
            <a:r>
              <a:rPr lang="en-US" sz="2000" b="1" smtClean="0">
                <a:latin typeface="Courier New" pitchFamily="49" charset="0"/>
              </a:rPr>
              <a:t>{</a:t>
            </a:r>
          </a:p>
          <a:p>
            <a:pPr eaLnBrk="1" hangingPunct="1">
              <a:buFontTx/>
              <a:buNone/>
              <a:defRPr/>
            </a:pPr>
            <a:r>
              <a:rPr lang="en-US" sz="2000" b="1" smtClean="0">
                <a:latin typeface="Courier New" pitchFamily="49" charset="0"/>
              </a:rPr>
              <a:t>	printMessage ( ) ;</a:t>
            </a:r>
          </a:p>
          <a:p>
            <a:pPr eaLnBrk="1" hangingPunct="1">
              <a:buFontTx/>
              <a:buNone/>
              <a:defRPr/>
            </a:pPr>
            <a:r>
              <a:rPr lang="en-US" sz="2000" b="1" smtClean="0">
                <a:latin typeface="Courier New" pitchFamily="49" charset="0"/>
              </a:rPr>
              <a:t>     return 0 ;</a:t>
            </a:r>
          </a:p>
          <a:p>
            <a:pPr eaLnBrk="1" hangingPunct="1">
              <a:buFontTx/>
              <a:buNone/>
              <a:defRPr/>
            </a:pPr>
            <a:r>
              <a:rPr lang="en-US" sz="2000" b="1" smtClean="0">
                <a:latin typeface="Courier New" pitchFamily="49" charset="0"/>
              </a:rPr>
              <a:t>}</a:t>
            </a:r>
          </a:p>
          <a:p>
            <a:pPr eaLnBrk="1" hangingPunct="1">
              <a:buFontTx/>
              <a:buNone/>
              <a:defRPr/>
            </a:pPr>
            <a:endParaRPr lang="en-US" sz="2000" b="1" smtClean="0">
              <a:latin typeface="Courier New" pitchFamily="49" charset="0"/>
            </a:endParaRPr>
          </a:p>
          <a:p>
            <a:pPr eaLnBrk="1" hangingPunct="1">
              <a:buFontTx/>
              <a:buNone/>
              <a:defRPr/>
            </a:pPr>
            <a:r>
              <a:rPr lang="en-US" sz="2000" b="1" smtClean="0">
                <a:latin typeface="Courier New" pitchFamily="49" charset="0"/>
              </a:rPr>
              <a:t>void printMessage ( void )</a:t>
            </a:r>
          </a:p>
          <a:p>
            <a:pPr eaLnBrk="1" hangingPunct="1">
              <a:buFontTx/>
              <a:buNone/>
              <a:defRPr/>
            </a:pPr>
            <a:r>
              <a:rPr lang="en-US" sz="2000" b="1" smtClean="0">
                <a:latin typeface="Courier New" pitchFamily="49" charset="0"/>
              </a:rPr>
              <a:t>{</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Have a nice day!\n</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a:t>
            </a:r>
          </a:p>
        </p:txBody>
      </p:sp>
    </p:spTree>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eaLnBrk="1" hangingPunct="1"/>
            <a:r>
              <a:rPr lang="en-US" smtClean="0"/>
              <a:t>Examining printMessage</a:t>
            </a:r>
          </a:p>
        </p:txBody>
      </p:sp>
      <p:sp>
        <p:nvSpPr>
          <p:cNvPr id="250883" name="Rectangle 3"/>
          <p:cNvSpPr>
            <a:spLocks noChangeArrowheads="1"/>
          </p:cNvSpPr>
          <p:nvPr/>
        </p:nvSpPr>
        <p:spPr bwMode="auto">
          <a:xfrm>
            <a:off x="304800" y="1066800"/>
            <a:ext cx="8305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pPr>
            <a:r>
              <a:rPr lang="en-US" sz="2000">
                <a:latin typeface="Arial" panose="020B0604020202020204" pitchFamily="34" charset="0"/>
              </a:rPr>
              <a:t>#include &lt;stdio.h&gt;</a:t>
            </a:r>
          </a:p>
          <a:p>
            <a:pPr>
              <a:spcBef>
                <a:spcPct val="20000"/>
              </a:spcBef>
            </a:pPr>
            <a:endParaRPr lang="en-US" sz="1200">
              <a:latin typeface="Arial" panose="020B0604020202020204" pitchFamily="34" charset="0"/>
            </a:endParaRPr>
          </a:p>
          <a:p>
            <a:pPr>
              <a:spcBef>
                <a:spcPct val="20000"/>
              </a:spcBef>
            </a:pPr>
            <a:r>
              <a:rPr lang="en-US" sz="2000">
                <a:latin typeface="Arial" panose="020B0604020202020204" pitchFamily="34" charset="0"/>
              </a:rPr>
              <a:t>void printMessage ( void ) ;                   </a:t>
            </a:r>
            <a:r>
              <a:rPr lang="en-US" sz="2000">
                <a:solidFill>
                  <a:srgbClr val="FE9B03"/>
                </a:solidFill>
                <a:latin typeface="Arial" panose="020B0604020202020204" pitchFamily="34" charset="0"/>
              </a:rPr>
              <a:t>function </a:t>
            </a:r>
            <a:r>
              <a:rPr lang="en-US" sz="2000" b="1">
                <a:solidFill>
                  <a:srgbClr val="FE9B03"/>
                </a:solidFill>
                <a:latin typeface="Arial" panose="020B0604020202020204" pitchFamily="34" charset="0"/>
              </a:rPr>
              <a:t>prototype / declaration</a:t>
            </a:r>
            <a:endParaRPr lang="en-US" sz="2000">
              <a:latin typeface="Arial" panose="020B0604020202020204" pitchFamily="34" charset="0"/>
            </a:endParaRPr>
          </a:p>
          <a:p>
            <a:pPr>
              <a:spcBef>
                <a:spcPct val="20000"/>
              </a:spcBef>
            </a:pPr>
            <a:endParaRPr lang="en-US" sz="1200">
              <a:latin typeface="Arial" panose="020B0604020202020204" pitchFamily="34" charset="0"/>
            </a:endParaRPr>
          </a:p>
          <a:p>
            <a:pPr>
              <a:spcBef>
                <a:spcPct val="20000"/>
              </a:spcBef>
            </a:pPr>
            <a:r>
              <a:rPr lang="en-US" sz="2000">
                <a:latin typeface="Arial" panose="020B0604020202020204" pitchFamily="34" charset="0"/>
              </a:rPr>
              <a:t>int main ( )</a:t>
            </a:r>
          </a:p>
          <a:p>
            <a:pPr>
              <a:spcBef>
                <a:spcPct val="20000"/>
              </a:spcBef>
            </a:pPr>
            <a:r>
              <a:rPr lang="en-US" sz="2000">
                <a:latin typeface="Arial" panose="020B0604020202020204" pitchFamily="34" charset="0"/>
              </a:rPr>
              <a:t>{</a:t>
            </a:r>
          </a:p>
          <a:p>
            <a:pPr>
              <a:spcBef>
                <a:spcPct val="20000"/>
              </a:spcBef>
            </a:pPr>
            <a:r>
              <a:rPr lang="en-US" sz="2000">
                <a:latin typeface="Arial" panose="020B0604020202020204" pitchFamily="34" charset="0"/>
              </a:rPr>
              <a:t>	printMessage ( ) ; 		               </a:t>
            </a:r>
            <a:r>
              <a:rPr lang="en-US" sz="2000">
                <a:solidFill>
                  <a:srgbClr val="FC0128"/>
                </a:solidFill>
                <a:latin typeface="Arial" panose="020B0604020202020204" pitchFamily="34" charset="0"/>
              </a:rPr>
              <a:t>function call</a:t>
            </a:r>
            <a:endParaRPr lang="en-US" sz="2000">
              <a:latin typeface="Arial" panose="020B0604020202020204" pitchFamily="34" charset="0"/>
            </a:endParaRPr>
          </a:p>
          <a:p>
            <a:pPr>
              <a:spcBef>
                <a:spcPct val="20000"/>
              </a:spcBef>
            </a:pPr>
            <a:r>
              <a:rPr lang="en-US" sz="2000">
                <a:latin typeface="Arial" panose="020B0604020202020204" pitchFamily="34" charset="0"/>
              </a:rPr>
              <a:t>     return 0 ;			</a:t>
            </a:r>
          </a:p>
          <a:p>
            <a:pPr>
              <a:spcBef>
                <a:spcPct val="20000"/>
              </a:spcBef>
            </a:pPr>
            <a:r>
              <a:rPr lang="en-US" sz="2000">
                <a:latin typeface="Arial" panose="020B0604020202020204" pitchFamily="34" charset="0"/>
              </a:rPr>
              <a:t>}</a:t>
            </a:r>
          </a:p>
          <a:p>
            <a:pPr>
              <a:spcBef>
                <a:spcPct val="20000"/>
              </a:spcBef>
            </a:pPr>
            <a:r>
              <a:rPr lang="en-US" sz="2000">
                <a:latin typeface="Arial" panose="020B0604020202020204" pitchFamily="34" charset="0"/>
              </a:rPr>
              <a:t>void printMessage ( void )			</a:t>
            </a:r>
            <a:r>
              <a:rPr lang="en-US" sz="2000">
                <a:solidFill>
                  <a:srgbClr val="114FFB"/>
                </a:solidFill>
                <a:latin typeface="Arial" panose="020B0604020202020204" pitchFamily="34" charset="0"/>
              </a:rPr>
              <a:t>function </a:t>
            </a:r>
            <a:r>
              <a:rPr lang="en-US" sz="2000" b="1">
                <a:solidFill>
                  <a:srgbClr val="114FFB"/>
                </a:solidFill>
                <a:latin typeface="Arial" panose="020B0604020202020204" pitchFamily="34" charset="0"/>
              </a:rPr>
              <a:t>header</a:t>
            </a:r>
            <a:endParaRPr lang="en-US" sz="2000">
              <a:latin typeface="Arial" panose="020B0604020202020204" pitchFamily="34" charset="0"/>
            </a:endParaRPr>
          </a:p>
          <a:p>
            <a:pPr>
              <a:spcBef>
                <a:spcPct val="20000"/>
              </a:spcBef>
            </a:pPr>
            <a:r>
              <a:rPr lang="en-US" sz="2000">
                <a:latin typeface="Arial" panose="020B0604020202020204" pitchFamily="34" charset="0"/>
              </a:rPr>
              <a:t>{</a:t>
            </a:r>
          </a:p>
          <a:p>
            <a:pPr>
              <a:spcBef>
                <a:spcPct val="20000"/>
              </a:spcBef>
            </a:pPr>
            <a:r>
              <a:rPr lang="en-US" sz="2000">
                <a:latin typeface="Arial" panose="020B0604020202020204" pitchFamily="34" charset="0"/>
              </a:rPr>
              <a:t>	printf (“A message for you:\n\n”) ;		               function</a:t>
            </a:r>
          </a:p>
          <a:p>
            <a:pPr>
              <a:spcBef>
                <a:spcPct val="20000"/>
              </a:spcBef>
            </a:pPr>
            <a:r>
              <a:rPr lang="en-US" sz="2000">
                <a:latin typeface="Arial" panose="020B0604020202020204" pitchFamily="34" charset="0"/>
              </a:rPr>
              <a:t>	printf (“Have a nice day!\n”) ;		                             </a:t>
            </a:r>
            <a:r>
              <a:rPr lang="en-US" sz="2000" b="1">
                <a:latin typeface="Arial" panose="020B0604020202020204" pitchFamily="34" charset="0"/>
              </a:rPr>
              <a:t>body</a:t>
            </a:r>
            <a:endParaRPr lang="en-US" sz="2000">
              <a:latin typeface="Arial" panose="020B0604020202020204" pitchFamily="34" charset="0"/>
            </a:endParaRPr>
          </a:p>
          <a:p>
            <a:pPr>
              <a:spcBef>
                <a:spcPct val="20000"/>
              </a:spcBef>
            </a:pPr>
            <a:r>
              <a:rPr lang="en-US" sz="2000">
                <a:latin typeface="Arial" panose="020B0604020202020204" pitchFamily="34" charset="0"/>
              </a:rPr>
              <a:t>}                              </a:t>
            </a:r>
          </a:p>
          <a:p>
            <a:pPr>
              <a:spcBef>
                <a:spcPct val="20000"/>
              </a:spcBef>
            </a:pPr>
            <a:r>
              <a:rPr lang="en-US" sz="2000">
                <a:latin typeface="Arial" panose="020B0604020202020204" pitchFamily="34" charset="0"/>
              </a:rPr>
              <a:t>			                                      </a:t>
            </a:r>
            <a:r>
              <a:rPr lang="en-US" sz="2000">
                <a:solidFill>
                  <a:srgbClr val="006666"/>
                </a:solidFill>
                <a:latin typeface="Arial" panose="020B0604020202020204" pitchFamily="34" charset="0"/>
              </a:rPr>
              <a:t>function </a:t>
            </a:r>
            <a:r>
              <a:rPr lang="en-US" sz="2000" b="1">
                <a:solidFill>
                  <a:srgbClr val="006666"/>
                </a:solidFill>
                <a:latin typeface="Arial" panose="020B0604020202020204" pitchFamily="34" charset="0"/>
              </a:rPr>
              <a:t>definition</a:t>
            </a:r>
            <a:endParaRPr lang="en-US" sz="2000">
              <a:solidFill>
                <a:srgbClr val="006666"/>
              </a:solidFill>
              <a:latin typeface="Arial" panose="020B0604020202020204" pitchFamily="34" charset="0"/>
            </a:endParaRPr>
          </a:p>
        </p:txBody>
      </p:sp>
      <p:sp>
        <p:nvSpPr>
          <p:cNvPr id="250884" name="AutoShape 4"/>
          <p:cNvSpPr>
            <a:spLocks noChangeArrowheads="1"/>
          </p:cNvSpPr>
          <p:nvPr/>
        </p:nvSpPr>
        <p:spPr bwMode="auto">
          <a:xfrm flipH="1">
            <a:off x="3441700" y="1752600"/>
            <a:ext cx="1206500" cy="228600"/>
          </a:xfrm>
          <a:prstGeom prst="rightArrow">
            <a:avLst>
              <a:gd name="adj1" fmla="val 50000"/>
              <a:gd name="adj2" fmla="val 263913"/>
            </a:avLst>
          </a:prstGeom>
          <a:solidFill>
            <a:srgbClr val="FE9B03"/>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0885" name="AutoShape 5"/>
          <p:cNvSpPr>
            <a:spLocks noChangeArrowheads="1"/>
          </p:cNvSpPr>
          <p:nvPr/>
        </p:nvSpPr>
        <p:spPr bwMode="auto">
          <a:xfrm flipH="1">
            <a:off x="2743200" y="3060700"/>
            <a:ext cx="1968500" cy="215900"/>
          </a:xfrm>
          <a:prstGeom prst="rightArrow">
            <a:avLst>
              <a:gd name="adj1" fmla="val 50000"/>
              <a:gd name="adj2" fmla="val 455925"/>
            </a:avLst>
          </a:prstGeom>
          <a:solidFill>
            <a:srgbClr val="FC0128"/>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0886" name="AutoShape 6"/>
          <p:cNvSpPr>
            <a:spLocks noChangeArrowheads="1"/>
          </p:cNvSpPr>
          <p:nvPr/>
        </p:nvSpPr>
        <p:spPr bwMode="auto">
          <a:xfrm flipH="1">
            <a:off x="3441700" y="4114800"/>
            <a:ext cx="1663700" cy="215900"/>
          </a:xfrm>
          <a:prstGeom prst="rightArrow">
            <a:avLst>
              <a:gd name="adj1" fmla="val 50000"/>
              <a:gd name="adj2" fmla="val 385330"/>
            </a:avLst>
          </a:prstGeom>
          <a:solidFill>
            <a:srgbClr val="114FFB"/>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0887" name="AutoShape 7"/>
          <p:cNvSpPr>
            <a:spLocks noChangeArrowheads="1"/>
          </p:cNvSpPr>
          <p:nvPr/>
        </p:nvSpPr>
        <p:spPr bwMode="auto">
          <a:xfrm>
            <a:off x="4191000" y="5943600"/>
            <a:ext cx="304800" cy="381000"/>
          </a:xfrm>
          <a:prstGeom prst="upArrow">
            <a:avLst>
              <a:gd name="adj1" fmla="val 50000"/>
              <a:gd name="adj2" fmla="val 31250"/>
            </a:avLst>
          </a:prstGeom>
          <a:solidFill>
            <a:srgbClr val="006666"/>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endParaRPr lang="en-US">
              <a:latin typeface="Arial" panose="020B0604020202020204" pitchFamily="34" charset="0"/>
            </a:endParaRPr>
          </a:p>
        </p:txBody>
      </p:sp>
      <p:sp>
        <p:nvSpPr>
          <p:cNvPr id="250888" name="AutoShape 8"/>
          <p:cNvSpPr>
            <a:spLocks noChangeArrowheads="1"/>
          </p:cNvSpPr>
          <p:nvPr/>
        </p:nvSpPr>
        <p:spPr bwMode="auto">
          <a:xfrm flipH="1">
            <a:off x="4114800" y="4800600"/>
            <a:ext cx="2578100" cy="673100"/>
          </a:xfrm>
          <a:prstGeom prst="rightArrow">
            <a:avLst>
              <a:gd name="adj1" fmla="val 75000"/>
              <a:gd name="adj2" fmla="val 195747"/>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0889" name="Rectangle 9"/>
          <p:cNvSpPr>
            <a:spLocks noChangeArrowheads="1"/>
          </p:cNvSpPr>
          <p:nvPr/>
        </p:nvSpPr>
        <p:spPr bwMode="auto">
          <a:xfrm>
            <a:off x="228600" y="4038600"/>
            <a:ext cx="7683500" cy="1892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pPr eaLnBrk="1" hangingPunct="1"/>
            <a:r>
              <a:rPr lang="en-US" smtClean="0"/>
              <a:t>The Function Prototype</a:t>
            </a:r>
          </a:p>
        </p:txBody>
      </p:sp>
      <p:sp>
        <p:nvSpPr>
          <p:cNvPr id="251907" name="Rectangle 3"/>
          <p:cNvSpPr>
            <a:spLocks noGrp="1" noChangeArrowheads="1"/>
          </p:cNvSpPr>
          <p:nvPr>
            <p:ph type="body" idx="1"/>
          </p:nvPr>
        </p:nvSpPr>
        <p:spPr>
          <a:xfrm>
            <a:off x="381000" y="1447800"/>
            <a:ext cx="8305800" cy="4953000"/>
          </a:xfrm>
        </p:spPr>
        <p:txBody>
          <a:bodyPr/>
          <a:lstStyle/>
          <a:p>
            <a:pPr algn="just" eaLnBrk="1" hangingPunct="1">
              <a:lnSpc>
                <a:spcPct val="90000"/>
              </a:lnSpc>
              <a:buFontTx/>
              <a:buNone/>
            </a:pPr>
            <a:r>
              <a:rPr lang="en-US" sz="2000" smtClean="0"/>
              <a:t>Informs the compiler that there will be a function defined later that:</a:t>
            </a:r>
          </a:p>
          <a:p>
            <a:pPr algn="just" eaLnBrk="1" hangingPunct="1">
              <a:lnSpc>
                <a:spcPct val="90000"/>
              </a:lnSpc>
              <a:buFontTx/>
              <a:buNone/>
            </a:pPr>
            <a:endParaRPr lang="en-US" sz="800" smtClean="0"/>
          </a:p>
          <a:p>
            <a:pPr algn="just" eaLnBrk="1" hangingPunct="1">
              <a:lnSpc>
                <a:spcPct val="90000"/>
              </a:lnSpc>
              <a:buFontTx/>
              <a:buNone/>
            </a:pPr>
            <a:r>
              <a:rPr lang="en-US" sz="1800" smtClean="0"/>
              <a:t>	</a:t>
            </a:r>
            <a:r>
              <a:rPr lang="en-US" sz="2000" smtClean="0">
                <a:solidFill>
                  <a:srgbClr val="FE9B03"/>
                </a:solidFill>
              </a:rPr>
              <a:t>returns this type</a:t>
            </a:r>
            <a:endParaRPr lang="en-US" sz="2000" smtClean="0"/>
          </a:p>
          <a:p>
            <a:pPr algn="just" eaLnBrk="1" hangingPunct="1">
              <a:lnSpc>
                <a:spcPct val="90000"/>
              </a:lnSpc>
              <a:buFontTx/>
              <a:buNone/>
            </a:pPr>
            <a:r>
              <a:rPr lang="en-US" sz="2000" smtClean="0"/>
              <a:t>			</a:t>
            </a:r>
            <a:r>
              <a:rPr lang="en-US" sz="2000" smtClean="0">
                <a:solidFill>
                  <a:srgbClr val="FC0128"/>
                </a:solidFill>
              </a:rPr>
              <a:t>has this name</a:t>
            </a:r>
            <a:endParaRPr lang="en-US" sz="2000" smtClean="0"/>
          </a:p>
          <a:p>
            <a:pPr algn="just" eaLnBrk="1" hangingPunct="1">
              <a:lnSpc>
                <a:spcPct val="90000"/>
              </a:lnSpc>
              <a:buFontTx/>
              <a:buNone/>
            </a:pPr>
            <a:r>
              <a:rPr lang="en-US" sz="2000" smtClean="0"/>
              <a:t>				</a:t>
            </a:r>
            <a:r>
              <a:rPr lang="en-US" sz="2000" smtClean="0">
                <a:solidFill>
                  <a:srgbClr val="114FFB"/>
                </a:solidFill>
              </a:rPr>
              <a:t>takes these arguments</a:t>
            </a:r>
            <a:endParaRPr lang="en-US" sz="2000" smtClean="0"/>
          </a:p>
          <a:p>
            <a:pPr algn="just" eaLnBrk="1" hangingPunct="1">
              <a:lnSpc>
                <a:spcPct val="90000"/>
              </a:lnSpc>
              <a:buFontTx/>
              <a:buNone/>
            </a:pPr>
            <a:endParaRPr lang="en-US" sz="2400" smtClean="0"/>
          </a:p>
          <a:p>
            <a:pPr algn="just" eaLnBrk="1" hangingPunct="1">
              <a:lnSpc>
                <a:spcPct val="90000"/>
              </a:lnSpc>
              <a:buFontTx/>
              <a:buNone/>
            </a:pPr>
            <a:r>
              <a:rPr lang="en-US" sz="2400" smtClean="0"/>
              <a:t>	</a:t>
            </a:r>
          </a:p>
          <a:p>
            <a:pPr algn="just" eaLnBrk="1" hangingPunct="1">
              <a:lnSpc>
                <a:spcPct val="90000"/>
              </a:lnSpc>
              <a:buFontTx/>
              <a:buNone/>
            </a:pPr>
            <a:r>
              <a:rPr lang="en-US" sz="2400" smtClean="0"/>
              <a:t>		</a:t>
            </a:r>
            <a:r>
              <a:rPr lang="en-US" sz="2000" smtClean="0">
                <a:solidFill>
                  <a:srgbClr val="FE9B03"/>
                </a:solidFill>
              </a:rPr>
              <a:t>void</a:t>
            </a:r>
            <a:r>
              <a:rPr lang="en-US" sz="2400" smtClean="0"/>
              <a:t> </a:t>
            </a:r>
            <a:r>
              <a:rPr lang="en-US" sz="2400" smtClean="0">
                <a:solidFill>
                  <a:srgbClr val="FC0128"/>
                </a:solidFill>
              </a:rPr>
              <a:t>printMessage</a:t>
            </a:r>
            <a:r>
              <a:rPr lang="en-US" sz="2400" smtClean="0"/>
              <a:t> (</a:t>
            </a:r>
            <a:r>
              <a:rPr lang="en-US" sz="2400" smtClean="0">
                <a:solidFill>
                  <a:srgbClr val="114FFB"/>
                </a:solidFill>
              </a:rPr>
              <a:t>void</a:t>
            </a:r>
            <a:r>
              <a:rPr lang="en-US" sz="2400" smtClean="0"/>
              <a:t>) ;</a:t>
            </a:r>
          </a:p>
          <a:p>
            <a:pPr algn="just" eaLnBrk="1" hangingPunct="1">
              <a:lnSpc>
                <a:spcPct val="90000"/>
              </a:lnSpc>
              <a:buFontTx/>
              <a:buNone/>
            </a:pPr>
            <a:endParaRPr lang="en-US" sz="2400" smtClean="0"/>
          </a:p>
          <a:p>
            <a:pPr algn="just" eaLnBrk="1" hangingPunct="1">
              <a:lnSpc>
                <a:spcPct val="90000"/>
              </a:lnSpc>
              <a:buFontTx/>
              <a:buNone/>
            </a:pPr>
            <a:r>
              <a:rPr lang="en-US" sz="2000" smtClean="0"/>
              <a:t>Needed because the function call is made before the definition</a:t>
            </a:r>
          </a:p>
          <a:p>
            <a:pPr algn="just" eaLnBrk="1" hangingPunct="1">
              <a:lnSpc>
                <a:spcPct val="90000"/>
              </a:lnSpc>
              <a:buFontTx/>
              <a:buNone/>
            </a:pPr>
            <a:r>
              <a:rPr lang="en-US" sz="2000" smtClean="0"/>
              <a:t>The compiler uses it to see if the call is made properly</a:t>
            </a:r>
            <a:endParaRPr lang="en-US" sz="2400" smtClean="0"/>
          </a:p>
        </p:txBody>
      </p:sp>
      <p:sp>
        <p:nvSpPr>
          <p:cNvPr id="251908" name="AutoShape 4"/>
          <p:cNvSpPr>
            <a:spLocks noChangeArrowheads="1"/>
          </p:cNvSpPr>
          <p:nvPr/>
        </p:nvSpPr>
        <p:spPr bwMode="auto">
          <a:xfrm rot="16200000" flipH="1">
            <a:off x="952500" y="2781300"/>
            <a:ext cx="1206500" cy="215900"/>
          </a:xfrm>
          <a:prstGeom prst="rightArrow">
            <a:avLst>
              <a:gd name="adj1" fmla="val 50000"/>
              <a:gd name="adj2" fmla="val 279438"/>
            </a:avLst>
          </a:prstGeom>
          <a:solidFill>
            <a:srgbClr val="FE9B03"/>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1909" name="AutoShape 5"/>
          <p:cNvSpPr>
            <a:spLocks noChangeArrowheads="1"/>
          </p:cNvSpPr>
          <p:nvPr/>
        </p:nvSpPr>
        <p:spPr bwMode="auto">
          <a:xfrm rot="16200000" flipH="1">
            <a:off x="2247900" y="3009900"/>
            <a:ext cx="901700" cy="215900"/>
          </a:xfrm>
          <a:prstGeom prst="rightArrow">
            <a:avLst>
              <a:gd name="adj1" fmla="val 50000"/>
              <a:gd name="adj2" fmla="val 208843"/>
            </a:avLst>
          </a:prstGeom>
          <a:solidFill>
            <a:srgbClr val="FC0128"/>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1910" name="AutoShape 6"/>
          <p:cNvSpPr>
            <a:spLocks noChangeArrowheads="1"/>
          </p:cNvSpPr>
          <p:nvPr/>
        </p:nvSpPr>
        <p:spPr bwMode="auto">
          <a:xfrm rot="16200000" flipH="1">
            <a:off x="3924300" y="3238500"/>
            <a:ext cx="520700" cy="139700"/>
          </a:xfrm>
          <a:prstGeom prst="rightArrow">
            <a:avLst>
              <a:gd name="adj1" fmla="val 50000"/>
              <a:gd name="adj2" fmla="val 186381"/>
            </a:avLst>
          </a:prstGeom>
          <a:solidFill>
            <a:srgbClr val="114FFB"/>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Names / Identifiers</a:t>
            </a:r>
          </a:p>
        </p:txBody>
      </p:sp>
      <p:sp>
        <p:nvSpPr>
          <p:cNvPr id="228355" name="Rectangle 3"/>
          <p:cNvSpPr>
            <a:spLocks noGrp="1" noChangeArrowheads="1"/>
          </p:cNvSpPr>
          <p:nvPr>
            <p:ph type="body" idx="1"/>
          </p:nvPr>
        </p:nvSpPr>
        <p:spPr>
          <a:xfrm>
            <a:off x="152400" y="1066800"/>
            <a:ext cx="8534400" cy="5105400"/>
          </a:xfrm>
        </p:spPr>
        <p:txBody>
          <a:bodyPr/>
          <a:lstStyle/>
          <a:p>
            <a:pPr algn="just" eaLnBrk="1" hangingPunct="1">
              <a:lnSpc>
                <a:spcPct val="90000"/>
              </a:lnSpc>
              <a:defRPr/>
            </a:pPr>
            <a:r>
              <a:rPr lang="en-US" sz="2400" b="1" dirty="0" smtClean="0">
                <a:latin typeface="+mj-lt"/>
              </a:rPr>
              <a:t>Variables must be declared before use and immediately after “{”</a:t>
            </a:r>
          </a:p>
          <a:p>
            <a:pPr algn="just" eaLnBrk="1" hangingPunct="1">
              <a:lnSpc>
                <a:spcPct val="90000"/>
              </a:lnSpc>
              <a:defRPr/>
            </a:pPr>
            <a:endParaRPr lang="en-US" sz="2400" b="1" dirty="0" smtClean="0">
              <a:latin typeface="+mj-lt"/>
            </a:endParaRPr>
          </a:p>
          <a:p>
            <a:pPr algn="just" eaLnBrk="1" hangingPunct="1">
              <a:lnSpc>
                <a:spcPct val="90000"/>
              </a:lnSpc>
              <a:defRPr/>
            </a:pPr>
            <a:r>
              <a:rPr lang="en-US" sz="2400" b="1" dirty="0" smtClean="0">
                <a:latin typeface="+mj-lt"/>
              </a:rPr>
              <a:t>Can be of anything length, </a:t>
            </a:r>
          </a:p>
          <a:p>
            <a:pPr lvl="1" algn="just" eaLnBrk="1" hangingPunct="1">
              <a:lnSpc>
                <a:spcPct val="90000"/>
              </a:lnSpc>
              <a:defRPr/>
            </a:pPr>
            <a:r>
              <a:rPr lang="en-US" sz="2000" b="1" dirty="0" smtClean="0">
                <a:latin typeface="+mj-lt"/>
              </a:rPr>
              <a:t>but only the first 31 are significant </a:t>
            </a:r>
          </a:p>
          <a:p>
            <a:pPr lvl="1" algn="just" eaLnBrk="1" hangingPunct="1">
              <a:lnSpc>
                <a:spcPct val="90000"/>
              </a:lnSpc>
              <a:defRPr/>
            </a:pPr>
            <a:r>
              <a:rPr lang="en-US" sz="2000" b="1" dirty="0" smtClean="0">
                <a:latin typeface="+mj-lt"/>
              </a:rPr>
              <a:t>A very long name is as bad as a very short, un-descriptive name.</a:t>
            </a:r>
          </a:p>
          <a:p>
            <a:pPr algn="just" eaLnBrk="1" hangingPunct="1">
              <a:lnSpc>
                <a:spcPct val="90000"/>
              </a:lnSpc>
              <a:buFontTx/>
              <a:buNone/>
              <a:defRPr/>
            </a:pPr>
            <a:endParaRPr lang="en-US" sz="2400" b="1" dirty="0" smtClean="0">
              <a:latin typeface="+mj-lt"/>
            </a:endParaRPr>
          </a:p>
          <a:p>
            <a:pPr algn="just" eaLnBrk="1" hangingPunct="1">
              <a:lnSpc>
                <a:spcPct val="90000"/>
              </a:lnSpc>
              <a:defRPr/>
            </a:pPr>
            <a:r>
              <a:rPr lang="en-US" sz="2400" b="1" dirty="0" smtClean="0">
                <a:latin typeface="+mj-lt"/>
              </a:rPr>
              <a:t>Are case sensitive: </a:t>
            </a:r>
            <a:r>
              <a:rPr lang="en-US" sz="2400" b="1" i="1" dirty="0" err="1" smtClean="0">
                <a:solidFill>
                  <a:srgbClr val="339933"/>
                </a:solidFill>
                <a:latin typeface="+mj-lt"/>
              </a:rPr>
              <a:t>abc</a:t>
            </a:r>
            <a:r>
              <a:rPr lang="en-US" sz="2400" b="1" dirty="0" smtClean="0">
                <a:solidFill>
                  <a:srgbClr val="339933"/>
                </a:solidFill>
                <a:latin typeface="+mj-lt"/>
              </a:rPr>
              <a:t> is different from </a:t>
            </a:r>
            <a:r>
              <a:rPr lang="en-US" sz="2400" b="1" i="1" dirty="0" smtClean="0">
                <a:solidFill>
                  <a:srgbClr val="339933"/>
                </a:solidFill>
                <a:latin typeface="+mj-lt"/>
              </a:rPr>
              <a:t>ABC</a:t>
            </a:r>
          </a:p>
          <a:p>
            <a:pPr lvl="1" algn="just" eaLnBrk="1" hangingPunct="1">
              <a:lnSpc>
                <a:spcPct val="90000"/>
              </a:lnSpc>
              <a:defRPr/>
            </a:pPr>
            <a:endParaRPr lang="en-US" b="1" dirty="0" smtClean="0">
              <a:latin typeface="+mj-lt"/>
            </a:endParaRPr>
          </a:p>
          <a:p>
            <a:pPr algn="just" eaLnBrk="1" hangingPunct="1">
              <a:lnSpc>
                <a:spcPct val="90000"/>
              </a:lnSpc>
              <a:defRPr/>
            </a:pPr>
            <a:r>
              <a:rPr lang="en-US" sz="2400" b="1" dirty="0" smtClean="0">
                <a:latin typeface="+mj-lt"/>
              </a:rPr>
              <a:t>Must begin with a letter and the rest can be letters, digits, and underscores.</a:t>
            </a:r>
          </a:p>
          <a:p>
            <a:pPr algn="just" eaLnBrk="1" hangingPunct="1">
              <a:lnSpc>
                <a:spcPct val="90000"/>
              </a:lnSpc>
              <a:defRPr/>
            </a:pPr>
            <a:endParaRPr lang="en-US" sz="2400" b="1" dirty="0" smtClean="0">
              <a:latin typeface="+mj-lt"/>
            </a:endParaRPr>
          </a:p>
          <a:p>
            <a:pPr algn="just" eaLnBrk="1" hangingPunct="1">
              <a:lnSpc>
                <a:spcPct val="90000"/>
              </a:lnSpc>
              <a:defRPr/>
            </a:pPr>
            <a:r>
              <a:rPr lang="en-US" sz="2400" b="1" dirty="0" smtClean="0">
                <a:latin typeface="+mj-lt"/>
              </a:rPr>
              <a:t>Cannot be a reserved word.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 calcmode="lin" valueType="num">
                                      <p:cBhvr additive="base">
                                        <p:cTn id="7" dur="500" fill="hold"/>
                                        <p:tgtEl>
                                          <p:spTgt spid="22835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83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8355">
                                            <p:txEl>
                                              <p:pRg st="2" end="2"/>
                                            </p:txEl>
                                          </p:spTgt>
                                        </p:tgtEl>
                                        <p:attrNameLst>
                                          <p:attrName>style.visibility</p:attrName>
                                        </p:attrNameLst>
                                      </p:cBhvr>
                                      <p:to>
                                        <p:strVal val="visible"/>
                                      </p:to>
                                    </p:set>
                                    <p:anim calcmode="lin" valueType="num">
                                      <p:cBhvr additive="base">
                                        <p:cTn id="13" dur="500" fill="hold"/>
                                        <p:tgtEl>
                                          <p:spTgt spid="228355">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28355">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228355">
                                            <p:txEl>
                                              <p:pRg st="3" end="3"/>
                                            </p:txEl>
                                          </p:spTgt>
                                        </p:tgtEl>
                                        <p:attrNameLst>
                                          <p:attrName>style.visibility</p:attrName>
                                        </p:attrNameLst>
                                      </p:cBhvr>
                                      <p:to>
                                        <p:strVal val="visible"/>
                                      </p:to>
                                    </p:set>
                                    <p:anim calcmode="lin" valueType="num">
                                      <p:cBhvr additive="base">
                                        <p:cTn id="17" dur="500" fill="hold"/>
                                        <p:tgtEl>
                                          <p:spTgt spid="228355">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28355">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28355">
                                            <p:txEl>
                                              <p:pRg st="4" end="4"/>
                                            </p:txEl>
                                          </p:spTgt>
                                        </p:tgtEl>
                                        <p:attrNameLst>
                                          <p:attrName>style.visibility</p:attrName>
                                        </p:attrNameLst>
                                      </p:cBhvr>
                                      <p:to>
                                        <p:strVal val="visible"/>
                                      </p:to>
                                    </p:set>
                                    <p:anim calcmode="lin" valueType="num">
                                      <p:cBhvr additive="base">
                                        <p:cTn id="21" dur="500" fill="hold"/>
                                        <p:tgtEl>
                                          <p:spTgt spid="228355">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22835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228355">
                                            <p:txEl>
                                              <p:pRg st="6" end="6"/>
                                            </p:txEl>
                                          </p:spTgt>
                                        </p:tgtEl>
                                        <p:attrNameLst>
                                          <p:attrName>style.visibility</p:attrName>
                                        </p:attrNameLst>
                                      </p:cBhvr>
                                      <p:to>
                                        <p:strVal val="visible"/>
                                      </p:to>
                                    </p:set>
                                    <p:anim calcmode="lin" valueType="num">
                                      <p:cBhvr additive="base">
                                        <p:cTn id="27" dur="500" fill="hold"/>
                                        <p:tgtEl>
                                          <p:spTgt spid="228355">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2835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228355">
                                            <p:txEl>
                                              <p:pRg st="8" end="8"/>
                                            </p:txEl>
                                          </p:spTgt>
                                        </p:tgtEl>
                                        <p:attrNameLst>
                                          <p:attrName>style.visibility</p:attrName>
                                        </p:attrNameLst>
                                      </p:cBhvr>
                                      <p:to>
                                        <p:strVal val="visible"/>
                                      </p:to>
                                    </p:set>
                                    <p:anim calcmode="lin" valueType="num">
                                      <p:cBhvr additive="base">
                                        <p:cTn id="33" dur="500" fill="hold"/>
                                        <p:tgtEl>
                                          <p:spTgt spid="228355">
                                            <p:txEl>
                                              <p:pRg st="8" end="8"/>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22835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228355">
                                            <p:txEl>
                                              <p:pRg st="10" end="10"/>
                                            </p:txEl>
                                          </p:spTgt>
                                        </p:tgtEl>
                                        <p:attrNameLst>
                                          <p:attrName>style.visibility</p:attrName>
                                        </p:attrNameLst>
                                      </p:cBhvr>
                                      <p:to>
                                        <p:strVal val="visible"/>
                                      </p:to>
                                    </p:set>
                                    <p:anim calcmode="lin" valueType="num">
                                      <p:cBhvr additive="base">
                                        <p:cTn id="39" dur="500" fill="hold"/>
                                        <p:tgtEl>
                                          <p:spTgt spid="228355">
                                            <p:txEl>
                                              <p:pRg st="10" end="10"/>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2835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a:noFill/>
        </p:spPr>
        <p:txBody>
          <a:bodyPr lIns="90488" tIns="44450" rIns="90488" bIns="44450"/>
          <a:lstStyle/>
          <a:p>
            <a:pPr eaLnBrk="1" hangingPunct="1"/>
            <a:r>
              <a:rPr lang="en-US" smtClean="0"/>
              <a:t>The Function Prototype - II</a:t>
            </a:r>
          </a:p>
        </p:txBody>
      </p:sp>
      <p:sp>
        <p:nvSpPr>
          <p:cNvPr id="252931" name="Rectangle 3"/>
          <p:cNvSpPr>
            <a:spLocks noGrp="1" noChangeArrowheads="1"/>
          </p:cNvSpPr>
          <p:nvPr>
            <p:ph type="body" idx="1"/>
          </p:nvPr>
        </p:nvSpPr>
        <p:spPr>
          <a:xfrm>
            <a:off x="304800" y="1066800"/>
            <a:ext cx="8458200" cy="5029200"/>
          </a:xfrm>
          <a:noFill/>
        </p:spPr>
        <p:txBody>
          <a:bodyPr lIns="90488" tIns="44450" rIns="90488" bIns="44450"/>
          <a:lstStyle/>
          <a:p>
            <a:pPr algn="just" eaLnBrk="1" hangingPunct="1">
              <a:buFontTx/>
              <a:buNone/>
            </a:pPr>
            <a:r>
              <a:rPr lang="en-US" sz="2400" smtClean="0"/>
              <a:t>The prototype provides the compiler with important information about the return type and parameters</a:t>
            </a:r>
          </a:p>
          <a:p>
            <a:pPr algn="just" eaLnBrk="1" hangingPunct="1">
              <a:buFontTx/>
              <a:buNone/>
            </a:pPr>
            <a:endParaRPr lang="en-US" sz="2400" smtClean="0"/>
          </a:p>
          <a:p>
            <a:pPr algn="just" eaLnBrk="1" hangingPunct="1">
              <a:buFontTx/>
              <a:buNone/>
            </a:pPr>
            <a:r>
              <a:rPr lang="en-US" sz="2400" smtClean="0"/>
              <a:t>If the compiler meets a call to an unknown function it “guesses”</a:t>
            </a:r>
          </a:p>
          <a:p>
            <a:pPr lvl="1" algn="just" eaLnBrk="1" hangingPunct="1"/>
            <a:r>
              <a:rPr lang="en-US" smtClean="0"/>
              <a:t>Guess 1: the function returns an int, even if it doesn’t</a:t>
            </a:r>
          </a:p>
          <a:p>
            <a:pPr lvl="1" algn="just" eaLnBrk="1" hangingPunct="1"/>
            <a:r>
              <a:rPr lang="en-US" smtClean="0"/>
              <a:t>Guess 2: you have passed the correct number of parameters and made sure they are all of the correct type, even if you haven’t</a:t>
            </a:r>
          </a:p>
        </p:txBody>
      </p:sp>
    </p:spTree>
  </p:cSld>
  <p:clrMapOvr>
    <a:masterClrMapping/>
  </p:clrMapOvr>
  <p:transition/>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a:noFill/>
        </p:spPr>
        <p:txBody>
          <a:bodyPr lIns="90488" tIns="44450" rIns="90488" bIns="44450"/>
          <a:lstStyle/>
          <a:p>
            <a:pPr eaLnBrk="1" hangingPunct="1"/>
            <a:r>
              <a:rPr lang="en-US" smtClean="0"/>
              <a:t>Prototyping</a:t>
            </a:r>
          </a:p>
        </p:txBody>
      </p:sp>
      <p:sp>
        <p:nvSpPr>
          <p:cNvPr id="253955" name="Rectangle 3"/>
          <p:cNvSpPr>
            <a:spLocks noGrp="1" noChangeArrowheads="1"/>
          </p:cNvSpPr>
          <p:nvPr>
            <p:ph type="body" idx="1"/>
          </p:nvPr>
        </p:nvSpPr>
        <p:spPr>
          <a:noFill/>
        </p:spPr>
        <p:txBody>
          <a:bodyPr lIns="90488" tIns="44450" rIns="90488" bIns="44450"/>
          <a:lstStyle/>
          <a:p>
            <a:pPr algn="just" eaLnBrk="1" hangingPunct="1"/>
            <a:r>
              <a:rPr lang="en-US" sz="2400" smtClean="0"/>
              <a:t>When calling a Standard Library function, </a:t>
            </a:r>
            <a:r>
              <a:rPr lang="en-US" sz="2400" smtClean="0">
                <a:latin typeface="Courier New" panose="02070309020205020404" pitchFamily="49" charset="0"/>
              </a:rPr>
              <a:t>#include</a:t>
            </a:r>
            <a:r>
              <a:rPr lang="en-US" sz="2400" smtClean="0"/>
              <a:t> the file specified in the help page(s) - this file will contain the prototype.</a:t>
            </a:r>
          </a:p>
          <a:p>
            <a:pPr algn="just" eaLnBrk="1" hangingPunct="1"/>
            <a:endParaRPr lang="en-US" sz="2400" smtClean="0"/>
          </a:p>
          <a:p>
            <a:pPr algn="just" eaLnBrk="1" hangingPunct="1"/>
            <a:r>
              <a:rPr lang="en-US" sz="2400" smtClean="0"/>
              <a:t>When calling one of your own functions, write a prototype yourself.</a:t>
            </a:r>
          </a:p>
        </p:txBody>
      </p:sp>
    </p:spTree>
  </p:cSld>
  <p:clrMapOvr>
    <a:masterClrMapping/>
  </p:clrMapOvr>
  <p:transition/>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eaLnBrk="1" hangingPunct="1"/>
            <a:r>
              <a:rPr lang="en-US" smtClean="0"/>
              <a:t>The Function Call</a:t>
            </a:r>
          </a:p>
        </p:txBody>
      </p:sp>
      <p:sp>
        <p:nvSpPr>
          <p:cNvPr id="254979" name="Rectangle 3"/>
          <p:cNvSpPr>
            <a:spLocks noGrp="1" noChangeArrowheads="1"/>
          </p:cNvSpPr>
          <p:nvPr>
            <p:ph type="body" idx="1"/>
          </p:nvPr>
        </p:nvSpPr>
        <p:spPr>
          <a:xfrm>
            <a:off x="304800" y="1143000"/>
            <a:ext cx="8458200" cy="5105400"/>
          </a:xfrm>
        </p:spPr>
        <p:txBody>
          <a:bodyPr/>
          <a:lstStyle/>
          <a:p>
            <a:pPr algn="just" eaLnBrk="1" hangingPunct="1">
              <a:lnSpc>
                <a:spcPct val="90000"/>
              </a:lnSpc>
            </a:pPr>
            <a:r>
              <a:rPr lang="en-US" sz="2400" smtClean="0"/>
              <a:t>Passes program control to  the function</a:t>
            </a:r>
          </a:p>
          <a:p>
            <a:pPr algn="just" eaLnBrk="1" hangingPunct="1">
              <a:lnSpc>
                <a:spcPct val="90000"/>
              </a:lnSpc>
            </a:pPr>
            <a:endParaRPr lang="en-US" sz="2400" smtClean="0"/>
          </a:p>
          <a:p>
            <a:pPr algn="just" eaLnBrk="1" hangingPunct="1">
              <a:lnSpc>
                <a:spcPct val="90000"/>
              </a:lnSpc>
            </a:pPr>
            <a:r>
              <a:rPr lang="en-US" sz="2400" smtClean="0"/>
              <a:t>Must match the prototype in name, number of arguments, and types of arguments</a:t>
            </a:r>
          </a:p>
          <a:p>
            <a:pPr algn="just" eaLnBrk="1" hangingPunct="1">
              <a:lnSpc>
                <a:spcPct val="90000"/>
              </a:lnSpc>
              <a:buFontTx/>
              <a:buNone/>
            </a:pPr>
            <a:endParaRPr lang="en-US" sz="900" smtClean="0"/>
          </a:p>
          <a:p>
            <a:pPr algn="just" eaLnBrk="1" hangingPunct="1">
              <a:lnSpc>
                <a:spcPct val="90000"/>
              </a:lnSpc>
              <a:buFontTx/>
              <a:buNone/>
            </a:pPr>
            <a:r>
              <a:rPr lang="en-US" sz="2000" smtClean="0"/>
              <a:t>		</a:t>
            </a:r>
            <a:r>
              <a:rPr lang="en-US" sz="2400" smtClean="0"/>
              <a:t>void printMessage (void) ;</a:t>
            </a:r>
          </a:p>
          <a:p>
            <a:pPr algn="just" eaLnBrk="1" hangingPunct="1">
              <a:lnSpc>
                <a:spcPct val="90000"/>
              </a:lnSpc>
              <a:buFontTx/>
              <a:buNone/>
            </a:pPr>
            <a:endParaRPr lang="en-US" sz="900" smtClean="0"/>
          </a:p>
          <a:p>
            <a:pPr algn="just" eaLnBrk="1" hangingPunct="1">
              <a:lnSpc>
                <a:spcPct val="90000"/>
              </a:lnSpc>
              <a:buFontTx/>
              <a:buNone/>
            </a:pPr>
            <a:r>
              <a:rPr lang="en-US" sz="2400" smtClean="0"/>
              <a:t>		int main ( ) </a:t>
            </a:r>
            <a:r>
              <a:rPr lang="en-US" sz="2400" i="1" smtClean="0">
                <a:solidFill>
                  <a:srgbClr val="114FFB"/>
                </a:solidFill>
              </a:rPr>
              <a:t>same name</a:t>
            </a:r>
            <a:r>
              <a:rPr lang="en-US" sz="2400" smtClean="0">
                <a:solidFill>
                  <a:srgbClr val="114FFB"/>
                </a:solidFill>
              </a:rPr>
              <a:t>	   </a:t>
            </a:r>
            <a:r>
              <a:rPr lang="en-US" sz="2400" i="1" smtClean="0">
                <a:solidFill>
                  <a:srgbClr val="FC0128"/>
                </a:solidFill>
              </a:rPr>
              <a:t>no arguments</a:t>
            </a:r>
            <a:endParaRPr lang="en-US" sz="2400" smtClean="0"/>
          </a:p>
          <a:p>
            <a:pPr algn="just" eaLnBrk="1" hangingPunct="1">
              <a:lnSpc>
                <a:spcPct val="90000"/>
              </a:lnSpc>
              <a:buFontTx/>
              <a:buNone/>
            </a:pPr>
            <a:r>
              <a:rPr lang="en-US" sz="2400" smtClean="0"/>
              <a:t>		{	     </a:t>
            </a:r>
          </a:p>
          <a:p>
            <a:pPr algn="just" eaLnBrk="1" hangingPunct="1">
              <a:lnSpc>
                <a:spcPct val="90000"/>
              </a:lnSpc>
              <a:buFontTx/>
              <a:buNone/>
            </a:pPr>
            <a:r>
              <a:rPr lang="en-US" sz="2400" smtClean="0"/>
              <a:t>			printMessage ( ) ;</a:t>
            </a:r>
          </a:p>
          <a:p>
            <a:pPr algn="just" eaLnBrk="1" hangingPunct="1">
              <a:lnSpc>
                <a:spcPct val="90000"/>
              </a:lnSpc>
              <a:buFontTx/>
              <a:buNone/>
            </a:pPr>
            <a:r>
              <a:rPr lang="en-US" sz="2400" smtClean="0"/>
              <a:t>                      return 0 ;</a:t>
            </a:r>
          </a:p>
          <a:p>
            <a:pPr algn="just" eaLnBrk="1" hangingPunct="1">
              <a:lnSpc>
                <a:spcPct val="90000"/>
              </a:lnSpc>
              <a:buFontTx/>
              <a:buNone/>
            </a:pPr>
            <a:r>
              <a:rPr lang="en-US" sz="2400" smtClean="0"/>
              <a:t>		}</a:t>
            </a:r>
          </a:p>
        </p:txBody>
      </p:sp>
      <p:sp>
        <p:nvSpPr>
          <p:cNvPr id="254980" name="Line 4"/>
          <p:cNvSpPr>
            <a:spLocks noChangeShapeType="1"/>
          </p:cNvSpPr>
          <p:nvPr/>
        </p:nvSpPr>
        <p:spPr bwMode="auto">
          <a:xfrm flipH="1" flipV="1">
            <a:off x="4800600" y="3048000"/>
            <a:ext cx="1371600" cy="3048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54981" name="Line 5"/>
          <p:cNvSpPr>
            <a:spLocks noChangeShapeType="1"/>
          </p:cNvSpPr>
          <p:nvPr/>
        </p:nvSpPr>
        <p:spPr bwMode="auto">
          <a:xfrm flipH="1">
            <a:off x="4648200" y="3733800"/>
            <a:ext cx="1600200" cy="6096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54982" name="Line 6"/>
          <p:cNvSpPr>
            <a:spLocks noChangeShapeType="1"/>
          </p:cNvSpPr>
          <p:nvPr/>
        </p:nvSpPr>
        <p:spPr bwMode="auto">
          <a:xfrm flipV="1">
            <a:off x="3581400" y="3048000"/>
            <a:ext cx="0" cy="3810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54983" name="Line 7"/>
          <p:cNvSpPr>
            <a:spLocks noChangeShapeType="1"/>
          </p:cNvSpPr>
          <p:nvPr/>
        </p:nvSpPr>
        <p:spPr bwMode="auto">
          <a:xfrm>
            <a:off x="3581400" y="3810000"/>
            <a:ext cx="0" cy="533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pPr eaLnBrk="1" hangingPunct="1"/>
            <a:r>
              <a:rPr lang="en-US" smtClean="0"/>
              <a:t>The Function Definition</a:t>
            </a:r>
          </a:p>
        </p:txBody>
      </p:sp>
      <p:sp>
        <p:nvSpPr>
          <p:cNvPr id="256003" name="Rectangle 3"/>
          <p:cNvSpPr>
            <a:spLocks noGrp="1" noChangeArrowheads="1"/>
          </p:cNvSpPr>
          <p:nvPr>
            <p:ph type="body" idx="1"/>
          </p:nvPr>
        </p:nvSpPr>
        <p:spPr>
          <a:xfrm>
            <a:off x="228600" y="990600"/>
            <a:ext cx="8458200" cy="5181600"/>
          </a:xfrm>
        </p:spPr>
        <p:txBody>
          <a:bodyPr/>
          <a:lstStyle/>
          <a:p>
            <a:pPr algn="just" eaLnBrk="1" hangingPunct="1">
              <a:lnSpc>
                <a:spcPct val="90000"/>
              </a:lnSpc>
              <a:buFontTx/>
              <a:buNone/>
            </a:pPr>
            <a:r>
              <a:rPr lang="en-US" sz="2200" smtClean="0"/>
              <a:t>Control is passed to the function by the function call.  </a:t>
            </a:r>
          </a:p>
          <a:p>
            <a:pPr algn="just" eaLnBrk="1" hangingPunct="1">
              <a:lnSpc>
                <a:spcPct val="90000"/>
              </a:lnSpc>
              <a:buFontTx/>
              <a:buNone/>
            </a:pPr>
            <a:r>
              <a:rPr lang="en-US" sz="2200" smtClean="0"/>
              <a:t>The statements within the function body are then executed.</a:t>
            </a:r>
          </a:p>
          <a:p>
            <a:pPr algn="just" eaLnBrk="1" hangingPunct="1">
              <a:lnSpc>
                <a:spcPct val="90000"/>
              </a:lnSpc>
              <a:buFontTx/>
              <a:buNone/>
            </a:pPr>
            <a:r>
              <a:rPr lang="en-US" sz="2200" smtClean="0"/>
              <a:t>	</a:t>
            </a:r>
          </a:p>
          <a:p>
            <a:pPr algn="just" eaLnBrk="1" hangingPunct="1">
              <a:lnSpc>
                <a:spcPct val="90000"/>
              </a:lnSpc>
              <a:buFontTx/>
              <a:buNone/>
            </a:pPr>
            <a:r>
              <a:rPr lang="en-US" sz="2200" smtClean="0">
                <a:solidFill>
                  <a:schemeClr val="accent2"/>
                </a:solidFill>
              </a:rPr>
              <a:t>	void printMessage ( void )</a:t>
            </a:r>
          </a:p>
          <a:p>
            <a:pPr algn="just" eaLnBrk="1" hangingPunct="1">
              <a:lnSpc>
                <a:spcPct val="90000"/>
              </a:lnSpc>
              <a:buFontTx/>
              <a:buNone/>
            </a:pPr>
            <a:r>
              <a:rPr lang="en-US" sz="2200" smtClean="0">
                <a:solidFill>
                  <a:schemeClr val="accent2"/>
                </a:solidFill>
              </a:rPr>
              <a:t>	{</a:t>
            </a:r>
          </a:p>
          <a:p>
            <a:pPr algn="just" eaLnBrk="1" hangingPunct="1">
              <a:lnSpc>
                <a:spcPct val="90000"/>
              </a:lnSpc>
              <a:buFontTx/>
              <a:buNone/>
            </a:pPr>
            <a:r>
              <a:rPr lang="en-US" sz="2200" smtClean="0">
                <a:solidFill>
                  <a:schemeClr val="accent2"/>
                </a:solidFill>
              </a:rPr>
              <a:t>		printf (“A message for you:\n\n”) ;</a:t>
            </a:r>
          </a:p>
          <a:p>
            <a:pPr algn="just" eaLnBrk="1" hangingPunct="1">
              <a:lnSpc>
                <a:spcPct val="90000"/>
              </a:lnSpc>
              <a:buFontTx/>
              <a:buNone/>
            </a:pPr>
            <a:r>
              <a:rPr lang="en-US" sz="2200" smtClean="0">
                <a:solidFill>
                  <a:schemeClr val="accent2"/>
                </a:solidFill>
              </a:rPr>
              <a:t>		printf (“Have a nice day!\n”) ;</a:t>
            </a:r>
          </a:p>
          <a:p>
            <a:pPr algn="just" eaLnBrk="1" hangingPunct="1">
              <a:lnSpc>
                <a:spcPct val="90000"/>
              </a:lnSpc>
              <a:buFontTx/>
              <a:buNone/>
            </a:pPr>
            <a:r>
              <a:rPr lang="en-US" sz="2200" smtClean="0">
                <a:solidFill>
                  <a:schemeClr val="accent2"/>
                </a:solidFill>
              </a:rPr>
              <a:t>	}</a:t>
            </a:r>
          </a:p>
          <a:p>
            <a:pPr algn="just" eaLnBrk="1" hangingPunct="1">
              <a:lnSpc>
                <a:spcPct val="90000"/>
              </a:lnSpc>
              <a:buFontTx/>
              <a:buNone/>
            </a:pPr>
            <a:endParaRPr lang="en-US" sz="2200" smtClean="0">
              <a:solidFill>
                <a:schemeClr val="accent2"/>
              </a:solidFill>
            </a:endParaRPr>
          </a:p>
          <a:p>
            <a:pPr algn="just" eaLnBrk="1" hangingPunct="1">
              <a:lnSpc>
                <a:spcPct val="90000"/>
              </a:lnSpc>
              <a:buFontTx/>
              <a:buNone/>
            </a:pPr>
            <a:r>
              <a:rPr lang="en-US" sz="2200" smtClean="0"/>
              <a:t>After the statements in the function have completed, control is passed back to the </a:t>
            </a:r>
            <a:r>
              <a:rPr lang="en-US" sz="2200" b="1" smtClean="0"/>
              <a:t>calling function</a:t>
            </a:r>
            <a:r>
              <a:rPr lang="en-US" sz="2200" smtClean="0"/>
              <a:t>, </a:t>
            </a:r>
            <a:r>
              <a:rPr lang="en-US" sz="2200" i="1" smtClean="0"/>
              <a:t>in this case main( )</a:t>
            </a:r>
            <a:r>
              <a:rPr lang="en-US" sz="2200" smtClean="0"/>
              <a:t> .  </a:t>
            </a:r>
          </a:p>
          <a:p>
            <a:pPr algn="just" eaLnBrk="1" hangingPunct="1">
              <a:lnSpc>
                <a:spcPct val="90000"/>
              </a:lnSpc>
              <a:buFontTx/>
              <a:buNone/>
            </a:pPr>
            <a:endParaRPr lang="en-US" sz="2200" smtClean="0"/>
          </a:p>
          <a:p>
            <a:pPr algn="ctr" eaLnBrk="1" hangingPunct="1">
              <a:lnSpc>
                <a:spcPct val="90000"/>
              </a:lnSpc>
              <a:buFontTx/>
              <a:buNone/>
            </a:pPr>
            <a:r>
              <a:rPr lang="en-US" sz="2200" b="1" smtClean="0">
                <a:solidFill>
                  <a:srgbClr val="008000"/>
                </a:solidFill>
              </a:rPr>
              <a:t>Note that the calling function does not have to be main( ) .</a:t>
            </a:r>
          </a:p>
        </p:txBody>
      </p:sp>
    </p:spTree>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1524000" y="0"/>
            <a:ext cx="7543800" cy="838200"/>
          </a:xfrm>
        </p:spPr>
        <p:txBody>
          <a:bodyPr/>
          <a:lstStyle/>
          <a:p>
            <a:pPr eaLnBrk="1" hangingPunct="1"/>
            <a:r>
              <a:rPr lang="en-US" sz="3600" b="1" smtClean="0"/>
              <a:t>General Function Definition Syntax</a:t>
            </a:r>
          </a:p>
        </p:txBody>
      </p:sp>
      <p:sp>
        <p:nvSpPr>
          <p:cNvPr id="414723" name="Rectangle 3"/>
          <p:cNvSpPr>
            <a:spLocks noGrp="1" noChangeArrowheads="1"/>
          </p:cNvSpPr>
          <p:nvPr>
            <p:ph type="body" idx="1"/>
          </p:nvPr>
        </p:nvSpPr>
        <p:spPr>
          <a:xfrm>
            <a:off x="152400" y="2057400"/>
            <a:ext cx="8839200" cy="3429000"/>
          </a:xfrm>
          <a:solidFill>
            <a:schemeClr val="bg1"/>
          </a:solidFill>
          <a:ln>
            <a:solidFill>
              <a:schemeClr val="tx1"/>
            </a:solidFill>
          </a:ln>
          <a:effectLst>
            <a:outerShdw dist="107763" dir="2700000" algn="ctr" rotWithShape="0">
              <a:schemeClr val="bg2"/>
            </a:outerShdw>
          </a:effectLst>
        </p:spPr>
        <p:txBody>
          <a:bodyPr/>
          <a:lstStyle/>
          <a:p>
            <a:pPr eaLnBrk="1" hangingPunct="1">
              <a:buFontTx/>
              <a:buNone/>
              <a:defRPr/>
            </a:pPr>
            <a:r>
              <a:rPr lang="en-US" sz="2400" b="1" i="1" smtClean="0">
                <a:solidFill>
                  <a:srgbClr val="339933"/>
                </a:solidFill>
                <a:latin typeface="Courier New" pitchFamily="49" charset="0"/>
              </a:rPr>
              <a:t>return_type functionName</a:t>
            </a:r>
            <a:r>
              <a:rPr lang="en-US" sz="2400" b="1" smtClean="0">
                <a:solidFill>
                  <a:srgbClr val="339933"/>
                </a:solidFill>
                <a:latin typeface="Courier New" pitchFamily="49" charset="0"/>
              </a:rPr>
              <a:t>(</a:t>
            </a:r>
            <a:r>
              <a:rPr lang="en-US" sz="2400" b="1" i="1" smtClean="0">
                <a:solidFill>
                  <a:srgbClr val="339933"/>
                </a:solidFill>
                <a:latin typeface="Courier New" pitchFamily="49" charset="0"/>
              </a:rPr>
              <a:t>parameter</a:t>
            </a:r>
            <a:r>
              <a:rPr lang="en-US" sz="2400" b="1" i="1" baseline="-25000" smtClean="0">
                <a:solidFill>
                  <a:srgbClr val="339933"/>
                </a:solidFill>
                <a:latin typeface="Courier New" pitchFamily="49" charset="0"/>
              </a:rPr>
              <a:t>1</a:t>
            </a:r>
            <a:r>
              <a:rPr lang="en-US" sz="2400" b="1" smtClean="0">
                <a:solidFill>
                  <a:srgbClr val="339933"/>
                </a:solidFill>
                <a:latin typeface="Courier New" pitchFamily="49" charset="0"/>
              </a:rPr>
              <a:t>, . . . , </a:t>
            </a:r>
            <a:r>
              <a:rPr lang="en-US" sz="2400" b="1" i="1" smtClean="0">
                <a:solidFill>
                  <a:srgbClr val="339933"/>
                </a:solidFill>
                <a:latin typeface="Courier New" pitchFamily="49" charset="0"/>
              </a:rPr>
              <a:t>parameter</a:t>
            </a:r>
            <a:r>
              <a:rPr lang="en-US" sz="2400" b="1" i="1" baseline="-25000" smtClean="0">
                <a:solidFill>
                  <a:srgbClr val="339933"/>
                </a:solidFill>
                <a:latin typeface="Courier New" pitchFamily="49" charset="0"/>
              </a:rPr>
              <a:t>n</a:t>
            </a:r>
            <a:r>
              <a:rPr lang="en-US" sz="2400" b="1" smtClean="0">
                <a:solidFill>
                  <a:srgbClr val="339933"/>
                </a:solidFill>
                <a:latin typeface="Courier New" pitchFamily="49" charset="0"/>
              </a:rPr>
              <a:t> )</a:t>
            </a:r>
          </a:p>
          <a:p>
            <a:pPr eaLnBrk="1" hangingPunct="1">
              <a:buFontTx/>
              <a:buNone/>
              <a:defRPr/>
            </a:pPr>
            <a:r>
              <a:rPr lang="en-US" sz="2400" b="1" smtClean="0">
                <a:solidFill>
                  <a:srgbClr val="339933"/>
                </a:solidFill>
                <a:latin typeface="Courier New" pitchFamily="49" charset="0"/>
              </a:rPr>
              <a:t>{</a:t>
            </a:r>
          </a:p>
          <a:p>
            <a:pPr eaLnBrk="1" hangingPunct="1">
              <a:buFontTx/>
              <a:buNone/>
              <a:defRPr/>
            </a:pPr>
            <a:r>
              <a:rPr lang="en-US" sz="2400" b="1" smtClean="0">
                <a:solidFill>
                  <a:srgbClr val="339933"/>
                </a:solidFill>
                <a:latin typeface="Courier New" pitchFamily="49" charset="0"/>
              </a:rPr>
              <a:t>	 </a:t>
            </a:r>
            <a:r>
              <a:rPr lang="en-US" sz="2400" b="1" i="1" smtClean="0">
                <a:solidFill>
                  <a:srgbClr val="339933"/>
                </a:solidFill>
                <a:latin typeface="Courier New" pitchFamily="49" charset="0"/>
              </a:rPr>
              <a:t>variable declaration(s)</a:t>
            </a:r>
            <a:endParaRPr lang="en-US" sz="2400" b="1" smtClean="0">
              <a:solidFill>
                <a:srgbClr val="339933"/>
              </a:solidFill>
              <a:latin typeface="Courier New" pitchFamily="49" charset="0"/>
            </a:endParaRPr>
          </a:p>
          <a:p>
            <a:pPr eaLnBrk="1" hangingPunct="1">
              <a:buFontTx/>
              <a:buNone/>
              <a:defRPr/>
            </a:pPr>
            <a:r>
              <a:rPr lang="en-US" sz="2400" b="1" smtClean="0">
                <a:solidFill>
                  <a:srgbClr val="339933"/>
                </a:solidFill>
                <a:latin typeface="Courier New" pitchFamily="49" charset="0"/>
              </a:rPr>
              <a:t>   </a:t>
            </a:r>
            <a:r>
              <a:rPr lang="en-US" sz="2400" b="1" i="1" smtClean="0">
                <a:solidFill>
                  <a:srgbClr val="339933"/>
                </a:solidFill>
                <a:latin typeface="Courier New" pitchFamily="49" charset="0"/>
              </a:rPr>
              <a:t>statement(s)</a:t>
            </a:r>
          </a:p>
          <a:p>
            <a:pPr eaLnBrk="1" hangingPunct="1">
              <a:buFontTx/>
              <a:buNone/>
              <a:defRPr/>
            </a:pPr>
            <a:r>
              <a:rPr lang="en-US" sz="2400" b="1" i="1" smtClean="0">
                <a:solidFill>
                  <a:srgbClr val="339933"/>
                </a:solidFill>
                <a:latin typeface="Courier New" pitchFamily="49" charset="0"/>
              </a:rPr>
              <a:t>   return statement</a:t>
            </a:r>
            <a:endParaRPr lang="en-US" sz="2400" b="1" smtClean="0">
              <a:solidFill>
                <a:srgbClr val="339933"/>
              </a:solidFill>
              <a:latin typeface="Courier New" pitchFamily="49" charset="0"/>
            </a:endParaRPr>
          </a:p>
          <a:p>
            <a:pPr eaLnBrk="1" hangingPunct="1">
              <a:buFontTx/>
              <a:buNone/>
              <a:defRPr/>
            </a:pPr>
            <a:r>
              <a:rPr lang="en-US" sz="2400" b="1" smtClean="0">
                <a:solidFill>
                  <a:srgbClr val="339933"/>
                </a:solidFill>
                <a:latin typeface="Courier New" pitchFamily="49" charset="0"/>
              </a:rPr>
              <a:t>}</a:t>
            </a:r>
          </a:p>
        </p:txBody>
      </p:sp>
    </p:spTree>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pPr algn="just" eaLnBrk="1" hangingPunct="1"/>
            <a:r>
              <a:rPr lang="en-US" smtClean="0"/>
              <a:t>Using Input Parameters</a:t>
            </a:r>
          </a:p>
        </p:txBody>
      </p:sp>
      <p:sp>
        <p:nvSpPr>
          <p:cNvPr id="415747" name="Rectangle 3"/>
          <p:cNvSpPr>
            <a:spLocks noGrp="1" noChangeArrowheads="1"/>
          </p:cNvSpPr>
          <p:nvPr>
            <p:ph type="body" idx="1"/>
          </p:nvPr>
        </p:nvSpPr>
        <p:spPr>
          <a:xfrm>
            <a:off x="152400" y="990600"/>
            <a:ext cx="8610600" cy="5105400"/>
          </a:xfrm>
          <a:solidFill>
            <a:schemeClr val="bg1"/>
          </a:solidFill>
          <a:ln>
            <a:solidFill>
              <a:schemeClr val="tx1"/>
            </a:solidFill>
          </a:ln>
          <a:effectLst>
            <a:outerShdw dist="107763" dir="2700000" algn="ctr" rotWithShape="0">
              <a:schemeClr val="bg2"/>
            </a:outerShdw>
          </a:effectLst>
        </p:spPr>
        <p:txBody>
          <a:bodyPr/>
          <a:lstStyle/>
          <a:p>
            <a:pPr eaLnBrk="1" hangingPunct="1">
              <a:buFontTx/>
              <a:buNone/>
              <a:defRPr/>
            </a:pPr>
            <a:r>
              <a:rPr lang="en-US" sz="2000" smtClean="0">
                <a:latin typeface="Courier New" pitchFamily="49" charset="0"/>
              </a:rPr>
              <a:t>void printMessage (int counter) ;</a:t>
            </a:r>
          </a:p>
          <a:p>
            <a:pPr eaLnBrk="1" hangingPunct="1">
              <a:buFontTx/>
              <a:buNone/>
              <a:defRPr/>
            </a:pPr>
            <a:r>
              <a:rPr lang="en-US" sz="2000" smtClean="0">
                <a:latin typeface="Courier New" pitchFamily="49" charset="0"/>
              </a:rPr>
              <a:t>int main ( )</a:t>
            </a:r>
          </a:p>
          <a:p>
            <a:pPr eaLnBrk="1" hangingPunct="1">
              <a:buFontTx/>
              <a:buNone/>
              <a:defRPr/>
            </a:pPr>
            <a:r>
              <a:rPr lang="en-US" sz="2000" smtClean="0">
                <a:latin typeface="Courier New" pitchFamily="49" charset="0"/>
              </a:rPr>
              <a:t>{</a:t>
            </a:r>
          </a:p>
          <a:p>
            <a:pPr eaLnBrk="1" hangingPunct="1">
              <a:buFontTx/>
              <a:buNone/>
              <a:defRPr/>
            </a:pPr>
            <a:r>
              <a:rPr lang="en-US" sz="2000" smtClean="0">
                <a:latin typeface="Courier New" pitchFamily="49" charset="0"/>
              </a:rPr>
              <a:t>	int num;</a:t>
            </a:r>
          </a:p>
          <a:p>
            <a:pPr eaLnBrk="1" hangingPunct="1">
              <a:buFontTx/>
              <a:buNone/>
              <a:defRPr/>
            </a:pPr>
            <a:r>
              <a:rPr lang="en-US" sz="2000" smtClean="0">
                <a:latin typeface="Courier New" pitchFamily="49" charset="0"/>
              </a:rPr>
              <a:t>	printf (</a:t>
            </a:r>
            <a:r>
              <a:rPr lang="en-US" sz="2000" smtClean="0"/>
              <a:t>“</a:t>
            </a:r>
            <a:r>
              <a:rPr lang="en-US" sz="2000" smtClean="0">
                <a:latin typeface="Courier New" pitchFamily="49" charset="0"/>
              </a:rPr>
              <a:t>Enter an integer: </a:t>
            </a:r>
            <a:r>
              <a:rPr lang="en-US" sz="2000" smtClean="0"/>
              <a:t>“</a:t>
            </a:r>
            <a:r>
              <a:rPr lang="en-US" sz="2000" smtClean="0">
                <a:latin typeface="Courier New" pitchFamily="49" charset="0"/>
              </a:rPr>
              <a:t>) ;</a:t>
            </a:r>
          </a:p>
          <a:p>
            <a:pPr eaLnBrk="1" hangingPunct="1">
              <a:buFontTx/>
              <a:buNone/>
              <a:defRPr/>
            </a:pPr>
            <a:r>
              <a:rPr lang="en-US" sz="2000" smtClean="0">
                <a:latin typeface="Courier New" pitchFamily="49" charset="0"/>
              </a:rPr>
              <a:t>	scanf (</a:t>
            </a:r>
            <a:r>
              <a:rPr lang="en-US" sz="2000" smtClean="0"/>
              <a:t>“</a:t>
            </a:r>
            <a:r>
              <a:rPr lang="en-US" sz="2000" smtClean="0">
                <a:latin typeface="Courier New" pitchFamily="49" charset="0"/>
              </a:rPr>
              <a:t>%d</a:t>
            </a:r>
            <a:r>
              <a:rPr lang="en-US" sz="2000" smtClean="0"/>
              <a:t>”</a:t>
            </a:r>
            <a:r>
              <a:rPr lang="en-US" sz="2000" smtClean="0">
                <a:latin typeface="Courier New" pitchFamily="49" charset="0"/>
              </a:rPr>
              <a:t>, &amp;num) ;</a:t>
            </a:r>
          </a:p>
          <a:p>
            <a:pPr eaLnBrk="1" hangingPunct="1">
              <a:buFontTx/>
              <a:buNone/>
              <a:defRPr/>
            </a:pPr>
            <a:r>
              <a:rPr lang="en-US" sz="2000" smtClean="0">
                <a:latin typeface="Courier New" pitchFamily="49" charset="0"/>
              </a:rPr>
              <a:t>	printMessage (num) ;            </a:t>
            </a:r>
          </a:p>
          <a:p>
            <a:pPr eaLnBrk="1" hangingPunct="1">
              <a:buFontTx/>
              <a:buNone/>
              <a:defRPr/>
            </a:pPr>
            <a:r>
              <a:rPr lang="en-US" sz="2000" smtClean="0">
                <a:latin typeface="Courier New" pitchFamily="49" charset="0"/>
              </a:rPr>
              <a:t>   return 0 ;	</a:t>
            </a:r>
          </a:p>
          <a:p>
            <a:pPr eaLnBrk="1" hangingPunct="1">
              <a:buFontTx/>
              <a:buNone/>
              <a:defRPr/>
            </a:pPr>
            <a:r>
              <a:rPr lang="en-US" sz="2000" smtClean="0">
                <a:latin typeface="Courier New" pitchFamily="49" charset="0"/>
              </a:rPr>
              <a:t>}</a:t>
            </a:r>
          </a:p>
          <a:p>
            <a:pPr eaLnBrk="1" hangingPunct="1">
              <a:buFontTx/>
              <a:buNone/>
              <a:defRPr/>
            </a:pPr>
            <a:r>
              <a:rPr lang="en-US" sz="2000" smtClean="0">
                <a:latin typeface="Courier New" pitchFamily="49" charset="0"/>
              </a:rPr>
              <a:t>void printMessage (int counter)</a:t>
            </a:r>
          </a:p>
          <a:p>
            <a:pPr eaLnBrk="1" hangingPunct="1">
              <a:buFontTx/>
              <a:buNone/>
              <a:defRPr/>
            </a:pPr>
            <a:r>
              <a:rPr lang="en-US" sz="2000" smtClean="0">
                <a:latin typeface="Courier New" pitchFamily="49" charset="0"/>
              </a:rPr>
              <a:t>{</a:t>
            </a:r>
          </a:p>
          <a:p>
            <a:pPr eaLnBrk="1" hangingPunct="1">
              <a:buFontTx/>
              <a:buNone/>
              <a:defRPr/>
            </a:pPr>
            <a:r>
              <a:rPr lang="en-US" sz="2000" smtClean="0">
                <a:latin typeface="Courier New" pitchFamily="49" charset="0"/>
              </a:rPr>
              <a:t>	int i ;</a:t>
            </a:r>
          </a:p>
          <a:p>
            <a:pPr eaLnBrk="1" hangingPunct="1">
              <a:buFontTx/>
              <a:buNone/>
              <a:defRPr/>
            </a:pPr>
            <a:r>
              <a:rPr lang="en-US" sz="2000" smtClean="0">
                <a:latin typeface="Courier New" pitchFamily="49" charset="0"/>
              </a:rPr>
              <a:t>	for ( i = 0; i &lt; counter; i++ )</a:t>
            </a:r>
          </a:p>
          <a:p>
            <a:pPr eaLnBrk="1" hangingPunct="1">
              <a:buFontTx/>
              <a:buNone/>
              <a:defRPr/>
            </a:pPr>
            <a:r>
              <a:rPr lang="en-US" sz="2000" smtClean="0">
                <a:latin typeface="Courier New" pitchFamily="49" charset="0"/>
              </a:rPr>
              <a:t>	     printf (</a:t>
            </a:r>
            <a:r>
              <a:rPr lang="en-US" sz="2000" smtClean="0"/>
              <a:t>“</a:t>
            </a:r>
            <a:r>
              <a:rPr lang="en-US" sz="2000" smtClean="0">
                <a:latin typeface="Courier New" pitchFamily="49" charset="0"/>
              </a:rPr>
              <a:t>Have a nice day!\n</a:t>
            </a:r>
            <a:r>
              <a:rPr lang="en-US" sz="2000" smtClean="0"/>
              <a:t>”</a:t>
            </a:r>
            <a:r>
              <a:rPr lang="en-US" sz="2000" smtClean="0">
                <a:latin typeface="Courier New" pitchFamily="49" charset="0"/>
              </a:rPr>
              <a:t>) ;</a:t>
            </a:r>
          </a:p>
          <a:p>
            <a:pPr eaLnBrk="1" hangingPunct="1">
              <a:buFontTx/>
              <a:buNone/>
              <a:defRPr/>
            </a:pPr>
            <a:r>
              <a:rPr lang="en-US" sz="2000" smtClean="0">
                <a:latin typeface="Courier New" pitchFamily="49" charset="0"/>
              </a:rPr>
              <a:t>}</a:t>
            </a:r>
          </a:p>
        </p:txBody>
      </p:sp>
      <p:sp>
        <p:nvSpPr>
          <p:cNvPr id="258052" name="AutoShape 4"/>
          <p:cNvSpPr>
            <a:spLocks noChangeArrowheads="1"/>
          </p:cNvSpPr>
          <p:nvPr/>
        </p:nvSpPr>
        <p:spPr bwMode="auto">
          <a:xfrm rot="-8614715">
            <a:off x="3124200" y="2286000"/>
            <a:ext cx="3419475" cy="244475"/>
          </a:xfrm>
          <a:prstGeom prst="rightArrow">
            <a:avLst>
              <a:gd name="adj1" fmla="val 50000"/>
              <a:gd name="adj2" fmla="val 699415"/>
            </a:avLst>
          </a:prstGeom>
          <a:solidFill>
            <a:srgbClr val="114FFB"/>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8053" name="AutoShape 5"/>
          <p:cNvSpPr>
            <a:spLocks noChangeArrowheads="1"/>
          </p:cNvSpPr>
          <p:nvPr/>
        </p:nvSpPr>
        <p:spPr bwMode="auto">
          <a:xfrm rot="10020000">
            <a:off x="4343400" y="4038600"/>
            <a:ext cx="2433638" cy="300038"/>
          </a:xfrm>
          <a:prstGeom prst="rightArrow">
            <a:avLst>
              <a:gd name="adj1" fmla="val 50000"/>
              <a:gd name="adj2" fmla="val 405593"/>
            </a:avLst>
          </a:prstGeom>
          <a:solidFill>
            <a:srgbClr val="114FFB"/>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8054" name="AutoShape 6"/>
          <p:cNvSpPr>
            <a:spLocks noChangeArrowheads="1"/>
          </p:cNvSpPr>
          <p:nvPr/>
        </p:nvSpPr>
        <p:spPr bwMode="auto">
          <a:xfrm flipH="1">
            <a:off x="3429000" y="3340100"/>
            <a:ext cx="444500" cy="139700"/>
          </a:xfrm>
          <a:prstGeom prst="rightArrow">
            <a:avLst>
              <a:gd name="adj1" fmla="val 50000"/>
              <a:gd name="adj2" fmla="val 159106"/>
            </a:avLst>
          </a:prstGeom>
          <a:solidFill>
            <a:srgbClr val="FC0128"/>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58055" name="Text Box 7"/>
          <p:cNvSpPr txBox="1">
            <a:spLocks noChangeArrowheads="1"/>
          </p:cNvSpPr>
          <p:nvPr/>
        </p:nvSpPr>
        <p:spPr bwMode="auto">
          <a:xfrm>
            <a:off x="3949700" y="3098800"/>
            <a:ext cx="1752600" cy="711200"/>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sz="2000">
                <a:solidFill>
                  <a:srgbClr val="CC3300"/>
                </a:solidFill>
              </a:rPr>
              <a:t>One argument of type int</a:t>
            </a:r>
          </a:p>
        </p:txBody>
      </p:sp>
      <p:sp>
        <p:nvSpPr>
          <p:cNvPr id="258056" name="Text Box 8"/>
          <p:cNvSpPr txBox="1">
            <a:spLocks noChangeArrowheads="1"/>
          </p:cNvSpPr>
          <p:nvPr/>
        </p:nvSpPr>
        <p:spPr bwMode="auto">
          <a:xfrm>
            <a:off x="6461125" y="3032125"/>
            <a:ext cx="2378075" cy="711200"/>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sz="2000">
                <a:solidFill>
                  <a:schemeClr val="accent2"/>
                </a:solidFill>
              </a:rPr>
              <a:t>Matches one formal parameter of type int</a:t>
            </a:r>
          </a:p>
        </p:txBody>
      </p:sp>
    </p:spTree>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smtClean="0"/>
              <a:t>Parameter Passing</a:t>
            </a:r>
          </a:p>
        </p:txBody>
      </p:sp>
      <p:sp>
        <p:nvSpPr>
          <p:cNvPr id="259075" name="Rectangle 3"/>
          <p:cNvSpPr>
            <a:spLocks noGrp="1" noChangeArrowheads="1"/>
          </p:cNvSpPr>
          <p:nvPr>
            <p:ph type="body" idx="1"/>
          </p:nvPr>
        </p:nvSpPr>
        <p:spPr>
          <a:xfrm>
            <a:off x="228600" y="1066800"/>
            <a:ext cx="8686800" cy="5257800"/>
          </a:xfrm>
        </p:spPr>
        <p:txBody>
          <a:bodyPr/>
          <a:lstStyle/>
          <a:p>
            <a:pPr algn="just" eaLnBrk="1" hangingPunct="1">
              <a:lnSpc>
                <a:spcPct val="90000"/>
              </a:lnSpc>
            </a:pPr>
            <a:r>
              <a:rPr lang="en-US" sz="2400" smtClean="0"/>
              <a:t>Consider a function </a:t>
            </a:r>
            <a:r>
              <a:rPr lang="en-US" sz="2400" b="1" smtClean="0"/>
              <a:t>averageTwo</a:t>
            </a:r>
            <a:r>
              <a:rPr lang="en-US" sz="2400" smtClean="0"/>
              <a:t> that calculates and returns the average of two integers passed to it as parameters.</a:t>
            </a:r>
          </a:p>
          <a:p>
            <a:pPr algn="just" eaLnBrk="1" hangingPunct="1">
              <a:lnSpc>
                <a:spcPct val="90000"/>
              </a:lnSpc>
            </a:pPr>
            <a:endParaRPr lang="en-US" sz="2400" smtClean="0"/>
          </a:p>
          <a:p>
            <a:pPr algn="just" eaLnBrk="1" hangingPunct="1">
              <a:lnSpc>
                <a:spcPct val="90000"/>
              </a:lnSpc>
            </a:pPr>
            <a:r>
              <a:rPr lang="en-US" sz="2400" b="1" smtClean="0"/>
              <a:t>Actual parameters</a:t>
            </a:r>
            <a:r>
              <a:rPr lang="en-US" sz="2400" smtClean="0"/>
              <a:t> are the parameters that appear in the function call.  </a:t>
            </a:r>
            <a:r>
              <a:rPr lang="en-US" sz="2400" smtClean="0">
                <a:solidFill>
                  <a:schemeClr val="accent2"/>
                </a:solidFill>
              </a:rPr>
              <a:t>average = averageTwo (</a:t>
            </a:r>
            <a:r>
              <a:rPr lang="en-US" sz="2400" b="1" smtClean="0">
                <a:solidFill>
                  <a:schemeClr val="accent2"/>
                </a:solidFill>
              </a:rPr>
              <a:t>value1</a:t>
            </a:r>
            <a:r>
              <a:rPr lang="en-US" sz="2400" smtClean="0">
                <a:solidFill>
                  <a:schemeClr val="accent2"/>
                </a:solidFill>
              </a:rPr>
              <a:t>, </a:t>
            </a:r>
            <a:r>
              <a:rPr lang="en-US" sz="2400" b="1" smtClean="0">
                <a:solidFill>
                  <a:schemeClr val="accent2"/>
                </a:solidFill>
              </a:rPr>
              <a:t>value2</a:t>
            </a:r>
            <a:r>
              <a:rPr lang="en-US" sz="2400" smtClean="0">
                <a:solidFill>
                  <a:schemeClr val="accent2"/>
                </a:solidFill>
              </a:rPr>
              <a:t>) ;</a:t>
            </a:r>
          </a:p>
          <a:p>
            <a:pPr algn="just" eaLnBrk="1" hangingPunct="1">
              <a:lnSpc>
                <a:spcPct val="90000"/>
              </a:lnSpc>
            </a:pPr>
            <a:endParaRPr lang="en-US" sz="2400" b="1" smtClean="0">
              <a:solidFill>
                <a:schemeClr val="accent2"/>
              </a:solidFill>
            </a:endParaRPr>
          </a:p>
          <a:p>
            <a:pPr algn="just" eaLnBrk="1" hangingPunct="1">
              <a:lnSpc>
                <a:spcPct val="90000"/>
              </a:lnSpc>
            </a:pPr>
            <a:r>
              <a:rPr lang="en-US" sz="2400" b="1" smtClean="0"/>
              <a:t>Formal parameters</a:t>
            </a:r>
            <a:r>
              <a:rPr lang="en-US" sz="2400" smtClean="0"/>
              <a:t> are the parameters that appear in the function header.  </a:t>
            </a:r>
            <a:r>
              <a:rPr lang="en-US" sz="2400" smtClean="0">
                <a:solidFill>
                  <a:schemeClr val="accent2"/>
                </a:solidFill>
              </a:rPr>
              <a:t>float averageTwo (int </a:t>
            </a:r>
            <a:r>
              <a:rPr lang="en-US" sz="2400" b="1" smtClean="0">
                <a:solidFill>
                  <a:schemeClr val="accent2"/>
                </a:solidFill>
              </a:rPr>
              <a:t>num1</a:t>
            </a:r>
            <a:r>
              <a:rPr lang="en-US" sz="2400" smtClean="0">
                <a:solidFill>
                  <a:schemeClr val="accent2"/>
                </a:solidFill>
              </a:rPr>
              <a:t>, int</a:t>
            </a:r>
            <a:r>
              <a:rPr lang="en-US" sz="2400" b="1" smtClean="0">
                <a:solidFill>
                  <a:schemeClr val="accent2"/>
                </a:solidFill>
              </a:rPr>
              <a:t> num2</a:t>
            </a:r>
            <a:r>
              <a:rPr lang="en-US" sz="2400" smtClean="0">
                <a:solidFill>
                  <a:schemeClr val="accent2"/>
                </a:solidFill>
              </a:rPr>
              <a:t>)</a:t>
            </a:r>
          </a:p>
          <a:p>
            <a:pPr algn="just" eaLnBrk="1" hangingPunct="1">
              <a:lnSpc>
                <a:spcPct val="90000"/>
              </a:lnSpc>
            </a:pPr>
            <a:endParaRPr lang="en-US" sz="2400" smtClean="0">
              <a:solidFill>
                <a:schemeClr val="accent2"/>
              </a:solidFill>
            </a:endParaRPr>
          </a:p>
          <a:p>
            <a:pPr algn="just" eaLnBrk="1" hangingPunct="1">
              <a:lnSpc>
                <a:spcPct val="90000"/>
              </a:lnSpc>
            </a:pPr>
            <a:r>
              <a:rPr lang="en-US" sz="2400" smtClean="0"/>
              <a:t>Actual and formal parameters are matched by position.  </a:t>
            </a:r>
          </a:p>
          <a:p>
            <a:pPr algn="just" eaLnBrk="1" hangingPunct="1">
              <a:lnSpc>
                <a:spcPct val="90000"/>
              </a:lnSpc>
            </a:pPr>
            <a:endParaRPr lang="en-US" sz="2400" smtClean="0"/>
          </a:p>
          <a:p>
            <a:pPr algn="just" eaLnBrk="1" hangingPunct="1">
              <a:lnSpc>
                <a:spcPct val="90000"/>
              </a:lnSpc>
            </a:pPr>
            <a:r>
              <a:rPr lang="en-US" sz="2400" smtClean="0"/>
              <a:t>Each formal parameter receives the value of its corresponding actual parameter.</a:t>
            </a:r>
          </a:p>
        </p:txBody>
      </p:sp>
    </p:spTree>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smtClean="0"/>
              <a:t>Parameter Passing - II</a:t>
            </a:r>
          </a:p>
        </p:txBody>
      </p:sp>
      <p:sp>
        <p:nvSpPr>
          <p:cNvPr id="260099" name="Rectangle 3"/>
          <p:cNvSpPr>
            <a:spLocks noGrp="1" noChangeArrowheads="1"/>
          </p:cNvSpPr>
          <p:nvPr>
            <p:ph type="body" idx="1"/>
          </p:nvPr>
        </p:nvSpPr>
        <p:spPr/>
        <p:txBody>
          <a:bodyPr/>
          <a:lstStyle/>
          <a:p>
            <a:pPr algn="just" eaLnBrk="1" hangingPunct="1">
              <a:buFontTx/>
              <a:buNone/>
            </a:pPr>
            <a:r>
              <a:rPr lang="en-US" smtClean="0"/>
              <a:t>Corresponding actual and formal parameters </a:t>
            </a:r>
          </a:p>
          <a:p>
            <a:pPr lvl="1" algn="just" eaLnBrk="1" hangingPunct="1"/>
            <a:r>
              <a:rPr lang="en-US" smtClean="0"/>
              <a:t>do not have to have the same name, but they may.</a:t>
            </a:r>
          </a:p>
          <a:p>
            <a:pPr algn="just" eaLnBrk="1" hangingPunct="1">
              <a:buFontTx/>
              <a:buNone/>
            </a:pPr>
            <a:endParaRPr lang="en-US" smtClean="0"/>
          </a:p>
          <a:p>
            <a:pPr lvl="1" algn="just" eaLnBrk="1" hangingPunct="1"/>
            <a:r>
              <a:rPr lang="en-US" smtClean="0"/>
              <a:t>must be of the same data type, </a:t>
            </a:r>
            <a:r>
              <a:rPr lang="en-US" i="1" smtClean="0">
                <a:solidFill>
                  <a:srgbClr val="993300"/>
                </a:solidFill>
              </a:rPr>
              <a:t>with some exceptions</a:t>
            </a:r>
            <a:r>
              <a:rPr lang="en-US" smtClean="0"/>
              <a:t>.</a:t>
            </a:r>
          </a:p>
        </p:txBody>
      </p:sp>
    </p:spTree>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pPr eaLnBrk="1" hangingPunct="1"/>
            <a:r>
              <a:rPr lang="en-US" smtClean="0"/>
              <a:t>Local Variables</a:t>
            </a:r>
          </a:p>
        </p:txBody>
      </p:sp>
      <p:sp>
        <p:nvSpPr>
          <p:cNvPr id="261123" name="Rectangle 3"/>
          <p:cNvSpPr>
            <a:spLocks noGrp="1" noChangeArrowheads="1"/>
          </p:cNvSpPr>
          <p:nvPr>
            <p:ph type="body" idx="1"/>
          </p:nvPr>
        </p:nvSpPr>
        <p:spPr>
          <a:xfrm>
            <a:off x="242888" y="1371600"/>
            <a:ext cx="8709025" cy="4867275"/>
          </a:xfrm>
        </p:spPr>
        <p:txBody>
          <a:bodyPr/>
          <a:lstStyle/>
          <a:p>
            <a:pPr algn="just" eaLnBrk="1" hangingPunct="1">
              <a:lnSpc>
                <a:spcPct val="90000"/>
              </a:lnSpc>
            </a:pPr>
            <a:r>
              <a:rPr lang="en-US" sz="2400" smtClean="0"/>
              <a:t>Functions only “see” (have access to) their own </a:t>
            </a:r>
            <a:r>
              <a:rPr lang="en-US" sz="2400" b="1" smtClean="0"/>
              <a:t>local variables</a:t>
            </a:r>
            <a:r>
              <a:rPr lang="en-US" sz="2400" smtClean="0"/>
              <a:t>.  This includes main( ) .</a:t>
            </a:r>
          </a:p>
          <a:p>
            <a:pPr algn="just" eaLnBrk="1" hangingPunct="1">
              <a:lnSpc>
                <a:spcPct val="90000"/>
              </a:lnSpc>
            </a:pPr>
            <a:endParaRPr lang="en-US" sz="2400" smtClean="0"/>
          </a:p>
          <a:p>
            <a:pPr algn="just" eaLnBrk="1" hangingPunct="1">
              <a:lnSpc>
                <a:spcPct val="90000"/>
              </a:lnSpc>
            </a:pPr>
            <a:r>
              <a:rPr lang="en-US" sz="2400" smtClean="0"/>
              <a:t>Formal parameters are declarations of local variables.  The values passed are assigned to those variables.</a:t>
            </a:r>
          </a:p>
          <a:p>
            <a:pPr algn="just" eaLnBrk="1" hangingPunct="1">
              <a:lnSpc>
                <a:spcPct val="90000"/>
              </a:lnSpc>
            </a:pPr>
            <a:endParaRPr lang="en-US" sz="2400" smtClean="0"/>
          </a:p>
          <a:p>
            <a:pPr algn="just" eaLnBrk="1" hangingPunct="1">
              <a:lnSpc>
                <a:spcPct val="90000"/>
              </a:lnSpc>
            </a:pPr>
            <a:r>
              <a:rPr lang="en-US" sz="2400" smtClean="0"/>
              <a:t>Other local variables can be declared within the function body.</a:t>
            </a:r>
          </a:p>
        </p:txBody>
      </p:sp>
    </p:spTree>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noFill/>
        </p:spPr>
        <p:txBody>
          <a:bodyPr lIns="90488" tIns="44450" rIns="90488" bIns="44450"/>
          <a:lstStyle/>
          <a:p>
            <a:pPr eaLnBrk="1" hangingPunct="1"/>
            <a:r>
              <a:rPr lang="en-US" smtClean="0"/>
              <a:t>The Rules</a:t>
            </a:r>
          </a:p>
        </p:txBody>
      </p:sp>
      <p:sp>
        <p:nvSpPr>
          <p:cNvPr id="262147" name="Rectangle 3"/>
          <p:cNvSpPr>
            <a:spLocks noGrp="1" noChangeArrowheads="1"/>
          </p:cNvSpPr>
          <p:nvPr>
            <p:ph type="body" idx="1"/>
          </p:nvPr>
        </p:nvSpPr>
        <p:spPr>
          <a:xfrm>
            <a:off x="242888" y="1371600"/>
            <a:ext cx="8709025" cy="4867275"/>
          </a:xfrm>
          <a:noFill/>
        </p:spPr>
        <p:txBody>
          <a:bodyPr lIns="90488" tIns="44450" rIns="90488" bIns="44450"/>
          <a:lstStyle/>
          <a:p>
            <a:pPr algn="just" eaLnBrk="1" hangingPunct="1"/>
            <a:r>
              <a:rPr lang="en-US" sz="2400" smtClean="0"/>
              <a:t>A function may accept zero or as many parameters as it needs.</a:t>
            </a:r>
          </a:p>
          <a:p>
            <a:pPr algn="just" eaLnBrk="1" hangingPunct="1"/>
            <a:endParaRPr lang="en-US" sz="2400" smtClean="0"/>
          </a:p>
          <a:p>
            <a:pPr algn="just" eaLnBrk="1" hangingPunct="1"/>
            <a:r>
              <a:rPr lang="en-US" sz="2400" smtClean="0"/>
              <a:t>A function may return either one or no values.</a:t>
            </a:r>
          </a:p>
          <a:p>
            <a:pPr algn="just" eaLnBrk="1" hangingPunct="1"/>
            <a:endParaRPr lang="en-US" sz="2400" smtClean="0"/>
          </a:p>
          <a:p>
            <a:pPr algn="just" eaLnBrk="1" hangingPunct="1"/>
            <a:r>
              <a:rPr lang="en-US" sz="2400" smtClean="0"/>
              <a:t>Variables declared inside a function, unless explicitly passed to another function, are available to that function only. </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buFont typeface="Monotype Sorts" pitchFamily="2" charset="2"/>
              <a:buNone/>
            </a:pPr>
            <a:r>
              <a:rPr lang="en-US" smtClean="0"/>
              <a:t>Which Are Legal Identifiers?</a:t>
            </a:r>
          </a:p>
        </p:txBody>
      </p:sp>
      <p:sp>
        <p:nvSpPr>
          <p:cNvPr id="230403" name="Rectangle 3"/>
          <p:cNvSpPr>
            <a:spLocks noGrp="1" noChangeArrowheads="1"/>
          </p:cNvSpPr>
          <p:nvPr>
            <p:ph type="body" idx="1"/>
          </p:nvPr>
        </p:nvSpPr>
        <p:spPr/>
        <p:txBody>
          <a:bodyPr/>
          <a:lstStyle/>
          <a:p>
            <a:pPr eaLnBrk="1" hangingPunct="1">
              <a:buFont typeface="Monotype Sorts" pitchFamily="2" charset="2"/>
              <a:buNone/>
              <a:defRPr/>
            </a:pPr>
            <a:r>
              <a:rPr lang="en-US" dirty="0" smtClean="0">
                <a:solidFill>
                  <a:srgbClr val="993300"/>
                </a:solidFill>
                <a:latin typeface="+mj-lt"/>
              </a:rPr>
              <a:t>AREA		      </a:t>
            </a:r>
            <a:r>
              <a:rPr lang="en-US" dirty="0" err="1" smtClean="0">
                <a:solidFill>
                  <a:srgbClr val="993300"/>
                </a:solidFill>
                <a:latin typeface="+mj-lt"/>
              </a:rPr>
              <a:t>area_under_the_curve</a:t>
            </a:r>
            <a:endParaRPr lang="en-US" dirty="0" smtClean="0">
              <a:solidFill>
                <a:srgbClr val="993300"/>
              </a:solidFill>
              <a:latin typeface="+mj-lt"/>
            </a:endParaRPr>
          </a:p>
          <a:p>
            <a:pPr eaLnBrk="1" hangingPunct="1">
              <a:buFont typeface="Monotype Sorts" pitchFamily="2" charset="2"/>
              <a:buNone/>
              <a:defRPr/>
            </a:pPr>
            <a:r>
              <a:rPr lang="en-US" dirty="0" smtClean="0">
                <a:solidFill>
                  <a:srgbClr val="993300"/>
                </a:solidFill>
                <a:latin typeface="+mj-lt"/>
              </a:rPr>
              <a:t>3D			      num45</a:t>
            </a:r>
          </a:p>
          <a:p>
            <a:pPr eaLnBrk="1" hangingPunct="1">
              <a:buFont typeface="Monotype Sorts" pitchFamily="2" charset="2"/>
              <a:buNone/>
              <a:defRPr/>
            </a:pPr>
            <a:r>
              <a:rPr lang="en-US" dirty="0" smtClean="0">
                <a:solidFill>
                  <a:srgbClr val="993300"/>
                </a:solidFill>
                <a:latin typeface="+mj-lt"/>
              </a:rPr>
              <a:t>Last-Chance	      #values</a:t>
            </a:r>
          </a:p>
          <a:p>
            <a:pPr eaLnBrk="1" hangingPunct="1">
              <a:buFont typeface="Monotype Sorts" pitchFamily="2" charset="2"/>
              <a:buNone/>
              <a:defRPr/>
            </a:pPr>
            <a:r>
              <a:rPr lang="en-US" dirty="0" smtClean="0">
                <a:solidFill>
                  <a:srgbClr val="993300"/>
                </a:solidFill>
                <a:latin typeface="+mj-lt"/>
              </a:rPr>
              <a:t>x_yt3		      pi</a:t>
            </a:r>
          </a:p>
          <a:p>
            <a:pPr eaLnBrk="1" hangingPunct="1">
              <a:buFont typeface="Monotype Sorts" pitchFamily="2" charset="2"/>
              <a:buNone/>
              <a:defRPr/>
            </a:pPr>
            <a:r>
              <a:rPr lang="en-US" dirty="0" smtClean="0">
                <a:solidFill>
                  <a:srgbClr val="993300"/>
                </a:solidFill>
                <a:latin typeface="+mj-lt"/>
              </a:rPr>
              <a:t>num$		      %done		</a:t>
            </a:r>
          </a:p>
          <a:p>
            <a:pPr eaLnBrk="1" hangingPunct="1">
              <a:buFont typeface="Monotype Sorts" pitchFamily="2" charset="2"/>
              <a:buNone/>
              <a:defRPr/>
            </a:pPr>
            <a:r>
              <a:rPr lang="en-US" dirty="0" smtClean="0">
                <a:solidFill>
                  <a:srgbClr val="993300"/>
                </a:solidFill>
                <a:latin typeface="+mj-lt"/>
              </a:rPr>
              <a:t>lucky***	      continue</a:t>
            </a:r>
          </a:p>
          <a:p>
            <a:pPr eaLnBrk="1" hangingPunct="1">
              <a:buFont typeface="Monotype Sorts" pitchFamily="2" charset="2"/>
              <a:buNone/>
              <a:defRPr/>
            </a:pPr>
            <a:r>
              <a:rPr lang="en-US" dirty="0" smtClean="0">
                <a:solidFill>
                  <a:srgbClr val="993300"/>
                </a:solidFill>
                <a:latin typeface="+mj-lt"/>
              </a:rPr>
              <a:t>Float		      integer</a:t>
            </a:r>
            <a:endParaRPr lang="en-US" sz="2400" b="1" dirty="0" smtClean="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 calcmode="lin" valueType="num">
                                      <p:cBhvr additive="base">
                                        <p:cTn id="7" dur="500" fill="hold"/>
                                        <p:tgtEl>
                                          <p:spTgt spid="2304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304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30403">
                                            <p:txEl>
                                              <p:pRg st="1" end="1"/>
                                            </p:txEl>
                                          </p:spTgt>
                                        </p:tgtEl>
                                        <p:attrNameLst>
                                          <p:attrName>style.visibility</p:attrName>
                                        </p:attrNameLst>
                                      </p:cBhvr>
                                      <p:to>
                                        <p:strVal val="visible"/>
                                      </p:to>
                                    </p:set>
                                    <p:anim calcmode="lin" valueType="num">
                                      <p:cBhvr additive="base">
                                        <p:cTn id="13" dur="500" fill="hold"/>
                                        <p:tgtEl>
                                          <p:spTgt spid="2304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304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30403">
                                            <p:txEl>
                                              <p:pRg st="2" end="2"/>
                                            </p:txEl>
                                          </p:spTgt>
                                        </p:tgtEl>
                                        <p:attrNameLst>
                                          <p:attrName>style.visibility</p:attrName>
                                        </p:attrNameLst>
                                      </p:cBhvr>
                                      <p:to>
                                        <p:strVal val="visible"/>
                                      </p:to>
                                    </p:set>
                                    <p:anim calcmode="lin" valueType="num">
                                      <p:cBhvr additive="base">
                                        <p:cTn id="19" dur="500" fill="hold"/>
                                        <p:tgtEl>
                                          <p:spTgt spid="2304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304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30403">
                                            <p:txEl>
                                              <p:pRg st="3" end="3"/>
                                            </p:txEl>
                                          </p:spTgt>
                                        </p:tgtEl>
                                        <p:attrNameLst>
                                          <p:attrName>style.visibility</p:attrName>
                                        </p:attrNameLst>
                                      </p:cBhvr>
                                      <p:to>
                                        <p:strVal val="visible"/>
                                      </p:to>
                                    </p:set>
                                    <p:anim calcmode="lin" valueType="num">
                                      <p:cBhvr additive="base">
                                        <p:cTn id="25" dur="500" fill="hold"/>
                                        <p:tgtEl>
                                          <p:spTgt spid="23040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304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30403">
                                            <p:txEl>
                                              <p:pRg st="4" end="4"/>
                                            </p:txEl>
                                          </p:spTgt>
                                        </p:tgtEl>
                                        <p:attrNameLst>
                                          <p:attrName>style.visibility</p:attrName>
                                        </p:attrNameLst>
                                      </p:cBhvr>
                                      <p:to>
                                        <p:strVal val="visible"/>
                                      </p:to>
                                    </p:set>
                                    <p:anim calcmode="lin" valueType="num">
                                      <p:cBhvr additive="base">
                                        <p:cTn id="31" dur="500" fill="hold"/>
                                        <p:tgtEl>
                                          <p:spTgt spid="23040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304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30403">
                                            <p:txEl>
                                              <p:pRg st="5" end="5"/>
                                            </p:txEl>
                                          </p:spTgt>
                                        </p:tgtEl>
                                        <p:attrNameLst>
                                          <p:attrName>style.visibility</p:attrName>
                                        </p:attrNameLst>
                                      </p:cBhvr>
                                      <p:to>
                                        <p:strVal val="visible"/>
                                      </p:to>
                                    </p:set>
                                    <p:anim calcmode="lin" valueType="num">
                                      <p:cBhvr additive="base">
                                        <p:cTn id="37" dur="500" fill="hold"/>
                                        <p:tgtEl>
                                          <p:spTgt spid="23040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304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30403">
                                            <p:txEl>
                                              <p:pRg st="6" end="6"/>
                                            </p:txEl>
                                          </p:spTgt>
                                        </p:tgtEl>
                                        <p:attrNameLst>
                                          <p:attrName>style.visibility</p:attrName>
                                        </p:attrNameLst>
                                      </p:cBhvr>
                                      <p:to>
                                        <p:strVal val="visible"/>
                                      </p:to>
                                    </p:set>
                                    <p:anim calcmode="lin" valueType="num">
                                      <p:cBhvr additive="base">
                                        <p:cTn id="43" dur="500" fill="hold"/>
                                        <p:tgtEl>
                                          <p:spTgt spid="23040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3040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autoUpdateAnimBg="0"/>
    </p:bld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a:noFill/>
        </p:spPr>
        <p:txBody>
          <a:bodyPr lIns="90488" tIns="44450" rIns="90488" bIns="44450"/>
          <a:lstStyle/>
          <a:p>
            <a:pPr eaLnBrk="1" hangingPunct="1"/>
            <a:r>
              <a:rPr lang="en-US" smtClean="0"/>
              <a:t>Writing a Function - Example</a:t>
            </a:r>
          </a:p>
        </p:txBody>
      </p:sp>
      <p:sp>
        <p:nvSpPr>
          <p:cNvPr id="420867" name="Rectangle 3"/>
          <p:cNvSpPr>
            <a:spLocks noChangeArrowheads="1"/>
          </p:cNvSpPr>
          <p:nvPr/>
        </p:nvSpPr>
        <p:spPr bwMode="auto">
          <a:xfrm>
            <a:off x="993775" y="2590800"/>
            <a:ext cx="7769225" cy="312261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141413" algn="l"/>
                <a:tab pos="1622425" algn="l"/>
              </a:tabLst>
              <a:defRPr/>
            </a:pPr>
            <a:r>
              <a:rPr lang="en-US" sz="1800" b="1">
                <a:latin typeface="Courier New" pitchFamily="49" charset="0"/>
                <a:cs typeface="+mn-cs"/>
              </a:rPr>
              <a:t>int	print_table(double start, double end, double step)</a:t>
            </a:r>
          </a:p>
          <a:p>
            <a:pPr eaLnBrk="0" hangingPunct="0">
              <a:tabLst>
                <a:tab pos="565150" algn="l"/>
                <a:tab pos="1141413" algn="l"/>
                <a:tab pos="1622425" algn="l"/>
              </a:tabLst>
              <a:defRPr/>
            </a:pPr>
            <a:r>
              <a:rPr lang="en-US" sz="1800" b="1">
                <a:latin typeface="Courier New" pitchFamily="49" charset="0"/>
                <a:cs typeface="+mn-cs"/>
              </a:rPr>
              <a:t>{</a:t>
            </a:r>
          </a:p>
          <a:p>
            <a:pPr eaLnBrk="0" hangingPunct="0">
              <a:tabLst>
                <a:tab pos="565150" algn="l"/>
                <a:tab pos="1141413" algn="l"/>
                <a:tab pos="1622425" algn="l"/>
              </a:tabLst>
              <a:defRPr/>
            </a:pPr>
            <a:r>
              <a:rPr lang="en-US" sz="1800" b="1">
                <a:latin typeface="Courier New" pitchFamily="49" charset="0"/>
                <a:cs typeface="+mn-cs"/>
              </a:rPr>
              <a:t>	double	d;</a:t>
            </a:r>
          </a:p>
          <a:p>
            <a:pPr eaLnBrk="0" hangingPunct="0">
              <a:tabLst>
                <a:tab pos="565150" algn="l"/>
                <a:tab pos="1141413" algn="l"/>
                <a:tab pos="1622425" algn="l"/>
              </a:tabLst>
              <a:defRPr/>
            </a:pPr>
            <a:r>
              <a:rPr lang="en-US" sz="1800" b="1">
                <a:latin typeface="Courier New" pitchFamily="49" charset="0"/>
                <a:cs typeface="+mn-cs"/>
              </a:rPr>
              <a:t>	int		lines = 1;</a:t>
            </a:r>
          </a:p>
          <a:p>
            <a:pPr eaLnBrk="0" hangingPunct="0">
              <a:tabLst>
                <a:tab pos="565150" algn="l"/>
                <a:tab pos="1141413" algn="l"/>
                <a:tab pos="1622425" algn="l"/>
              </a:tabLst>
              <a:defRPr/>
            </a:pPr>
            <a:endParaRPr lang="en-US" sz="1800" b="1">
              <a:latin typeface="Courier New" pitchFamily="49" charset="0"/>
              <a:cs typeface="+mn-cs"/>
            </a:endParaRPr>
          </a:p>
          <a:p>
            <a:pPr eaLnBrk="0" hangingPunct="0">
              <a:tabLst>
                <a:tab pos="565150" algn="l"/>
                <a:tab pos="1141413" algn="l"/>
                <a:tab pos="1622425" algn="l"/>
              </a:tabLst>
              <a:defRPr/>
            </a:pPr>
            <a:r>
              <a:rPr lang="en-US" sz="1800" b="1">
                <a:latin typeface="Courier New" pitchFamily="49" charset="0"/>
                <a:cs typeface="+mn-cs"/>
              </a:rPr>
              <a:t>	printf("Celsius\tFarenheit\n");</a:t>
            </a:r>
          </a:p>
          <a:p>
            <a:pPr eaLnBrk="0" hangingPunct="0">
              <a:tabLst>
                <a:tab pos="565150" algn="l"/>
                <a:tab pos="1141413" algn="l"/>
                <a:tab pos="1622425" algn="l"/>
              </a:tabLst>
              <a:defRPr/>
            </a:pPr>
            <a:r>
              <a:rPr lang="en-US" sz="1800" b="1">
                <a:latin typeface="Courier New" pitchFamily="49" charset="0"/>
                <a:cs typeface="+mn-cs"/>
              </a:rPr>
              <a:t>	for(d = start; d &lt;= end; d += step, lines++)</a:t>
            </a:r>
          </a:p>
          <a:p>
            <a:pPr eaLnBrk="0" hangingPunct="0">
              <a:tabLst>
                <a:tab pos="565150" algn="l"/>
                <a:tab pos="1141413" algn="l"/>
                <a:tab pos="1622425" algn="l"/>
              </a:tabLst>
              <a:defRPr/>
            </a:pPr>
            <a:r>
              <a:rPr lang="en-US" sz="1800" b="1">
                <a:latin typeface="Courier New" pitchFamily="49" charset="0"/>
                <a:cs typeface="+mn-cs"/>
              </a:rPr>
              <a:t>		printf("%.1lf\t%.1lf\n", d, d * 1.8 + 32);</a:t>
            </a:r>
          </a:p>
          <a:p>
            <a:pPr eaLnBrk="0" hangingPunct="0">
              <a:tabLst>
                <a:tab pos="565150" algn="l"/>
                <a:tab pos="1141413" algn="l"/>
                <a:tab pos="1622425" algn="l"/>
              </a:tabLst>
              <a:defRPr/>
            </a:pPr>
            <a:endParaRPr lang="en-US" sz="1800" b="1">
              <a:latin typeface="Courier New" pitchFamily="49" charset="0"/>
              <a:cs typeface="+mn-cs"/>
            </a:endParaRPr>
          </a:p>
          <a:p>
            <a:pPr eaLnBrk="0" hangingPunct="0">
              <a:tabLst>
                <a:tab pos="565150" algn="l"/>
                <a:tab pos="1141413" algn="l"/>
                <a:tab pos="1622425" algn="l"/>
              </a:tabLst>
              <a:defRPr/>
            </a:pPr>
            <a:r>
              <a:rPr lang="en-US" sz="1800" b="1">
                <a:latin typeface="Courier New" pitchFamily="49" charset="0"/>
                <a:cs typeface="+mn-cs"/>
              </a:rPr>
              <a:t>	return lines;</a:t>
            </a:r>
          </a:p>
          <a:p>
            <a:pPr eaLnBrk="0" hangingPunct="0">
              <a:tabLst>
                <a:tab pos="565150" algn="l"/>
                <a:tab pos="1141413" algn="l"/>
                <a:tab pos="1622425" algn="l"/>
              </a:tabLst>
              <a:defRPr/>
            </a:pPr>
            <a:r>
              <a:rPr lang="en-US" sz="1800" b="1">
                <a:latin typeface="Courier New" pitchFamily="49" charset="0"/>
                <a:cs typeface="+mn-cs"/>
              </a:rPr>
              <a:t>} </a:t>
            </a:r>
          </a:p>
        </p:txBody>
      </p:sp>
      <p:sp>
        <p:nvSpPr>
          <p:cNvPr id="263172" name="Rectangle 4"/>
          <p:cNvSpPr>
            <a:spLocks noChangeArrowheads="1"/>
          </p:cNvSpPr>
          <p:nvPr/>
        </p:nvSpPr>
        <p:spPr bwMode="auto">
          <a:xfrm>
            <a:off x="3940175" y="1851025"/>
            <a:ext cx="3527425" cy="33337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600" b="1">
                <a:latin typeface="Arial" panose="020B0604020202020204" pitchFamily="34" charset="0"/>
              </a:rPr>
              <a:t>accept 3 doubles when called</a:t>
            </a:r>
          </a:p>
        </p:txBody>
      </p:sp>
      <p:sp>
        <p:nvSpPr>
          <p:cNvPr id="263173" name="Line 5"/>
          <p:cNvSpPr>
            <a:spLocks noChangeShapeType="1"/>
          </p:cNvSpPr>
          <p:nvPr/>
        </p:nvSpPr>
        <p:spPr bwMode="auto">
          <a:xfrm flipH="1">
            <a:off x="4041775" y="2162175"/>
            <a:ext cx="746125" cy="490538"/>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3174" name="Line 6"/>
          <p:cNvSpPr>
            <a:spLocks noChangeShapeType="1"/>
          </p:cNvSpPr>
          <p:nvPr/>
        </p:nvSpPr>
        <p:spPr bwMode="auto">
          <a:xfrm>
            <a:off x="5280025" y="2162175"/>
            <a:ext cx="227013" cy="490538"/>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3175" name="Line 7"/>
          <p:cNvSpPr>
            <a:spLocks noChangeShapeType="1"/>
          </p:cNvSpPr>
          <p:nvPr/>
        </p:nvSpPr>
        <p:spPr bwMode="auto">
          <a:xfrm>
            <a:off x="5781675" y="2162175"/>
            <a:ext cx="1152525" cy="504825"/>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3176" name="Rectangle 8"/>
          <p:cNvSpPr>
            <a:spLocks noChangeArrowheads="1"/>
          </p:cNvSpPr>
          <p:nvPr/>
        </p:nvSpPr>
        <p:spPr bwMode="auto">
          <a:xfrm>
            <a:off x="642938" y="1295400"/>
            <a:ext cx="4335462" cy="33337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600" b="1">
                <a:latin typeface="Arial" panose="020B0604020202020204" pitchFamily="34" charset="0"/>
              </a:rPr>
              <a:t>this is the TYPE of the value handed back</a:t>
            </a:r>
          </a:p>
        </p:txBody>
      </p:sp>
      <p:sp>
        <p:nvSpPr>
          <p:cNvPr id="263177" name="Line 9"/>
          <p:cNvSpPr>
            <a:spLocks noChangeShapeType="1"/>
          </p:cNvSpPr>
          <p:nvPr/>
        </p:nvSpPr>
        <p:spPr bwMode="auto">
          <a:xfrm flipH="1">
            <a:off x="1384300" y="1617663"/>
            <a:ext cx="650875" cy="1023937"/>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3178" name="Rectangle 10"/>
          <p:cNvSpPr>
            <a:spLocks noChangeArrowheads="1"/>
          </p:cNvSpPr>
          <p:nvPr/>
        </p:nvSpPr>
        <p:spPr bwMode="auto">
          <a:xfrm>
            <a:off x="4495800" y="5991225"/>
            <a:ext cx="3989388" cy="33337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600" b="1">
                <a:latin typeface="Arial" panose="020B0604020202020204" pitchFamily="34" charset="0"/>
              </a:rPr>
              <a:t>this is the ACTUAL value handed back</a:t>
            </a:r>
          </a:p>
        </p:txBody>
      </p:sp>
      <p:sp>
        <p:nvSpPr>
          <p:cNvPr id="263179" name="Arc 11"/>
          <p:cNvSpPr>
            <a:spLocks/>
          </p:cNvSpPr>
          <p:nvPr/>
        </p:nvSpPr>
        <p:spPr bwMode="auto">
          <a:xfrm rot="10800000">
            <a:off x="3352800" y="5257800"/>
            <a:ext cx="1228725" cy="59055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a:noFill/>
        </p:spPr>
        <p:txBody>
          <a:bodyPr lIns="90488" tIns="44450" rIns="90488" bIns="44450"/>
          <a:lstStyle/>
          <a:p>
            <a:pPr eaLnBrk="1" hangingPunct="1"/>
            <a:r>
              <a:rPr lang="en-US" smtClean="0"/>
              <a:t>Writing Prototypes</a:t>
            </a:r>
          </a:p>
        </p:txBody>
      </p:sp>
      <p:sp>
        <p:nvSpPr>
          <p:cNvPr id="421891" name="Rectangle 3"/>
          <p:cNvSpPr>
            <a:spLocks noChangeArrowheads="1"/>
          </p:cNvSpPr>
          <p:nvPr/>
        </p:nvSpPr>
        <p:spPr bwMode="auto">
          <a:xfrm>
            <a:off x="685800" y="5638800"/>
            <a:ext cx="8001000"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spcBef>
                <a:spcPct val="63000"/>
              </a:spcBef>
              <a:tabLst>
                <a:tab pos="565150" algn="l"/>
                <a:tab pos="1252538" algn="l"/>
              </a:tabLst>
              <a:defRPr/>
            </a:pPr>
            <a:r>
              <a:rPr lang="en-US" sz="1800" b="1">
                <a:latin typeface="Courier New" pitchFamily="49" charset="0"/>
                <a:cs typeface="+mn-cs"/>
              </a:rPr>
              <a:t>int	print_table(double, double, double);</a:t>
            </a:r>
          </a:p>
        </p:txBody>
      </p:sp>
      <p:sp>
        <p:nvSpPr>
          <p:cNvPr id="421892" name="Rectangle 4"/>
          <p:cNvSpPr>
            <a:spLocks noChangeArrowheads="1"/>
          </p:cNvSpPr>
          <p:nvPr/>
        </p:nvSpPr>
        <p:spPr bwMode="auto">
          <a:xfrm>
            <a:off x="609600" y="1819275"/>
            <a:ext cx="7924800"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int	print_table(double start, double end, double step)</a:t>
            </a:r>
          </a:p>
          <a:p>
            <a:pPr eaLnBrk="0" hangingPunct="0">
              <a:tabLst>
                <a:tab pos="565150" algn="l"/>
                <a:tab pos="1252538" algn="l"/>
              </a:tabLst>
              <a:defRPr/>
            </a:pPr>
            <a:r>
              <a:rPr lang="en-US" sz="1800" b="1">
                <a:latin typeface="Courier New" pitchFamily="49" charset="0"/>
                <a:cs typeface="+mn-cs"/>
              </a:rPr>
              <a:t>{</a:t>
            </a:r>
          </a:p>
        </p:txBody>
      </p:sp>
      <p:sp>
        <p:nvSpPr>
          <p:cNvPr id="264197" name="Rectangle 5"/>
          <p:cNvSpPr>
            <a:spLocks noChangeArrowheads="1"/>
          </p:cNvSpPr>
          <p:nvPr/>
        </p:nvSpPr>
        <p:spPr bwMode="auto">
          <a:xfrm>
            <a:off x="381000" y="12954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Font typeface="Wingdings" panose="05000000000000000000" pitchFamily="2" charset="2"/>
              <a:buChar char="§"/>
            </a:pPr>
            <a:r>
              <a:rPr lang="en-US"/>
              <a:t>Function header:</a:t>
            </a:r>
          </a:p>
        </p:txBody>
      </p:sp>
      <p:sp>
        <p:nvSpPr>
          <p:cNvPr id="264198" name="Rectangle 6"/>
          <p:cNvSpPr>
            <a:spLocks noChangeArrowheads="1"/>
          </p:cNvSpPr>
          <p:nvPr/>
        </p:nvSpPr>
        <p:spPr bwMode="auto">
          <a:xfrm>
            <a:off x="381000" y="2743200"/>
            <a:ext cx="8382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spcBef>
                <a:spcPct val="20000"/>
              </a:spcBef>
              <a:buFont typeface="Wingdings" panose="05000000000000000000" pitchFamily="2" charset="2"/>
              <a:buChar char="§"/>
            </a:pPr>
            <a:r>
              <a:rPr lang="en-US"/>
              <a:t>The function prototype may optionally include variable names (which are ignored)</a:t>
            </a:r>
          </a:p>
          <a:p>
            <a:pPr algn="just">
              <a:spcBef>
                <a:spcPct val="20000"/>
              </a:spcBef>
              <a:buFont typeface="Wingdings" panose="05000000000000000000" pitchFamily="2" charset="2"/>
              <a:buChar char="§"/>
            </a:pPr>
            <a:r>
              <a:rPr lang="en-US"/>
              <a:t>Thus, the following declarations are treated to be the same:</a:t>
            </a:r>
          </a:p>
        </p:txBody>
      </p:sp>
      <p:sp>
        <p:nvSpPr>
          <p:cNvPr id="421895" name="Rectangle 7"/>
          <p:cNvSpPr>
            <a:spLocks noChangeArrowheads="1"/>
          </p:cNvSpPr>
          <p:nvPr/>
        </p:nvSpPr>
        <p:spPr bwMode="auto">
          <a:xfrm>
            <a:off x="533400" y="4267200"/>
            <a:ext cx="8153400"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int	print_table(double start, double end, double step);</a:t>
            </a:r>
          </a:p>
        </p:txBody>
      </p:sp>
      <p:sp>
        <p:nvSpPr>
          <p:cNvPr id="421896" name="Rectangle 8"/>
          <p:cNvSpPr>
            <a:spLocks noChangeArrowheads="1"/>
          </p:cNvSpPr>
          <p:nvPr/>
        </p:nvSpPr>
        <p:spPr bwMode="auto">
          <a:xfrm>
            <a:off x="609600" y="4953000"/>
            <a:ext cx="8153400"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int	print_table(double x, double y, double z);</a:t>
            </a:r>
          </a:p>
        </p:txBody>
      </p:sp>
    </p:spTree>
  </p:cSld>
  <p:clrMapOvr>
    <a:masterClrMapping/>
  </p:clrMapOvr>
  <p:transition/>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685800" y="434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Font typeface="Wingdings" panose="05000000000000000000" pitchFamily="2" charset="2"/>
              <a:buChar char="§"/>
            </a:pPr>
            <a:r>
              <a:rPr lang="en-US" b="1"/>
              <a:t>Don’t confuse the compiler by adding a semicolon into the function header!</a:t>
            </a:r>
          </a:p>
        </p:txBody>
      </p:sp>
      <p:sp>
        <p:nvSpPr>
          <p:cNvPr id="6148" name="Rectangle 3"/>
          <p:cNvSpPr>
            <a:spLocks noGrp="1" noChangeArrowheads="1"/>
          </p:cNvSpPr>
          <p:nvPr>
            <p:ph type="title"/>
          </p:nvPr>
        </p:nvSpPr>
        <p:spPr>
          <a:noFill/>
        </p:spPr>
        <p:txBody>
          <a:bodyPr lIns="90488" tIns="44450" rIns="90488" bIns="44450"/>
          <a:lstStyle/>
          <a:p>
            <a:pPr eaLnBrk="1" hangingPunct="1"/>
            <a:r>
              <a:rPr lang="en-US" smtClean="0"/>
              <a:t>Take Care With Semicolons</a:t>
            </a:r>
          </a:p>
        </p:txBody>
      </p:sp>
      <p:sp>
        <p:nvSpPr>
          <p:cNvPr id="6149" name="Rectangle 4"/>
          <p:cNvSpPr>
            <a:spLocks noGrp="1" noChangeArrowheads="1"/>
          </p:cNvSpPr>
          <p:nvPr>
            <p:ph type="body" idx="1"/>
          </p:nvPr>
        </p:nvSpPr>
        <p:spPr>
          <a:xfrm>
            <a:off x="685800" y="1219200"/>
            <a:ext cx="7772400" cy="457200"/>
          </a:xfrm>
          <a:noFill/>
        </p:spPr>
        <p:txBody>
          <a:bodyPr lIns="90488" tIns="44450" rIns="90488" bIns="44450"/>
          <a:lstStyle/>
          <a:p>
            <a:pPr eaLnBrk="1" hangingPunct="1">
              <a:buFontTx/>
              <a:buNone/>
            </a:pPr>
            <a:r>
              <a:rPr lang="en-US" sz="2000" b="1" smtClean="0"/>
              <a:t>The prototype has a semicolon</a:t>
            </a:r>
          </a:p>
        </p:txBody>
      </p:sp>
      <p:sp>
        <p:nvSpPr>
          <p:cNvPr id="6150" name="Rectangle 5"/>
          <p:cNvSpPr>
            <a:spLocks noChangeArrowheads="1"/>
          </p:cNvSpPr>
          <p:nvPr/>
        </p:nvSpPr>
        <p:spPr bwMode="auto">
          <a:xfrm>
            <a:off x="685800" y="26670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Font typeface="Wingdings" panose="05000000000000000000" pitchFamily="2" charset="2"/>
              <a:buChar char="§"/>
            </a:pPr>
            <a:r>
              <a:rPr lang="en-US" b="1"/>
              <a:t>The function header has an open brace</a:t>
            </a:r>
          </a:p>
        </p:txBody>
      </p:sp>
      <p:sp>
        <p:nvSpPr>
          <p:cNvPr id="422918" name="Rectangle 6"/>
          <p:cNvSpPr>
            <a:spLocks noChangeArrowheads="1"/>
          </p:cNvSpPr>
          <p:nvPr/>
        </p:nvSpPr>
        <p:spPr bwMode="auto">
          <a:xfrm>
            <a:off x="381000" y="3235325"/>
            <a:ext cx="8382000"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int	print_table(double start, double end, double step)</a:t>
            </a:r>
          </a:p>
          <a:p>
            <a:pPr eaLnBrk="0" hangingPunct="0">
              <a:tabLst>
                <a:tab pos="565150" algn="l"/>
                <a:tab pos="1252538" algn="l"/>
              </a:tabLst>
              <a:defRPr/>
            </a:pPr>
            <a:r>
              <a:rPr lang="en-US" sz="1800" b="1">
                <a:latin typeface="Courier New" pitchFamily="49" charset="0"/>
                <a:cs typeface="+mn-cs"/>
              </a:rPr>
              <a:t>{</a:t>
            </a:r>
          </a:p>
        </p:txBody>
      </p:sp>
      <p:sp>
        <p:nvSpPr>
          <p:cNvPr id="422919" name="Rectangle 7"/>
          <p:cNvSpPr>
            <a:spLocks noChangeArrowheads="1"/>
          </p:cNvSpPr>
          <p:nvPr/>
        </p:nvSpPr>
        <p:spPr bwMode="auto">
          <a:xfrm>
            <a:off x="457200" y="5292725"/>
            <a:ext cx="8153400"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int	print_table(double start, double end, double step);</a:t>
            </a:r>
          </a:p>
          <a:p>
            <a:pPr eaLnBrk="0" hangingPunct="0">
              <a:tabLst>
                <a:tab pos="565150" algn="l"/>
                <a:tab pos="1252538" algn="l"/>
              </a:tabLst>
              <a:defRPr/>
            </a:pPr>
            <a:r>
              <a:rPr lang="en-US" sz="1800" b="1">
                <a:latin typeface="Courier New" pitchFamily="49" charset="0"/>
                <a:cs typeface="+mn-cs"/>
              </a:rPr>
              <a:t>{</a:t>
            </a:r>
          </a:p>
        </p:txBody>
      </p:sp>
      <p:sp>
        <p:nvSpPr>
          <p:cNvPr id="422920" name="Rectangle 8"/>
          <p:cNvSpPr>
            <a:spLocks noChangeArrowheads="1"/>
          </p:cNvSpPr>
          <p:nvPr/>
        </p:nvSpPr>
        <p:spPr bwMode="auto">
          <a:xfrm>
            <a:off x="381000" y="1757363"/>
            <a:ext cx="8305800" cy="376237"/>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int	print_table(double start, double end, double step);</a:t>
            </a:r>
          </a:p>
        </p:txBody>
      </p:sp>
      <p:graphicFrame>
        <p:nvGraphicFramePr>
          <p:cNvPr id="6146" name="Object 9">
            <a:hlinkClick r:id="" action="ppaction://ole?verb=0"/>
          </p:cNvPr>
          <p:cNvGraphicFramePr>
            <a:graphicFrameLocks/>
          </p:cNvGraphicFramePr>
          <p:nvPr/>
        </p:nvGraphicFramePr>
        <p:xfrm>
          <a:off x="7135813" y="5768975"/>
          <a:ext cx="407987" cy="479425"/>
        </p:xfrm>
        <a:graphic>
          <a:graphicData uri="http://schemas.openxmlformats.org/presentationml/2006/ole">
            <mc:AlternateContent xmlns:mc="http://schemas.openxmlformats.org/markup-compatibility/2006">
              <mc:Choice xmlns:v="urn:schemas-microsoft-com:vml" Requires="v">
                <p:oleObj spid="_x0000_s6154" name="CorelDRAW!" r:id="rId3" imgW="1657080" imgH="1935000" progId="CDraw5">
                  <p:embed/>
                </p:oleObj>
              </mc:Choice>
              <mc:Fallback>
                <p:oleObj name="CorelDRAW!" r:id="rId3" imgW="1657080" imgH="1935000" progId="CDraw5">
                  <p:embed/>
                  <p:pic>
                    <p:nvPicPr>
                      <p:cNvPr id="0" name="Objec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5813" y="5768975"/>
                        <a:ext cx="407987" cy="479425"/>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noFill/>
        </p:spPr>
        <p:txBody>
          <a:bodyPr lIns="90488" tIns="44450" rIns="90488" bIns="44450"/>
          <a:lstStyle/>
          <a:p>
            <a:pPr eaLnBrk="1" hangingPunct="1"/>
            <a:r>
              <a:rPr lang="en-US" smtClean="0"/>
              <a:t>Example Prototypes</a:t>
            </a:r>
          </a:p>
        </p:txBody>
      </p:sp>
      <p:sp>
        <p:nvSpPr>
          <p:cNvPr id="423939" name="Rectangle 3"/>
          <p:cNvSpPr>
            <a:spLocks noChangeArrowheads="1"/>
          </p:cNvSpPr>
          <p:nvPr/>
        </p:nvSpPr>
        <p:spPr bwMode="auto">
          <a:xfrm>
            <a:off x="228600" y="1066800"/>
            <a:ext cx="8763000" cy="5283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2000" b="1">
                <a:solidFill>
                  <a:srgbClr val="008000"/>
                </a:solidFill>
                <a:latin typeface="Courier New" pitchFamily="49" charset="0"/>
                <a:cs typeface="+mn-cs"/>
              </a:rPr>
              <a:t>/* no parameters, int return value */</a:t>
            </a:r>
          </a:p>
          <a:p>
            <a:pPr eaLnBrk="0" hangingPunct="0">
              <a:tabLst>
                <a:tab pos="565150" algn="l"/>
                <a:tab pos="1252538" algn="l"/>
              </a:tabLst>
              <a:defRPr/>
            </a:pPr>
            <a:r>
              <a:rPr lang="en-US" sz="2000" b="1">
                <a:latin typeface="Courier New" pitchFamily="49" charset="0"/>
                <a:cs typeface="+mn-cs"/>
              </a:rPr>
              <a:t>int get_integer(void);</a:t>
            </a: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solidFill>
                  <a:srgbClr val="008000"/>
                </a:solidFill>
                <a:latin typeface="Courier New" pitchFamily="49" charset="0"/>
                <a:cs typeface="+mn-cs"/>
              </a:rPr>
              <a:t>/* no parameters, double return value */</a:t>
            </a:r>
          </a:p>
          <a:p>
            <a:pPr eaLnBrk="0" hangingPunct="0">
              <a:tabLst>
                <a:tab pos="565150" algn="l"/>
                <a:tab pos="1252538" algn="l"/>
              </a:tabLst>
              <a:defRPr/>
            </a:pPr>
            <a:r>
              <a:rPr lang="en-US" sz="2000" b="1">
                <a:latin typeface="Courier New" pitchFamily="49" charset="0"/>
                <a:cs typeface="+mn-cs"/>
              </a:rPr>
              <a:t>double get_double(void); </a:t>
            </a: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solidFill>
                  <a:srgbClr val="008000"/>
                </a:solidFill>
                <a:latin typeface="Courier New" pitchFamily="49" charset="0"/>
                <a:cs typeface="+mn-cs"/>
              </a:rPr>
              <a:t>/* no parameters, no return value */</a:t>
            </a:r>
            <a:r>
              <a:rPr lang="en-US" sz="2000" b="1">
                <a:latin typeface="Courier New" pitchFamily="49" charset="0"/>
                <a:cs typeface="+mn-cs"/>
              </a:rPr>
              <a:t> </a:t>
            </a:r>
          </a:p>
          <a:p>
            <a:pPr eaLnBrk="0" hangingPunct="0">
              <a:tabLst>
                <a:tab pos="565150" algn="l"/>
                <a:tab pos="1252538" algn="l"/>
              </a:tabLst>
              <a:defRPr/>
            </a:pPr>
            <a:r>
              <a:rPr lang="en-US" sz="2000" b="1">
                <a:latin typeface="Courier New" pitchFamily="49" charset="0"/>
                <a:cs typeface="+mn-cs"/>
              </a:rPr>
              <a:t>void clear_screen(void); </a:t>
            </a:r>
            <a:endParaRPr lang="en-US" sz="2000" b="1">
              <a:solidFill>
                <a:srgbClr val="008000"/>
              </a:solidFill>
              <a:latin typeface="Courier New" pitchFamily="49" charset="0"/>
              <a:cs typeface="+mn-cs"/>
            </a:endParaRP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solidFill>
                  <a:srgbClr val="008000"/>
                </a:solidFill>
                <a:latin typeface="Courier New" pitchFamily="49" charset="0"/>
                <a:cs typeface="+mn-cs"/>
              </a:rPr>
              <a:t>/* three int parameters, int return value */</a:t>
            </a:r>
          </a:p>
          <a:p>
            <a:pPr eaLnBrk="0" hangingPunct="0">
              <a:tabLst>
                <a:tab pos="565150" algn="l"/>
                <a:tab pos="1252538" algn="l"/>
              </a:tabLst>
              <a:defRPr/>
            </a:pPr>
            <a:r>
              <a:rPr lang="en-US" sz="2000" b="1">
                <a:latin typeface="Courier New" pitchFamily="49" charset="0"/>
                <a:cs typeface="+mn-cs"/>
              </a:rPr>
              <a:t>int day_of_year(int day, int month, int year);</a:t>
            </a: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solidFill>
                  <a:srgbClr val="008000"/>
                </a:solidFill>
                <a:latin typeface="Courier New" pitchFamily="49" charset="0"/>
                <a:cs typeface="+mn-cs"/>
              </a:rPr>
              <a:t>/* parameter checking DISABLED, double return value */</a:t>
            </a:r>
          </a:p>
          <a:p>
            <a:pPr eaLnBrk="0" hangingPunct="0">
              <a:tabLst>
                <a:tab pos="565150" algn="l"/>
                <a:tab pos="1252538" algn="l"/>
              </a:tabLst>
              <a:defRPr/>
            </a:pPr>
            <a:r>
              <a:rPr lang="en-US" sz="2000" b="1">
                <a:latin typeface="Courier New" pitchFamily="49" charset="0"/>
                <a:cs typeface="+mn-cs"/>
              </a:rPr>
              <a:t>double test_function();</a:t>
            </a:r>
          </a:p>
          <a:p>
            <a:pPr eaLnBrk="0" hangingPunct="0">
              <a:tabLst>
                <a:tab pos="565150" algn="l"/>
                <a:tab pos="1252538" algn="l"/>
              </a:tabLst>
              <a:defRPr/>
            </a:pPr>
            <a:endParaRPr lang="en-US" sz="2000" b="1">
              <a:latin typeface="Courier New" pitchFamily="49" charset="0"/>
              <a:cs typeface="+mn-cs"/>
            </a:endParaRPr>
          </a:p>
          <a:p>
            <a:pPr eaLnBrk="0" hangingPunct="0">
              <a:tabLst>
                <a:tab pos="565150" algn="l"/>
                <a:tab pos="1252538" algn="l"/>
              </a:tabLst>
              <a:defRPr/>
            </a:pPr>
            <a:r>
              <a:rPr lang="en-US" sz="2000" b="1">
                <a:solidFill>
                  <a:srgbClr val="008000"/>
                </a:solidFill>
                <a:latin typeface="Courier New" pitchFamily="49" charset="0"/>
                <a:cs typeface="+mn-cs"/>
              </a:rPr>
              <a:t>/* short int parameter, (default) int return value */</a:t>
            </a:r>
          </a:p>
          <a:p>
            <a:pPr eaLnBrk="0" hangingPunct="0">
              <a:tabLst>
                <a:tab pos="565150" algn="l"/>
                <a:tab pos="1252538" algn="l"/>
              </a:tabLst>
              <a:defRPr/>
            </a:pPr>
            <a:r>
              <a:rPr lang="en-US" sz="2000" b="1">
                <a:latin typeface="Courier New" pitchFamily="49" charset="0"/>
                <a:cs typeface="+mn-cs"/>
              </a:rPr>
              <a:t>transfer(short int s);</a:t>
            </a:r>
          </a:p>
        </p:txBody>
      </p:sp>
    </p:spTree>
  </p:cSld>
  <p:clrMapOvr>
    <a:masterClrMapping/>
  </p:clrMapOvr>
  <p:transition/>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noFill/>
        </p:spPr>
        <p:txBody>
          <a:bodyPr lIns="90488" tIns="44450" rIns="90488" bIns="44450"/>
          <a:lstStyle/>
          <a:p>
            <a:pPr eaLnBrk="1" hangingPunct="1"/>
            <a:r>
              <a:rPr lang="en-US" smtClean="0"/>
              <a:t>Example Calls</a:t>
            </a:r>
          </a:p>
        </p:txBody>
      </p:sp>
      <p:sp>
        <p:nvSpPr>
          <p:cNvPr id="424963" name="Rectangle 3"/>
          <p:cNvSpPr>
            <a:spLocks noChangeArrowheads="1"/>
          </p:cNvSpPr>
          <p:nvPr/>
        </p:nvSpPr>
        <p:spPr bwMode="auto">
          <a:xfrm>
            <a:off x="457200" y="1477963"/>
            <a:ext cx="5337175" cy="44958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800" b="1">
                <a:latin typeface="Courier New" pitchFamily="49" charset="0"/>
                <a:cs typeface="+mn-cs"/>
              </a:rPr>
              <a:t>int		i;</a:t>
            </a:r>
          </a:p>
          <a:p>
            <a:pPr eaLnBrk="0" hangingPunct="0">
              <a:tabLst>
                <a:tab pos="565150" algn="l"/>
                <a:tab pos="1252538" algn="l"/>
              </a:tabLst>
              <a:defRPr/>
            </a:pPr>
            <a:r>
              <a:rPr lang="en-US" sz="1800" b="1">
                <a:latin typeface="Courier New" pitchFamily="49" charset="0"/>
                <a:cs typeface="+mn-cs"/>
              </a:rPr>
              <a:t>double	d;</a:t>
            </a:r>
          </a:p>
          <a:p>
            <a:pPr eaLnBrk="0" hangingPunct="0">
              <a:tabLst>
                <a:tab pos="565150" algn="l"/>
                <a:tab pos="1252538" algn="l"/>
              </a:tabLst>
              <a:defRPr/>
            </a:pPr>
            <a:r>
              <a:rPr lang="en-US" sz="1800" b="1">
                <a:latin typeface="Courier New" pitchFamily="49" charset="0"/>
                <a:cs typeface="+mn-cs"/>
              </a:rPr>
              <a:t>long		l;</a:t>
            </a:r>
          </a:p>
          <a:p>
            <a:pPr eaLnBrk="0" hangingPunct="0">
              <a:tabLst>
                <a:tab pos="565150" algn="l"/>
                <a:tab pos="1252538" algn="l"/>
              </a:tabLst>
              <a:defRPr/>
            </a:pPr>
            <a:r>
              <a:rPr lang="en-US" sz="1800" b="1">
                <a:latin typeface="Courier New" pitchFamily="49" charset="0"/>
                <a:cs typeface="+mn-cs"/>
              </a:rPr>
              <a:t>short int	s = 5;</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 = get_integer();</a:t>
            </a:r>
          </a:p>
          <a:p>
            <a:pPr eaLnBrk="0" hangingPunct="0">
              <a:tabLst>
                <a:tab pos="565150" algn="l"/>
                <a:tab pos="1252538" algn="l"/>
              </a:tabLst>
              <a:defRPr/>
            </a:pPr>
            <a:r>
              <a:rPr lang="en-US" sz="1800" b="1">
                <a:latin typeface="Courier New" pitchFamily="49" charset="0"/>
                <a:cs typeface="+mn-cs"/>
              </a:rPr>
              <a:t>d = get_double();</a:t>
            </a:r>
          </a:p>
          <a:p>
            <a:pPr eaLnBrk="0" hangingPunct="0">
              <a:tabLst>
                <a:tab pos="565150" algn="l"/>
                <a:tab pos="1252538" algn="l"/>
              </a:tabLst>
              <a:defRPr/>
            </a:pPr>
            <a:r>
              <a:rPr lang="en-US" sz="1800" b="1">
                <a:latin typeface="Courier New" pitchFamily="49" charset="0"/>
                <a:cs typeface="+mn-cs"/>
              </a:rPr>
              <a:t>clear_screen();</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 = day_of_year(16, 7, 1969);</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d = test_function();</a:t>
            </a:r>
          </a:p>
          <a:p>
            <a:pPr eaLnBrk="0" hangingPunct="0">
              <a:tabLst>
                <a:tab pos="565150" algn="l"/>
                <a:tab pos="1252538" algn="l"/>
              </a:tabLst>
              <a:defRPr/>
            </a:pPr>
            <a:r>
              <a:rPr lang="en-US" sz="1800" b="1">
                <a:latin typeface="Courier New" pitchFamily="49" charset="0"/>
                <a:cs typeface="+mn-cs"/>
              </a:rPr>
              <a:t>d = test_function(19.7);</a:t>
            </a:r>
          </a:p>
          <a:p>
            <a:pPr eaLnBrk="0" hangingPunct="0">
              <a:tabLst>
                <a:tab pos="565150" algn="l"/>
                <a:tab pos="1252538" algn="l"/>
              </a:tabLst>
              <a:defRPr/>
            </a:pPr>
            <a:r>
              <a:rPr lang="en-US" sz="1800" b="1">
                <a:latin typeface="Courier New" pitchFamily="49" charset="0"/>
                <a:cs typeface="+mn-cs"/>
              </a:rPr>
              <a:t>d = test_function("hello world");</a:t>
            </a:r>
          </a:p>
          <a:p>
            <a:pPr eaLnBrk="0" hangingPunct="0">
              <a:tabLst>
                <a:tab pos="565150" algn="l"/>
                <a:tab pos="1252538" algn="l"/>
              </a:tabLst>
              <a:defRPr/>
            </a:pPr>
            <a:endParaRPr lang="en-US" sz="1800" b="1">
              <a:latin typeface="Courier New" pitchFamily="49" charset="0"/>
              <a:cs typeface="+mn-cs"/>
            </a:endParaRPr>
          </a:p>
          <a:p>
            <a:pPr eaLnBrk="0" hangingPunct="0">
              <a:tabLst>
                <a:tab pos="565150" algn="l"/>
                <a:tab pos="1252538" algn="l"/>
              </a:tabLst>
              <a:defRPr/>
            </a:pPr>
            <a:r>
              <a:rPr lang="en-US" sz="1800" b="1">
                <a:latin typeface="Courier New" pitchFamily="49" charset="0"/>
                <a:cs typeface="+mn-cs"/>
              </a:rPr>
              <a:t>i = transfer(s);</a:t>
            </a:r>
          </a:p>
        </p:txBody>
      </p:sp>
      <p:sp>
        <p:nvSpPr>
          <p:cNvPr id="266244" name="Rectangle 4"/>
          <p:cNvSpPr>
            <a:spLocks noChangeArrowheads="1"/>
          </p:cNvSpPr>
          <p:nvPr/>
        </p:nvSpPr>
        <p:spPr bwMode="auto">
          <a:xfrm>
            <a:off x="6162675" y="4435475"/>
            <a:ext cx="2676525" cy="173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solidFill>
                  <a:srgbClr val="008000"/>
                </a:solidFill>
                <a:latin typeface="Arial" panose="020B0604020202020204" pitchFamily="34" charset="0"/>
              </a:rPr>
              <a:t>the compiler cannot tell which of these (if any) is correct - neither can we without resorting to documentation!</a:t>
            </a:r>
          </a:p>
        </p:txBody>
      </p:sp>
      <p:sp>
        <p:nvSpPr>
          <p:cNvPr id="266245" name="Line 5"/>
          <p:cNvSpPr>
            <a:spLocks noChangeShapeType="1"/>
          </p:cNvSpPr>
          <p:nvPr/>
        </p:nvSpPr>
        <p:spPr bwMode="auto">
          <a:xfrm flipH="1">
            <a:off x="4060825" y="4648200"/>
            <a:ext cx="1958975" cy="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6246" name="Line 6"/>
          <p:cNvSpPr>
            <a:spLocks noChangeShapeType="1"/>
          </p:cNvSpPr>
          <p:nvPr/>
        </p:nvSpPr>
        <p:spPr bwMode="auto">
          <a:xfrm flipH="1">
            <a:off x="4479925" y="4654550"/>
            <a:ext cx="1530350" cy="22860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6247" name="Line 7"/>
          <p:cNvSpPr>
            <a:spLocks noChangeShapeType="1"/>
          </p:cNvSpPr>
          <p:nvPr/>
        </p:nvSpPr>
        <p:spPr bwMode="auto">
          <a:xfrm flipH="1">
            <a:off x="5311775" y="4660900"/>
            <a:ext cx="700088" cy="379413"/>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6248" name="Rectangle 8"/>
          <p:cNvSpPr>
            <a:spLocks noChangeArrowheads="1"/>
          </p:cNvSpPr>
          <p:nvPr/>
        </p:nvSpPr>
        <p:spPr bwMode="auto">
          <a:xfrm>
            <a:off x="5857875" y="2819400"/>
            <a:ext cx="26765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solidFill>
                  <a:srgbClr val="008000"/>
                </a:solidFill>
                <a:latin typeface="Arial" panose="020B0604020202020204" pitchFamily="34" charset="0"/>
              </a:rPr>
              <a:t>no mention of “void” when calling these functions</a:t>
            </a:r>
          </a:p>
        </p:txBody>
      </p:sp>
      <p:sp>
        <p:nvSpPr>
          <p:cNvPr id="266249" name="Line 9"/>
          <p:cNvSpPr>
            <a:spLocks noChangeShapeType="1"/>
          </p:cNvSpPr>
          <p:nvPr/>
        </p:nvSpPr>
        <p:spPr bwMode="auto">
          <a:xfrm flipH="1" flipV="1">
            <a:off x="3124200" y="2971800"/>
            <a:ext cx="2835275" cy="27940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6250" name="Line 10"/>
          <p:cNvSpPr>
            <a:spLocks noChangeShapeType="1"/>
          </p:cNvSpPr>
          <p:nvPr/>
        </p:nvSpPr>
        <p:spPr bwMode="auto">
          <a:xfrm flipH="1">
            <a:off x="3184525" y="3251200"/>
            <a:ext cx="2754313" cy="7938"/>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66251" name="Line 11"/>
          <p:cNvSpPr>
            <a:spLocks noChangeShapeType="1"/>
          </p:cNvSpPr>
          <p:nvPr/>
        </p:nvSpPr>
        <p:spPr bwMode="auto">
          <a:xfrm flipH="1">
            <a:off x="2743200" y="3252788"/>
            <a:ext cx="3197225" cy="328612"/>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pPr eaLnBrk="1" hangingPunct="1"/>
            <a:r>
              <a:rPr lang="en-US" smtClean="0"/>
              <a:t>Attributes of a variable</a:t>
            </a:r>
          </a:p>
        </p:txBody>
      </p:sp>
      <p:sp>
        <p:nvSpPr>
          <p:cNvPr id="267267" name="Rectangle 3"/>
          <p:cNvSpPr>
            <a:spLocks noGrp="1" noChangeArrowheads="1"/>
          </p:cNvSpPr>
          <p:nvPr>
            <p:ph type="body" idx="1"/>
          </p:nvPr>
        </p:nvSpPr>
        <p:spPr>
          <a:xfrm>
            <a:off x="381000" y="1447800"/>
            <a:ext cx="8153400" cy="4800600"/>
          </a:xfrm>
        </p:spPr>
        <p:txBody>
          <a:bodyPr/>
          <a:lstStyle/>
          <a:p>
            <a:pPr algn="just" eaLnBrk="1" hangingPunct="1">
              <a:buFontTx/>
              <a:buNone/>
            </a:pPr>
            <a:r>
              <a:rPr lang="en-US" sz="2400" smtClean="0"/>
              <a:t>A variable has the following attributes associated with it:</a:t>
            </a:r>
          </a:p>
          <a:p>
            <a:pPr lvl="1" algn="just" eaLnBrk="1" hangingPunct="1"/>
            <a:endParaRPr lang="en-US" smtClean="0"/>
          </a:p>
          <a:p>
            <a:pPr lvl="1" algn="just" eaLnBrk="1" hangingPunct="1"/>
            <a:r>
              <a:rPr lang="en-US" smtClean="0"/>
              <a:t>Data type</a:t>
            </a:r>
          </a:p>
          <a:p>
            <a:pPr lvl="1" algn="just" eaLnBrk="1" hangingPunct="1"/>
            <a:r>
              <a:rPr lang="en-US" smtClean="0"/>
              <a:t>Name</a:t>
            </a:r>
          </a:p>
          <a:p>
            <a:pPr lvl="1" algn="just" eaLnBrk="1" hangingPunct="1"/>
            <a:r>
              <a:rPr lang="en-US" smtClean="0"/>
              <a:t>Memory Address</a:t>
            </a:r>
          </a:p>
          <a:p>
            <a:pPr lvl="1" algn="just" eaLnBrk="1" hangingPunct="1"/>
            <a:r>
              <a:rPr lang="en-US" smtClean="0"/>
              <a:t>Scope (code blocks where the variable is visible / accessible)</a:t>
            </a:r>
          </a:p>
          <a:p>
            <a:pPr lvl="1" algn="just" eaLnBrk="1" hangingPunct="1"/>
            <a:r>
              <a:rPr lang="en-US" smtClean="0"/>
              <a:t>Lifetime (duration for which the variable is retained in memory)</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lIns="90488" tIns="44450" rIns="90488" bIns="44450"/>
          <a:lstStyle/>
          <a:p>
            <a:pPr eaLnBrk="1" hangingPunct="1"/>
            <a:r>
              <a:rPr lang="en-US" smtClean="0"/>
              <a:t>Rules of Visibility</a:t>
            </a:r>
          </a:p>
        </p:txBody>
      </p:sp>
      <p:sp>
        <p:nvSpPr>
          <p:cNvPr id="427011" name="Rectangle 3"/>
          <p:cNvSpPr>
            <a:spLocks noChangeArrowheads="1"/>
          </p:cNvSpPr>
          <p:nvPr/>
        </p:nvSpPr>
        <p:spPr bwMode="auto">
          <a:xfrm>
            <a:off x="381000" y="1295400"/>
            <a:ext cx="5156200" cy="50307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524000" algn="l"/>
              </a:tabLst>
              <a:defRPr/>
            </a:pPr>
            <a:r>
              <a:rPr lang="en-US" b="1">
                <a:latin typeface="Courier New" pitchFamily="49" charset="0"/>
                <a:cs typeface="+mn-cs"/>
              </a:rPr>
              <a:t>int	main(void)</a:t>
            </a:r>
          </a:p>
          <a:p>
            <a:pPr eaLnBrk="0" hangingPunct="0">
              <a:tabLst>
                <a:tab pos="669925" algn="l"/>
                <a:tab pos="1524000" algn="l"/>
              </a:tabLst>
              <a:defRPr/>
            </a:pPr>
            <a:r>
              <a:rPr lang="en-US" b="1">
                <a:latin typeface="Courier New" pitchFamily="49" charset="0"/>
                <a:cs typeface="+mn-cs"/>
              </a:rPr>
              <a:t>{</a:t>
            </a:r>
          </a:p>
          <a:p>
            <a:pPr eaLnBrk="0" hangingPunct="0">
              <a:tabLst>
                <a:tab pos="669925" algn="l"/>
                <a:tab pos="1524000" algn="l"/>
              </a:tabLst>
              <a:defRPr/>
            </a:pPr>
            <a:r>
              <a:rPr lang="en-US" b="1">
                <a:latin typeface="Courier New" pitchFamily="49" charset="0"/>
                <a:cs typeface="+mn-cs"/>
              </a:rPr>
              <a:t>	int	i = 5, j, k = 2;</a:t>
            </a:r>
          </a:p>
          <a:p>
            <a:pPr eaLnBrk="0" hangingPunct="0">
              <a:tabLst>
                <a:tab pos="669925" algn="l"/>
                <a:tab pos="1524000" algn="l"/>
              </a:tabLst>
              <a:defRPr/>
            </a:pPr>
            <a:r>
              <a:rPr lang="en-US" b="1">
                <a:latin typeface="Courier New" pitchFamily="49" charset="0"/>
                <a:cs typeface="+mn-cs"/>
              </a:rPr>
              <a:t>	float	f = 2.8F, g;</a:t>
            </a:r>
          </a:p>
          <a:p>
            <a:pPr eaLnBrk="0" hangingPunct="0">
              <a:tabLst>
                <a:tab pos="669925" algn="l"/>
                <a:tab pos="1524000" algn="l"/>
              </a:tabLst>
              <a:defRPr/>
            </a:pPr>
            <a:endParaRPr lang="en-US" sz="1200" b="1">
              <a:latin typeface="Courier New" pitchFamily="49" charset="0"/>
              <a:cs typeface="+mn-cs"/>
            </a:endParaRPr>
          </a:p>
          <a:p>
            <a:pPr eaLnBrk="0" hangingPunct="0">
              <a:tabLst>
                <a:tab pos="669925" algn="l"/>
                <a:tab pos="1524000" algn="l"/>
              </a:tabLst>
              <a:defRPr/>
            </a:pPr>
            <a:r>
              <a:rPr lang="en-US" b="1">
                <a:latin typeface="Courier New" pitchFamily="49" charset="0"/>
                <a:cs typeface="+mn-cs"/>
              </a:rPr>
              <a:t>	d = 3.7;</a:t>
            </a:r>
          </a:p>
          <a:p>
            <a:pPr eaLnBrk="0" hangingPunct="0">
              <a:tabLst>
                <a:tab pos="669925" algn="l"/>
                <a:tab pos="1524000" algn="l"/>
              </a:tabLst>
              <a:defRPr/>
            </a:pPr>
            <a:r>
              <a:rPr lang="en-US" b="1">
                <a:latin typeface="Courier New" pitchFamily="49" charset="0"/>
                <a:cs typeface="+mn-cs"/>
              </a:rPr>
              <a:t>}</a:t>
            </a:r>
          </a:p>
          <a:p>
            <a:pPr eaLnBrk="0" hangingPunct="0">
              <a:tabLst>
                <a:tab pos="669925" algn="l"/>
                <a:tab pos="1524000" algn="l"/>
              </a:tabLst>
              <a:defRPr/>
            </a:pPr>
            <a:endParaRPr lang="en-US" sz="1200" b="1">
              <a:latin typeface="Courier New" pitchFamily="49" charset="0"/>
              <a:cs typeface="+mn-cs"/>
            </a:endParaRPr>
          </a:p>
          <a:p>
            <a:pPr eaLnBrk="0" hangingPunct="0">
              <a:tabLst>
                <a:tab pos="669925" algn="l"/>
                <a:tab pos="1524000" algn="l"/>
              </a:tabLst>
              <a:defRPr/>
            </a:pPr>
            <a:r>
              <a:rPr lang="en-US" b="1">
                <a:latin typeface="Courier New" pitchFamily="49" charset="0"/>
                <a:cs typeface="+mn-cs"/>
              </a:rPr>
              <a:t>void  func(int v)</a:t>
            </a:r>
          </a:p>
          <a:p>
            <a:pPr eaLnBrk="0" hangingPunct="0">
              <a:tabLst>
                <a:tab pos="669925" algn="l"/>
                <a:tab pos="1524000" algn="l"/>
              </a:tabLst>
              <a:defRPr/>
            </a:pPr>
            <a:r>
              <a:rPr lang="en-US" b="1">
                <a:latin typeface="Courier New" pitchFamily="49" charset="0"/>
                <a:cs typeface="+mn-cs"/>
              </a:rPr>
              <a:t>{</a:t>
            </a:r>
          </a:p>
          <a:p>
            <a:pPr eaLnBrk="0" hangingPunct="0">
              <a:tabLst>
                <a:tab pos="669925" algn="l"/>
                <a:tab pos="1524000" algn="l"/>
              </a:tabLst>
              <a:defRPr/>
            </a:pPr>
            <a:r>
              <a:rPr lang="en-US" b="1">
                <a:latin typeface="Courier New" pitchFamily="49" charset="0"/>
                <a:cs typeface="+mn-cs"/>
              </a:rPr>
              <a:t>	double	 d, e = 0.0, f;</a:t>
            </a:r>
          </a:p>
          <a:p>
            <a:pPr eaLnBrk="0" hangingPunct="0">
              <a:tabLst>
                <a:tab pos="669925" algn="l"/>
                <a:tab pos="1524000" algn="l"/>
              </a:tabLst>
              <a:defRPr/>
            </a:pPr>
            <a:endParaRPr lang="en-US" sz="1200" b="1">
              <a:latin typeface="Courier New" pitchFamily="49" charset="0"/>
              <a:cs typeface="+mn-cs"/>
            </a:endParaRPr>
          </a:p>
          <a:p>
            <a:pPr eaLnBrk="0" hangingPunct="0">
              <a:tabLst>
                <a:tab pos="669925" algn="l"/>
                <a:tab pos="1524000" algn="l"/>
              </a:tabLst>
              <a:defRPr/>
            </a:pPr>
            <a:r>
              <a:rPr lang="en-US" b="1">
                <a:latin typeface="Courier New" pitchFamily="49" charset="0"/>
                <a:cs typeface="+mn-cs"/>
              </a:rPr>
              <a:t>	i++; g--;</a:t>
            </a:r>
          </a:p>
          <a:p>
            <a:pPr eaLnBrk="0" hangingPunct="0">
              <a:tabLst>
                <a:tab pos="669925" algn="l"/>
                <a:tab pos="1524000" algn="l"/>
              </a:tabLst>
              <a:defRPr/>
            </a:pPr>
            <a:r>
              <a:rPr lang="en-US" b="1">
                <a:latin typeface="Courier New" pitchFamily="49" charset="0"/>
                <a:cs typeface="+mn-cs"/>
              </a:rPr>
              <a:t>	f = 0.0;</a:t>
            </a:r>
          </a:p>
          <a:p>
            <a:pPr eaLnBrk="0" hangingPunct="0">
              <a:tabLst>
                <a:tab pos="669925" algn="l"/>
                <a:tab pos="1524000" algn="l"/>
              </a:tabLst>
              <a:defRPr/>
            </a:pPr>
            <a:r>
              <a:rPr lang="en-US" b="1">
                <a:latin typeface="Courier New" pitchFamily="49" charset="0"/>
                <a:cs typeface="+mn-cs"/>
              </a:rPr>
              <a:t>}</a:t>
            </a:r>
          </a:p>
        </p:txBody>
      </p:sp>
      <p:sp>
        <p:nvSpPr>
          <p:cNvPr id="7174" name="Line 4"/>
          <p:cNvSpPr>
            <a:spLocks noChangeShapeType="1"/>
          </p:cNvSpPr>
          <p:nvPr/>
        </p:nvSpPr>
        <p:spPr bwMode="auto">
          <a:xfrm flipV="1">
            <a:off x="2819400" y="2819400"/>
            <a:ext cx="2795588" cy="358775"/>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graphicFrame>
        <p:nvGraphicFramePr>
          <p:cNvPr id="7170" name="Object 5">
            <a:hlinkClick r:id="" action="ppaction://ole?verb=0"/>
          </p:cNvPr>
          <p:cNvGraphicFramePr>
            <a:graphicFrameLocks/>
          </p:cNvGraphicFramePr>
          <p:nvPr/>
        </p:nvGraphicFramePr>
        <p:xfrm>
          <a:off x="5676900" y="2413000"/>
          <a:ext cx="628650" cy="639763"/>
        </p:xfrm>
        <a:graphic>
          <a:graphicData uri="http://schemas.openxmlformats.org/presentationml/2006/ole">
            <mc:AlternateContent xmlns:mc="http://schemas.openxmlformats.org/markup-compatibility/2006">
              <mc:Choice xmlns:v="urn:schemas-microsoft-com:vml" Requires="v">
                <p:oleObj spid="_x0000_s7180" name="CorelDRAW!" r:id="rId3" imgW="1657080" imgH="1935000" progId="CDraw5">
                  <p:embed/>
                </p:oleObj>
              </mc:Choice>
              <mc:Fallback>
                <p:oleObj name="CorelDRAW!" r:id="rId3" imgW="1657080" imgH="1935000" progId="CDraw5">
                  <p:embed/>
                  <p:pic>
                    <p:nvPicPr>
                      <p:cNvPr id="0" name="Object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6900" y="2413000"/>
                        <a:ext cx="628650" cy="639763"/>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7175" name="Line 6"/>
          <p:cNvSpPr>
            <a:spLocks noChangeShapeType="1"/>
          </p:cNvSpPr>
          <p:nvPr/>
        </p:nvSpPr>
        <p:spPr bwMode="auto">
          <a:xfrm flipV="1">
            <a:off x="3148013" y="4981575"/>
            <a:ext cx="2728912" cy="428625"/>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graphicFrame>
        <p:nvGraphicFramePr>
          <p:cNvPr id="7171" name="Object 7">
            <a:hlinkClick r:id="" action="ppaction://ole?verb=0"/>
          </p:cNvPr>
          <p:cNvGraphicFramePr>
            <a:graphicFrameLocks/>
          </p:cNvGraphicFramePr>
          <p:nvPr/>
        </p:nvGraphicFramePr>
        <p:xfrm>
          <a:off x="5902325" y="4541838"/>
          <a:ext cx="628650" cy="639762"/>
        </p:xfrm>
        <a:graphic>
          <a:graphicData uri="http://schemas.openxmlformats.org/presentationml/2006/ole">
            <mc:AlternateContent xmlns:mc="http://schemas.openxmlformats.org/markup-compatibility/2006">
              <mc:Choice xmlns:v="urn:schemas-microsoft-com:vml" Requires="v">
                <p:oleObj spid="_x0000_s7181" name="CorelDRAW!" r:id="rId5" imgW="1657080" imgH="1935000" progId="CDraw5">
                  <p:embed/>
                </p:oleObj>
              </mc:Choice>
              <mc:Fallback>
                <p:oleObj name="CorelDRAW!" r:id="rId5" imgW="1657080" imgH="1935000" progId="CDraw5">
                  <p:embed/>
                  <p:pic>
                    <p:nvPicPr>
                      <p:cNvPr id="0" name="Object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02325" y="4541838"/>
                        <a:ext cx="628650" cy="6397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7176" name="Line 8"/>
          <p:cNvSpPr>
            <a:spLocks noChangeShapeType="1"/>
          </p:cNvSpPr>
          <p:nvPr/>
        </p:nvSpPr>
        <p:spPr bwMode="auto">
          <a:xfrm>
            <a:off x="3055938" y="5716588"/>
            <a:ext cx="2603500" cy="150812"/>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sp>
        <p:nvSpPr>
          <p:cNvPr id="7177" name="Rectangle 9"/>
          <p:cNvSpPr>
            <a:spLocks noChangeArrowheads="1"/>
          </p:cNvSpPr>
          <p:nvPr/>
        </p:nvSpPr>
        <p:spPr bwMode="auto">
          <a:xfrm>
            <a:off x="5257800" y="5626100"/>
            <a:ext cx="367347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2000" b="1">
                <a:latin typeface="Arial" panose="020B0604020202020204" pitchFamily="34" charset="0"/>
              </a:rPr>
              <a:t>func’s “f” is used, not main’s</a:t>
            </a:r>
          </a:p>
        </p:txBody>
      </p:sp>
      <p:sp>
        <p:nvSpPr>
          <p:cNvPr id="7178" name="Rectangle 10"/>
          <p:cNvSpPr>
            <a:spLocks noChangeArrowheads="1"/>
          </p:cNvSpPr>
          <p:nvPr/>
        </p:nvSpPr>
        <p:spPr bwMode="auto">
          <a:xfrm>
            <a:off x="6107113" y="2332038"/>
            <a:ext cx="2808287"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2000" b="1">
                <a:latin typeface="Arial" panose="020B0604020202020204" pitchFamily="34" charset="0"/>
              </a:rPr>
              <a:t>compiler does not know about “d”</a:t>
            </a:r>
          </a:p>
        </p:txBody>
      </p:sp>
      <p:sp>
        <p:nvSpPr>
          <p:cNvPr id="7179" name="Rectangle 11"/>
          <p:cNvSpPr>
            <a:spLocks noChangeArrowheads="1"/>
          </p:cNvSpPr>
          <p:nvPr/>
        </p:nvSpPr>
        <p:spPr bwMode="auto">
          <a:xfrm>
            <a:off x="6105525" y="4610100"/>
            <a:ext cx="2808288"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2000" b="1">
                <a:latin typeface="Arial" panose="020B0604020202020204" pitchFamily="34" charset="0"/>
              </a:rPr>
              <a:t>“i” and “g” not available here</a:t>
            </a:r>
          </a:p>
        </p:txBody>
      </p:sp>
    </p:spTree>
  </p:cSld>
  <p:clrMapOvr>
    <a:masterClrMapping/>
  </p:clrMapOvr>
  <p:transition/>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1524000" y="0"/>
            <a:ext cx="7543800" cy="838200"/>
          </a:xfrm>
          <a:noFill/>
        </p:spPr>
        <p:txBody>
          <a:bodyPr lIns="90488" tIns="44450" rIns="90488" bIns="44450"/>
          <a:lstStyle/>
          <a:p>
            <a:pPr eaLnBrk="1" hangingPunct="1"/>
            <a:r>
              <a:rPr lang="en-US" sz="3600" smtClean="0"/>
              <a:t>Function call mechanism and the Stack</a:t>
            </a:r>
          </a:p>
        </p:txBody>
      </p:sp>
      <p:sp>
        <p:nvSpPr>
          <p:cNvPr id="268291" name="Rectangle 3"/>
          <p:cNvSpPr>
            <a:spLocks noGrp="1" noChangeArrowheads="1"/>
          </p:cNvSpPr>
          <p:nvPr>
            <p:ph type="body" idx="1"/>
          </p:nvPr>
        </p:nvSpPr>
        <p:spPr>
          <a:xfrm>
            <a:off x="152400" y="1371600"/>
            <a:ext cx="8763000" cy="4953000"/>
          </a:xfrm>
          <a:noFill/>
        </p:spPr>
        <p:txBody>
          <a:bodyPr lIns="90488" tIns="44450" rIns="90488" bIns="44450"/>
          <a:lstStyle/>
          <a:p>
            <a:pPr marL="455613" indent="-290513" algn="just" eaLnBrk="1" hangingPunct="1">
              <a:lnSpc>
                <a:spcPct val="90000"/>
              </a:lnSpc>
              <a:buFontTx/>
              <a:buNone/>
            </a:pPr>
            <a:r>
              <a:rPr lang="en-US" sz="2400" smtClean="0"/>
              <a:t>C uses a </a:t>
            </a:r>
            <a:r>
              <a:rPr lang="en-US" sz="2400" b="1" i="1" smtClean="0">
                <a:solidFill>
                  <a:srgbClr val="993300"/>
                </a:solidFill>
              </a:rPr>
              <a:t>stack</a:t>
            </a:r>
            <a:r>
              <a:rPr lang="en-US" sz="2400" smtClean="0"/>
              <a:t> to store local variables (i.e. those declared in functions), it is also used when passing parameters to functions</a:t>
            </a:r>
          </a:p>
          <a:p>
            <a:pPr marL="455613" indent="-290513" algn="just" eaLnBrk="1" hangingPunct="1">
              <a:lnSpc>
                <a:spcPct val="90000"/>
              </a:lnSpc>
              <a:buFontTx/>
              <a:buNone/>
            </a:pPr>
            <a:endParaRPr lang="en-US" sz="2400" smtClean="0"/>
          </a:p>
          <a:p>
            <a:pPr marL="455613" indent="-290513" algn="just" eaLnBrk="1" hangingPunct="1">
              <a:lnSpc>
                <a:spcPct val="90000"/>
              </a:lnSpc>
              <a:buFont typeface="Wingdings" panose="05000000000000000000" pitchFamily="2" charset="2"/>
              <a:buChar char=""/>
            </a:pPr>
            <a:r>
              <a:rPr lang="en-US" sz="2400" smtClean="0"/>
              <a:t>The calling function pushes the parameters (</a:t>
            </a:r>
            <a:r>
              <a:rPr lang="en-US" sz="2400" i="1" smtClean="0">
                <a:solidFill>
                  <a:srgbClr val="993300"/>
                </a:solidFill>
              </a:rPr>
              <a:t>along with other data</a:t>
            </a:r>
            <a:r>
              <a:rPr lang="en-US" sz="2400" smtClean="0"/>
              <a:t>).</a:t>
            </a:r>
          </a:p>
          <a:p>
            <a:pPr marL="455613" indent="-290513" algn="just" eaLnBrk="1" hangingPunct="1">
              <a:lnSpc>
                <a:spcPct val="90000"/>
              </a:lnSpc>
              <a:buFont typeface="Wingdings" panose="05000000000000000000" pitchFamily="2" charset="2"/>
              <a:buChar char=""/>
            </a:pPr>
            <a:r>
              <a:rPr lang="en-US" sz="2400" smtClean="0"/>
              <a:t>The function is called.</a:t>
            </a:r>
          </a:p>
          <a:p>
            <a:pPr marL="455613" indent="-290513" algn="just" eaLnBrk="1" hangingPunct="1">
              <a:lnSpc>
                <a:spcPct val="90000"/>
              </a:lnSpc>
              <a:buFont typeface="Wingdings" panose="05000000000000000000" pitchFamily="2" charset="2"/>
              <a:buChar char=""/>
            </a:pPr>
            <a:r>
              <a:rPr lang="en-US" sz="2400" smtClean="0"/>
              <a:t>The called function picks up the parameters.</a:t>
            </a:r>
          </a:p>
          <a:p>
            <a:pPr marL="455613" indent="-290513" algn="just" eaLnBrk="1" hangingPunct="1">
              <a:lnSpc>
                <a:spcPct val="90000"/>
              </a:lnSpc>
              <a:buFont typeface="Wingdings" panose="05000000000000000000" pitchFamily="2" charset="2"/>
              <a:buChar char=""/>
            </a:pPr>
            <a:r>
              <a:rPr lang="en-US" sz="2400" smtClean="0"/>
              <a:t>The called function pushes its local variables.</a:t>
            </a:r>
          </a:p>
          <a:p>
            <a:pPr marL="455613" indent="-290513" algn="just" eaLnBrk="1" hangingPunct="1">
              <a:lnSpc>
                <a:spcPct val="90000"/>
              </a:lnSpc>
              <a:buFont typeface="Wingdings" panose="05000000000000000000" pitchFamily="2" charset="2"/>
              <a:buChar char=""/>
            </a:pPr>
            <a:r>
              <a:rPr lang="en-US" sz="2400" smtClean="0"/>
              <a:t>When finished, the called function pops its local variables.</a:t>
            </a:r>
          </a:p>
          <a:p>
            <a:pPr marL="455613" indent="-290513" algn="just" eaLnBrk="1" hangingPunct="1">
              <a:lnSpc>
                <a:spcPct val="90000"/>
              </a:lnSpc>
              <a:buFont typeface="Wingdings" panose="05000000000000000000" pitchFamily="2" charset="2"/>
              <a:buChar char=""/>
            </a:pPr>
            <a:r>
              <a:rPr lang="en-US" sz="2400" smtClean="0"/>
              <a:t>Control jumps back to the calling function.</a:t>
            </a:r>
          </a:p>
          <a:p>
            <a:pPr marL="455613" indent="-290513" algn="just" eaLnBrk="1" hangingPunct="1">
              <a:lnSpc>
                <a:spcPct val="90000"/>
              </a:lnSpc>
              <a:buFont typeface="Wingdings" panose="05000000000000000000" pitchFamily="2" charset="2"/>
              <a:buChar char=""/>
            </a:pPr>
            <a:r>
              <a:rPr lang="en-US" sz="2400" smtClean="0"/>
              <a:t>The calling function pops the parameters, and handles the return value.</a:t>
            </a:r>
          </a:p>
        </p:txBody>
      </p:sp>
    </p:spTree>
  </p:cSld>
  <p:clrMapOvr>
    <a:masterClrMapping/>
  </p:clrMapOvr>
  <p:transition/>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noFill/>
        </p:spPr>
        <p:txBody>
          <a:bodyPr lIns="90488" tIns="44450" rIns="90488" bIns="44450"/>
          <a:lstStyle/>
          <a:p>
            <a:pPr eaLnBrk="1" hangingPunct="1"/>
            <a:r>
              <a:rPr lang="en-US" smtClean="0"/>
              <a:t>Stack Example</a:t>
            </a:r>
          </a:p>
        </p:txBody>
      </p:sp>
      <p:sp>
        <p:nvSpPr>
          <p:cNvPr id="430083" name="Rectangle 3"/>
          <p:cNvSpPr>
            <a:spLocks noChangeArrowheads="1"/>
          </p:cNvSpPr>
          <p:nvPr/>
        </p:nvSpPr>
        <p:spPr bwMode="auto">
          <a:xfrm>
            <a:off x="152400" y="914400"/>
            <a:ext cx="5181600" cy="54800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528763" algn="l"/>
              </a:tabLst>
              <a:defRPr/>
            </a:pPr>
            <a:r>
              <a:rPr lang="en-US" sz="1600" b="1">
                <a:latin typeface="Courier New" pitchFamily="49" charset="0"/>
                <a:cs typeface="+mn-cs"/>
              </a:rPr>
              <a:t>#include &lt;stdio.h&gt;</a:t>
            </a:r>
          </a:p>
          <a:p>
            <a:pPr eaLnBrk="0" hangingPunct="0">
              <a:tabLst>
                <a:tab pos="565150" algn="l"/>
                <a:tab pos="1528763" algn="l"/>
              </a:tabLst>
              <a:defRPr/>
            </a:pPr>
            <a:endParaRPr lang="en-US" sz="1600" b="1">
              <a:latin typeface="Courier New" pitchFamily="49" charset="0"/>
              <a:cs typeface="+mn-cs"/>
            </a:endParaRPr>
          </a:p>
          <a:p>
            <a:pPr eaLnBrk="0" hangingPunct="0">
              <a:tabLst>
                <a:tab pos="565150" algn="l"/>
                <a:tab pos="1528763" algn="l"/>
              </a:tabLst>
              <a:defRPr/>
            </a:pPr>
            <a:r>
              <a:rPr lang="en-US" sz="1600" b="1">
                <a:latin typeface="Courier New" pitchFamily="49" charset="0"/>
                <a:cs typeface="+mn-cs"/>
              </a:rPr>
              <a:t>double power(int, int);</a:t>
            </a:r>
          </a:p>
          <a:p>
            <a:pPr eaLnBrk="0" hangingPunct="0">
              <a:tabLst>
                <a:tab pos="565150" algn="l"/>
                <a:tab pos="1528763" algn="l"/>
              </a:tabLst>
              <a:defRPr/>
            </a:pPr>
            <a:endParaRPr lang="en-US" sz="1600" b="1">
              <a:latin typeface="Courier New" pitchFamily="49" charset="0"/>
              <a:cs typeface="+mn-cs"/>
            </a:endParaRPr>
          </a:p>
          <a:p>
            <a:pPr eaLnBrk="0" hangingPunct="0">
              <a:tabLst>
                <a:tab pos="565150" algn="l"/>
                <a:tab pos="1528763" algn="l"/>
              </a:tabLst>
              <a:defRPr/>
            </a:pPr>
            <a:r>
              <a:rPr lang="en-US" sz="1600" b="1">
                <a:latin typeface="Courier New" pitchFamily="49" charset="0"/>
                <a:cs typeface="+mn-cs"/>
              </a:rPr>
              <a:t>int	main(void) {</a:t>
            </a:r>
          </a:p>
          <a:p>
            <a:pPr eaLnBrk="0" hangingPunct="0">
              <a:tabLst>
                <a:tab pos="565150" algn="l"/>
                <a:tab pos="1528763" algn="l"/>
              </a:tabLst>
              <a:defRPr/>
            </a:pPr>
            <a:r>
              <a:rPr lang="en-US" sz="1600" b="1">
                <a:latin typeface="Courier New" pitchFamily="49" charset="0"/>
                <a:cs typeface="+mn-cs"/>
              </a:rPr>
              <a:t>	int	x = 2;</a:t>
            </a:r>
          </a:p>
          <a:p>
            <a:pPr eaLnBrk="0" hangingPunct="0">
              <a:tabLst>
                <a:tab pos="565150" algn="l"/>
                <a:tab pos="1528763" algn="l"/>
              </a:tabLst>
              <a:defRPr/>
            </a:pPr>
            <a:r>
              <a:rPr lang="en-US" sz="1600" b="1">
                <a:latin typeface="Courier New" pitchFamily="49" charset="0"/>
                <a:cs typeface="+mn-cs"/>
              </a:rPr>
              <a:t>	double	d;</a:t>
            </a:r>
          </a:p>
          <a:p>
            <a:pPr eaLnBrk="0" hangingPunct="0">
              <a:tabLst>
                <a:tab pos="565150" algn="l"/>
                <a:tab pos="1528763" algn="l"/>
              </a:tabLst>
              <a:defRPr/>
            </a:pPr>
            <a:endParaRPr lang="en-US" sz="1600" b="1">
              <a:latin typeface="Courier New" pitchFamily="49" charset="0"/>
              <a:cs typeface="+mn-cs"/>
            </a:endParaRPr>
          </a:p>
          <a:p>
            <a:pPr eaLnBrk="0" hangingPunct="0">
              <a:tabLst>
                <a:tab pos="565150" algn="l"/>
                <a:tab pos="1528763" algn="l"/>
              </a:tabLst>
              <a:defRPr/>
            </a:pPr>
            <a:r>
              <a:rPr lang="en-US" sz="1600" b="1">
                <a:latin typeface="Courier New" pitchFamily="49" charset="0"/>
                <a:cs typeface="+mn-cs"/>
              </a:rPr>
              <a:t>	d = power(x, 5);	</a:t>
            </a:r>
          </a:p>
          <a:p>
            <a:pPr eaLnBrk="0" hangingPunct="0">
              <a:tabLst>
                <a:tab pos="565150" algn="l"/>
                <a:tab pos="1528763" algn="l"/>
              </a:tabLst>
              <a:defRPr/>
            </a:pPr>
            <a:r>
              <a:rPr lang="en-US" sz="1600" b="1">
                <a:latin typeface="Courier New" pitchFamily="49" charset="0"/>
                <a:cs typeface="+mn-cs"/>
              </a:rPr>
              <a:t>	printf("%lf\n", d);</a:t>
            </a:r>
          </a:p>
          <a:p>
            <a:pPr eaLnBrk="0" hangingPunct="0">
              <a:tabLst>
                <a:tab pos="565150" algn="l"/>
                <a:tab pos="1528763" algn="l"/>
              </a:tabLst>
              <a:defRPr/>
            </a:pPr>
            <a:endParaRPr lang="en-US" sz="1600" b="1">
              <a:latin typeface="Courier New" pitchFamily="49" charset="0"/>
              <a:cs typeface="+mn-cs"/>
            </a:endParaRPr>
          </a:p>
          <a:p>
            <a:pPr eaLnBrk="0" hangingPunct="0">
              <a:tabLst>
                <a:tab pos="565150" algn="l"/>
                <a:tab pos="1528763" algn="l"/>
              </a:tabLst>
              <a:defRPr/>
            </a:pPr>
            <a:r>
              <a:rPr lang="en-US" sz="1600" b="1">
                <a:latin typeface="Courier New" pitchFamily="49" charset="0"/>
                <a:cs typeface="+mn-cs"/>
              </a:rPr>
              <a:t>	return 0;</a:t>
            </a:r>
          </a:p>
          <a:p>
            <a:pPr eaLnBrk="0" hangingPunct="0">
              <a:tabLst>
                <a:tab pos="565150" algn="l"/>
                <a:tab pos="1528763" algn="l"/>
              </a:tabLst>
              <a:defRPr/>
            </a:pPr>
            <a:r>
              <a:rPr lang="en-US" sz="1600" b="1">
                <a:latin typeface="Courier New" pitchFamily="49" charset="0"/>
                <a:cs typeface="+mn-cs"/>
              </a:rPr>
              <a:t>}</a:t>
            </a:r>
          </a:p>
          <a:p>
            <a:pPr eaLnBrk="0" hangingPunct="0">
              <a:tabLst>
                <a:tab pos="565150" algn="l"/>
                <a:tab pos="1528763" algn="l"/>
              </a:tabLst>
              <a:defRPr/>
            </a:pPr>
            <a:endParaRPr lang="en-US" sz="1600" b="1">
              <a:latin typeface="Courier New" pitchFamily="49" charset="0"/>
              <a:cs typeface="+mn-cs"/>
            </a:endParaRPr>
          </a:p>
          <a:p>
            <a:pPr eaLnBrk="0" hangingPunct="0">
              <a:tabLst>
                <a:tab pos="565150" algn="l"/>
                <a:tab pos="1528763" algn="l"/>
              </a:tabLst>
              <a:defRPr/>
            </a:pPr>
            <a:r>
              <a:rPr lang="en-US" sz="1600" b="1">
                <a:latin typeface="Courier New" pitchFamily="49" charset="0"/>
                <a:cs typeface="+mn-cs"/>
              </a:rPr>
              <a:t>double power(int n, int p) {</a:t>
            </a:r>
          </a:p>
          <a:p>
            <a:pPr eaLnBrk="0" hangingPunct="0">
              <a:tabLst>
                <a:tab pos="565150" algn="l"/>
                <a:tab pos="1528763" algn="l"/>
              </a:tabLst>
              <a:defRPr/>
            </a:pPr>
            <a:r>
              <a:rPr lang="en-US" sz="1600" b="1">
                <a:latin typeface="Courier New" pitchFamily="49" charset="0"/>
                <a:cs typeface="+mn-cs"/>
              </a:rPr>
              <a:t>	double	result = n;</a:t>
            </a:r>
          </a:p>
          <a:p>
            <a:pPr eaLnBrk="0" hangingPunct="0">
              <a:tabLst>
                <a:tab pos="565150" algn="l"/>
                <a:tab pos="1528763" algn="l"/>
              </a:tabLst>
              <a:defRPr/>
            </a:pPr>
            <a:endParaRPr lang="en-US" sz="1600" b="1">
              <a:latin typeface="Courier New" pitchFamily="49" charset="0"/>
              <a:cs typeface="+mn-cs"/>
            </a:endParaRPr>
          </a:p>
          <a:p>
            <a:pPr eaLnBrk="0" hangingPunct="0">
              <a:tabLst>
                <a:tab pos="565150" algn="l"/>
                <a:tab pos="1528763" algn="l"/>
              </a:tabLst>
              <a:defRPr/>
            </a:pPr>
            <a:r>
              <a:rPr lang="en-US" sz="1600" b="1">
                <a:latin typeface="Courier New" pitchFamily="49" charset="0"/>
                <a:cs typeface="+mn-cs"/>
              </a:rPr>
              <a:t>	while(--p &gt; 0)</a:t>
            </a:r>
          </a:p>
          <a:p>
            <a:pPr eaLnBrk="0" hangingPunct="0">
              <a:tabLst>
                <a:tab pos="565150" algn="l"/>
                <a:tab pos="1528763" algn="l"/>
              </a:tabLst>
              <a:defRPr/>
            </a:pPr>
            <a:r>
              <a:rPr lang="en-US" sz="1600" b="1">
                <a:latin typeface="Courier New" pitchFamily="49" charset="0"/>
                <a:cs typeface="+mn-cs"/>
              </a:rPr>
              <a:t>		result *= n;</a:t>
            </a:r>
          </a:p>
          <a:p>
            <a:pPr eaLnBrk="0" hangingPunct="0">
              <a:tabLst>
                <a:tab pos="565150" algn="l"/>
                <a:tab pos="1528763" algn="l"/>
              </a:tabLst>
              <a:defRPr/>
            </a:pPr>
            <a:endParaRPr lang="en-US" sz="1600" b="1">
              <a:latin typeface="Courier New" pitchFamily="49" charset="0"/>
              <a:cs typeface="+mn-cs"/>
            </a:endParaRPr>
          </a:p>
          <a:p>
            <a:pPr eaLnBrk="0" hangingPunct="0">
              <a:tabLst>
                <a:tab pos="565150" algn="l"/>
                <a:tab pos="1528763" algn="l"/>
              </a:tabLst>
              <a:defRPr/>
            </a:pPr>
            <a:r>
              <a:rPr lang="en-US" sz="1600" b="1">
                <a:latin typeface="Courier New" pitchFamily="49" charset="0"/>
                <a:cs typeface="+mn-cs"/>
              </a:rPr>
              <a:t>	return result;</a:t>
            </a:r>
          </a:p>
          <a:p>
            <a:pPr eaLnBrk="0" hangingPunct="0">
              <a:tabLst>
                <a:tab pos="565150" algn="l"/>
                <a:tab pos="1528763" algn="l"/>
              </a:tabLst>
              <a:defRPr/>
            </a:pPr>
            <a:r>
              <a:rPr lang="en-US" sz="1600" b="1">
                <a:latin typeface="Courier New" pitchFamily="49" charset="0"/>
                <a:cs typeface="+mn-cs"/>
              </a:rPr>
              <a:t>}</a:t>
            </a:r>
          </a:p>
        </p:txBody>
      </p:sp>
      <p:sp>
        <p:nvSpPr>
          <p:cNvPr id="269316" name="Rectangle 4"/>
          <p:cNvSpPr>
            <a:spLocks noChangeArrowheads="1"/>
          </p:cNvSpPr>
          <p:nvPr/>
        </p:nvSpPr>
        <p:spPr bwMode="auto">
          <a:xfrm>
            <a:off x="5495925" y="4972050"/>
            <a:ext cx="1233488" cy="4587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69317" name="Rectangle 5"/>
          <p:cNvSpPr>
            <a:spLocks noChangeArrowheads="1"/>
          </p:cNvSpPr>
          <p:nvPr/>
        </p:nvSpPr>
        <p:spPr bwMode="auto">
          <a:xfrm>
            <a:off x="6789738" y="5026025"/>
            <a:ext cx="1044575" cy="363538"/>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main: x</a:t>
            </a:r>
          </a:p>
        </p:txBody>
      </p:sp>
      <p:sp>
        <p:nvSpPr>
          <p:cNvPr id="269318" name="Rectangle 6"/>
          <p:cNvSpPr>
            <a:spLocks noChangeArrowheads="1"/>
          </p:cNvSpPr>
          <p:nvPr/>
        </p:nvSpPr>
        <p:spPr bwMode="auto">
          <a:xfrm>
            <a:off x="5519738" y="5029200"/>
            <a:ext cx="1193800" cy="363538"/>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2</a:t>
            </a:r>
          </a:p>
        </p:txBody>
      </p:sp>
      <p:sp>
        <p:nvSpPr>
          <p:cNvPr id="269319" name="Rectangle 7"/>
          <p:cNvSpPr>
            <a:spLocks noChangeArrowheads="1"/>
          </p:cNvSpPr>
          <p:nvPr/>
        </p:nvSpPr>
        <p:spPr bwMode="auto">
          <a:xfrm>
            <a:off x="5495925" y="4510088"/>
            <a:ext cx="1233488" cy="4587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69320" name="Rectangle 8"/>
          <p:cNvSpPr>
            <a:spLocks noChangeArrowheads="1"/>
          </p:cNvSpPr>
          <p:nvPr/>
        </p:nvSpPr>
        <p:spPr bwMode="auto">
          <a:xfrm>
            <a:off x="6789738" y="4570413"/>
            <a:ext cx="1044575" cy="363537"/>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main: d</a:t>
            </a:r>
          </a:p>
        </p:txBody>
      </p:sp>
      <p:sp>
        <p:nvSpPr>
          <p:cNvPr id="269321" name="Rectangle 9"/>
          <p:cNvSpPr>
            <a:spLocks noChangeArrowheads="1"/>
          </p:cNvSpPr>
          <p:nvPr/>
        </p:nvSpPr>
        <p:spPr bwMode="auto">
          <a:xfrm>
            <a:off x="5519738" y="4573588"/>
            <a:ext cx="1193800" cy="363537"/>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a:t>
            </a:r>
          </a:p>
        </p:txBody>
      </p:sp>
      <p:sp>
        <p:nvSpPr>
          <p:cNvPr id="269322" name="Rectangle 10"/>
          <p:cNvSpPr>
            <a:spLocks noChangeArrowheads="1"/>
          </p:cNvSpPr>
          <p:nvPr/>
        </p:nvSpPr>
        <p:spPr bwMode="auto">
          <a:xfrm>
            <a:off x="5495925" y="4046538"/>
            <a:ext cx="1233488" cy="4587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69323" name="Rectangle 11"/>
          <p:cNvSpPr>
            <a:spLocks noChangeArrowheads="1"/>
          </p:cNvSpPr>
          <p:nvPr/>
        </p:nvSpPr>
        <p:spPr bwMode="auto">
          <a:xfrm>
            <a:off x="6789738" y="4100513"/>
            <a:ext cx="1316037" cy="363537"/>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power: p</a:t>
            </a:r>
          </a:p>
        </p:txBody>
      </p:sp>
      <p:sp>
        <p:nvSpPr>
          <p:cNvPr id="269324" name="Rectangle 12"/>
          <p:cNvSpPr>
            <a:spLocks noChangeArrowheads="1"/>
          </p:cNvSpPr>
          <p:nvPr/>
        </p:nvSpPr>
        <p:spPr bwMode="auto">
          <a:xfrm>
            <a:off x="5519738" y="4103688"/>
            <a:ext cx="1193800" cy="363537"/>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5</a:t>
            </a:r>
          </a:p>
        </p:txBody>
      </p:sp>
      <p:sp>
        <p:nvSpPr>
          <p:cNvPr id="269325" name="Rectangle 13"/>
          <p:cNvSpPr>
            <a:spLocks noChangeArrowheads="1"/>
          </p:cNvSpPr>
          <p:nvPr/>
        </p:nvSpPr>
        <p:spPr bwMode="auto">
          <a:xfrm>
            <a:off x="5495925" y="3584575"/>
            <a:ext cx="1233488" cy="4587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69326" name="Rectangle 14"/>
          <p:cNvSpPr>
            <a:spLocks noChangeArrowheads="1"/>
          </p:cNvSpPr>
          <p:nvPr/>
        </p:nvSpPr>
        <p:spPr bwMode="auto">
          <a:xfrm>
            <a:off x="6789738" y="3638550"/>
            <a:ext cx="1316037" cy="363538"/>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power: n</a:t>
            </a:r>
          </a:p>
        </p:txBody>
      </p:sp>
      <p:sp>
        <p:nvSpPr>
          <p:cNvPr id="269327" name="Rectangle 15"/>
          <p:cNvSpPr>
            <a:spLocks noChangeArrowheads="1"/>
          </p:cNvSpPr>
          <p:nvPr/>
        </p:nvSpPr>
        <p:spPr bwMode="auto">
          <a:xfrm>
            <a:off x="5519738" y="3640138"/>
            <a:ext cx="1193800" cy="363537"/>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2</a:t>
            </a:r>
          </a:p>
        </p:txBody>
      </p:sp>
      <p:sp>
        <p:nvSpPr>
          <p:cNvPr id="269328" name="Rectangle 16"/>
          <p:cNvSpPr>
            <a:spLocks noChangeArrowheads="1"/>
          </p:cNvSpPr>
          <p:nvPr/>
        </p:nvSpPr>
        <p:spPr bwMode="auto">
          <a:xfrm>
            <a:off x="5495925" y="3124200"/>
            <a:ext cx="1233488" cy="4587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69329" name="Rectangle 17"/>
          <p:cNvSpPr>
            <a:spLocks noChangeArrowheads="1"/>
          </p:cNvSpPr>
          <p:nvPr/>
        </p:nvSpPr>
        <p:spPr bwMode="auto">
          <a:xfrm>
            <a:off x="6789738" y="3168650"/>
            <a:ext cx="1744662" cy="363538"/>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power: result</a:t>
            </a:r>
          </a:p>
        </p:txBody>
      </p:sp>
      <p:sp>
        <p:nvSpPr>
          <p:cNvPr id="269330" name="Rectangle 18"/>
          <p:cNvSpPr>
            <a:spLocks noChangeArrowheads="1"/>
          </p:cNvSpPr>
          <p:nvPr/>
        </p:nvSpPr>
        <p:spPr bwMode="auto">
          <a:xfrm>
            <a:off x="5519738" y="3171825"/>
            <a:ext cx="1193800" cy="363538"/>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32.0</a:t>
            </a:r>
          </a:p>
        </p:txBody>
      </p:sp>
      <p:sp>
        <p:nvSpPr>
          <p:cNvPr id="269331" name="Line 19"/>
          <p:cNvSpPr>
            <a:spLocks noChangeShapeType="1"/>
          </p:cNvSpPr>
          <p:nvPr/>
        </p:nvSpPr>
        <p:spPr bwMode="auto">
          <a:xfrm>
            <a:off x="6750050" y="4506913"/>
            <a:ext cx="1379538" cy="0"/>
          </a:xfrm>
          <a:prstGeom prst="line">
            <a:avLst/>
          </a:prstGeom>
          <a:noFill/>
          <a:ln w="1270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430100" name="Text Box 20"/>
          <p:cNvSpPr txBox="1">
            <a:spLocks noChangeArrowheads="1"/>
          </p:cNvSpPr>
          <p:nvPr/>
        </p:nvSpPr>
        <p:spPr bwMode="auto">
          <a:xfrm>
            <a:off x="5715000" y="1524000"/>
            <a:ext cx="3132138" cy="83185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lgn="ctr">
              <a:defRPr/>
            </a:pPr>
            <a:r>
              <a:rPr lang="en-US" b="1">
                <a:solidFill>
                  <a:srgbClr val="008000"/>
                </a:solidFill>
                <a:cs typeface="+mn-cs"/>
              </a:rPr>
              <a:t>Variables on the Stack</a:t>
            </a:r>
          </a:p>
          <a:p>
            <a:pPr algn="ctr">
              <a:defRPr/>
            </a:pPr>
            <a:r>
              <a:rPr lang="en-US" b="1">
                <a:solidFill>
                  <a:srgbClr val="008000"/>
                </a:solidFill>
                <a:cs typeface="+mn-cs"/>
              </a:rPr>
              <a:t>(partial contents)</a:t>
            </a:r>
          </a:p>
        </p:txBody>
      </p:sp>
      <p:sp>
        <p:nvSpPr>
          <p:cNvPr id="269333" name="Line 21"/>
          <p:cNvSpPr>
            <a:spLocks noChangeShapeType="1"/>
          </p:cNvSpPr>
          <p:nvPr/>
        </p:nvSpPr>
        <p:spPr bwMode="auto">
          <a:xfrm flipH="1">
            <a:off x="6934200" y="2438400"/>
            <a:ext cx="152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Tree>
  </p:cSld>
  <p:clrMapOvr>
    <a:masterClrMapping/>
  </p:clrMapOvr>
  <p:transition/>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noFill/>
        </p:spPr>
        <p:txBody>
          <a:bodyPr lIns="90488" tIns="44450" rIns="90488" bIns="44450"/>
          <a:lstStyle/>
          <a:p>
            <a:pPr eaLnBrk="1" hangingPunct="1"/>
            <a:r>
              <a:rPr lang="en-US" smtClean="0"/>
              <a:t>Storage</a:t>
            </a:r>
          </a:p>
        </p:txBody>
      </p:sp>
      <p:sp>
        <p:nvSpPr>
          <p:cNvPr id="270339" name="Rectangle 3"/>
          <p:cNvSpPr>
            <a:spLocks noGrp="1" noChangeArrowheads="1"/>
          </p:cNvSpPr>
          <p:nvPr>
            <p:ph type="body" idx="1"/>
          </p:nvPr>
        </p:nvSpPr>
        <p:spPr>
          <a:xfrm>
            <a:off x="228600" y="990600"/>
            <a:ext cx="8686800" cy="5410200"/>
          </a:xfrm>
          <a:noFill/>
        </p:spPr>
        <p:txBody>
          <a:bodyPr lIns="90488" tIns="44450" rIns="90488" bIns="44450"/>
          <a:lstStyle/>
          <a:p>
            <a:pPr eaLnBrk="1" hangingPunct="1">
              <a:lnSpc>
                <a:spcPct val="90000"/>
              </a:lnSpc>
            </a:pPr>
            <a:r>
              <a:rPr lang="en-US" sz="2200" smtClean="0"/>
              <a:t>C stores local variables on the stack</a:t>
            </a:r>
          </a:p>
          <a:p>
            <a:pPr eaLnBrk="1" hangingPunct="1">
              <a:lnSpc>
                <a:spcPct val="90000"/>
              </a:lnSpc>
            </a:pPr>
            <a:endParaRPr lang="en-US" sz="2200" smtClean="0"/>
          </a:p>
          <a:p>
            <a:pPr eaLnBrk="1" hangingPunct="1">
              <a:lnSpc>
                <a:spcPct val="90000"/>
              </a:lnSpc>
            </a:pPr>
            <a:r>
              <a:rPr lang="en-US" sz="2200" b="1" i="1" smtClean="0">
                <a:solidFill>
                  <a:srgbClr val="993300"/>
                </a:solidFill>
              </a:rPr>
              <a:t>Global variables</a:t>
            </a:r>
            <a:r>
              <a:rPr lang="en-US" sz="2200" smtClean="0"/>
              <a:t> may be declared. These are not stack based, but are placed in the data area meant for global/static data.</a:t>
            </a:r>
          </a:p>
          <a:p>
            <a:pPr eaLnBrk="1" hangingPunct="1">
              <a:lnSpc>
                <a:spcPct val="90000"/>
              </a:lnSpc>
            </a:pPr>
            <a:endParaRPr lang="en-US" sz="2200" smtClean="0"/>
          </a:p>
          <a:p>
            <a:pPr eaLnBrk="1" hangingPunct="1">
              <a:lnSpc>
                <a:spcPct val="90000"/>
              </a:lnSpc>
            </a:pPr>
            <a:r>
              <a:rPr lang="en-US" sz="2200" smtClean="0"/>
              <a:t>Special keywords exist to specify where local variables are stored:</a:t>
            </a:r>
          </a:p>
          <a:p>
            <a:pPr eaLnBrk="1" hangingPunct="1">
              <a:lnSpc>
                <a:spcPct val="90000"/>
              </a:lnSpc>
              <a:spcBef>
                <a:spcPct val="18000"/>
              </a:spcBef>
            </a:pPr>
            <a:r>
              <a:rPr lang="en-US" sz="2200" smtClean="0"/>
              <a:t>	</a:t>
            </a:r>
            <a:r>
              <a:rPr lang="en-US" sz="2200" smtClean="0">
                <a:latin typeface="Courier New" panose="02070309020205020404" pitchFamily="49" charset="0"/>
              </a:rPr>
              <a:t>auto</a:t>
            </a:r>
            <a:r>
              <a:rPr lang="en-US" sz="2200" smtClean="0"/>
              <a:t>	-  place on the stack (default)</a:t>
            </a:r>
          </a:p>
          <a:p>
            <a:pPr eaLnBrk="1" hangingPunct="1">
              <a:lnSpc>
                <a:spcPct val="90000"/>
              </a:lnSpc>
            </a:pPr>
            <a:r>
              <a:rPr lang="en-US" sz="2200" smtClean="0"/>
              <a:t>	</a:t>
            </a:r>
            <a:r>
              <a:rPr lang="en-US" sz="2200" smtClean="0">
                <a:latin typeface="Courier New" panose="02070309020205020404" pitchFamily="49" charset="0"/>
              </a:rPr>
              <a:t>static</a:t>
            </a:r>
            <a:r>
              <a:rPr lang="en-US" sz="2200" smtClean="0"/>
              <a:t>	-  place in the global/static data area</a:t>
            </a:r>
          </a:p>
          <a:p>
            <a:pPr eaLnBrk="1" hangingPunct="1">
              <a:lnSpc>
                <a:spcPct val="90000"/>
              </a:lnSpc>
            </a:pPr>
            <a:r>
              <a:rPr lang="en-US" sz="2200" smtClean="0"/>
              <a:t>	</a:t>
            </a:r>
            <a:r>
              <a:rPr lang="en-US" sz="2200" smtClean="0">
                <a:latin typeface="Courier New" panose="02070309020205020404" pitchFamily="49" charset="0"/>
              </a:rPr>
              <a:t>register</a:t>
            </a:r>
            <a:r>
              <a:rPr lang="en-US" sz="2200" smtClean="0"/>
              <a:t>	-  place in a CPU register</a:t>
            </a:r>
          </a:p>
          <a:p>
            <a:pPr eaLnBrk="1" hangingPunct="1">
              <a:lnSpc>
                <a:spcPct val="90000"/>
              </a:lnSpc>
            </a:pPr>
            <a:endParaRPr lang="en-US" sz="2200" smtClean="0"/>
          </a:p>
          <a:p>
            <a:pPr eaLnBrk="1" hangingPunct="1">
              <a:lnSpc>
                <a:spcPct val="90000"/>
              </a:lnSpc>
              <a:spcBef>
                <a:spcPct val="33000"/>
              </a:spcBef>
            </a:pPr>
            <a:r>
              <a:rPr lang="en-US" sz="2200" smtClean="0"/>
              <a:t>Data may also be placed on the heap, </a:t>
            </a:r>
            <a:r>
              <a:rPr lang="en-US" sz="2200" b="1" i="1" smtClean="0">
                <a:solidFill>
                  <a:srgbClr val="008000"/>
                </a:solidFill>
              </a:rPr>
              <a:t>detailed discussion will be carried out in a later session</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mtClean="0"/>
              <a:t>Punctuation</a:t>
            </a:r>
          </a:p>
        </p:txBody>
      </p:sp>
      <p:sp>
        <p:nvSpPr>
          <p:cNvPr id="221187" name="Rectangle 3"/>
          <p:cNvSpPr>
            <a:spLocks noGrp="1" noChangeArrowheads="1"/>
          </p:cNvSpPr>
          <p:nvPr>
            <p:ph type="body" idx="1"/>
          </p:nvPr>
        </p:nvSpPr>
        <p:spPr/>
        <p:txBody>
          <a:bodyPr/>
          <a:lstStyle/>
          <a:p>
            <a:pPr algn="just" eaLnBrk="1" hangingPunct="1"/>
            <a:r>
              <a:rPr lang="en-US" sz="2000" smtClean="0"/>
              <a:t>Semicolons, colons, commas, apostrophes, quotation marks, brackets, and parentheses.</a:t>
            </a:r>
          </a:p>
          <a:p>
            <a:pPr algn="just" eaLnBrk="1" hangingPunct="1"/>
            <a:endParaRPr lang="en-US" sz="2000" smtClean="0"/>
          </a:p>
          <a:p>
            <a:pPr algn="just" eaLnBrk="1" hangingPunct="1"/>
            <a:r>
              <a:rPr lang="en-US" sz="2000" smtClean="0"/>
              <a:t>;   :   ,  ‘  “ {  }  (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1187">
                                            <p:txEl>
                                              <p:pRg st="0" end="0"/>
                                            </p:txEl>
                                          </p:spTgt>
                                        </p:tgtEl>
                                        <p:attrNameLst>
                                          <p:attrName>style.visibility</p:attrName>
                                        </p:attrNameLst>
                                      </p:cBhvr>
                                      <p:to>
                                        <p:strVal val="visible"/>
                                      </p:to>
                                    </p:set>
                                    <p:anim calcmode="lin" valueType="num">
                                      <p:cBhvr additive="base">
                                        <p:cTn id="7" dur="500" fill="hold"/>
                                        <p:tgtEl>
                                          <p:spTgt spid="2211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11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1187">
                                            <p:txEl>
                                              <p:pRg st="2" end="2"/>
                                            </p:txEl>
                                          </p:spTgt>
                                        </p:tgtEl>
                                        <p:attrNameLst>
                                          <p:attrName>style.visibility</p:attrName>
                                        </p:attrNameLst>
                                      </p:cBhvr>
                                      <p:to>
                                        <p:strVal val="visible"/>
                                      </p:to>
                                    </p:set>
                                    <p:anim calcmode="lin" valueType="num">
                                      <p:cBhvr additive="base">
                                        <p:cTn id="13" dur="500" fill="hold"/>
                                        <p:tgtEl>
                                          <p:spTgt spid="22118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2118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autoUpdateAnimBg="0"/>
    </p:bld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pPr eaLnBrk="1" hangingPunct="1">
              <a:spcBef>
                <a:spcPct val="33000"/>
              </a:spcBef>
            </a:pPr>
            <a:r>
              <a:rPr lang="en-US" sz="4000" b="1" smtClean="0"/>
              <a:t>Memory Map</a:t>
            </a:r>
          </a:p>
        </p:txBody>
      </p:sp>
      <p:sp>
        <p:nvSpPr>
          <p:cNvPr id="271363" name="Rectangle 3"/>
          <p:cNvSpPr>
            <a:spLocks noChangeArrowheads="1"/>
          </p:cNvSpPr>
          <p:nvPr/>
        </p:nvSpPr>
        <p:spPr bwMode="auto">
          <a:xfrm>
            <a:off x="2971800" y="1371600"/>
            <a:ext cx="28194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1364" name="Rectangle 4"/>
          <p:cNvSpPr>
            <a:spLocks noChangeArrowheads="1"/>
          </p:cNvSpPr>
          <p:nvPr/>
        </p:nvSpPr>
        <p:spPr bwMode="auto">
          <a:xfrm>
            <a:off x="2971800" y="2209800"/>
            <a:ext cx="2819400" cy="1371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1365" name="Rectangle 5"/>
          <p:cNvSpPr>
            <a:spLocks noChangeArrowheads="1"/>
          </p:cNvSpPr>
          <p:nvPr/>
        </p:nvSpPr>
        <p:spPr bwMode="auto">
          <a:xfrm>
            <a:off x="2971800" y="3657600"/>
            <a:ext cx="28194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1366" name="Rectangle 6"/>
          <p:cNvSpPr>
            <a:spLocks noChangeArrowheads="1"/>
          </p:cNvSpPr>
          <p:nvPr/>
        </p:nvSpPr>
        <p:spPr bwMode="auto">
          <a:xfrm>
            <a:off x="2971800" y="4495800"/>
            <a:ext cx="28194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1367" name="Rectangle 7"/>
          <p:cNvSpPr>
            <a:spLocks noChangeArrowheads="1"/>
          </p:cNvSpPr>
          <p:nvPr/>
        </p:nvSpPr>
        <p:spPr bwMode="auto">
          <a:xfrm>
            <a:off x="2971800" y="5334000"/>
            <a:ext cx="2819400" cy="762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1368" name="Text Box 8"/>
          <p:cNvSpPr txBox="1">
            <a:spLocks noChangeArrowheads="1"/>
          </p:cNvSpPr>
          <p:nvPr/>
        </p:nvSpPr>
        <p:spPr bwMode="auto">
          <a:xfrm>
            <a:off x="3124200" y="1524000"/>
            <a:ext cx="25908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Stack</a:t>
            </a:r>
          </a:p>
        </p:txBody>
      </p:sp>
      <p:sp>
        <p:nvSpPr>
          <p:cNvPr id="271369" name="Text Box 9"/>
          <p:cNvSpPr txBox="1">
            <a:spLocks noChangeArrowheads="1"/>
          </p:cNvSpPr>
          <p:nvPr/>
        </p:nvSpPr>
        <p:spPr bwMode="auto">
          <a:xfrm>
            <a:off x="3124200" y="3810000"/>
            <a:ext cx="25146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Heap</a:t>
            </a:r>
          </a:p>
        </p:txBody>
      </p:sp>
      <p:sp>
        <p:nvSpPr>
          <p:cNvPr id="271370" name="Text Box 10"/>
          <p:cNvSpPr txBox="1">
            <a:spLocks noChangeArrowheads="1"/>
          </p:cNvSpPr>
          <p:nvPr/>
        </p:nvSpPr>
        <p:spPr bwMode="auto">
          <a:xfrm>
            <a:off x="3048000" y="4648200"/>
            <a:ext cx="25908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Global / Static data</a:t>
            </a:r>
          </a:p>
        </p:txBody>
      </p:sp>
      <p:sp>
        <p:nvSpPr>
          <p:cNvPr id="271371" name="Text Box 11"/>
          <p:cNvSpPr txBox="1">
            <a:spLocks noChangeArrowheads="1"/>
          </p:cNvSpPr>
          <p:nvPr/>
        </p:nvSpPr>
        <p:spPr bwMode="auto">
          <a:xfrm>
            <a:off x="3048000" y="5486400"/>
            <a:ext cx="25146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Code</a:t>
            </a:r>
          </a:p>
        </p:txBody>
      </p:sp>
      <p:sp>
        <p:nvSpPr>
          <p:cNvPr id="271372" name="AutoShape 12"/>
          <p:cNvSpPr>
            <a:spLocks noChangeArrowheads="1"/>
          </p:cNvSpPr>
          <p:nvPr/>
        </p:nvSpPr>
        <p:spPr bwMode="auto">
          <a:xfrm>
            <a:off x="4114800" y="3124200"/>
            <a:ext cx="381000" cy="533400"/>
          </a:xfrm>
          <a:prstGeom prst="upArrow">
            <a:avLst>
              <a:gd name="adj1" fmla="val 50000"/>
              <a:gd name="adj2" fmla="val 35000"/>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1373" name="AutoShape 13"/>
          <p:cNvSpPr>
            <a:spLocks noChangeArrowheads="1"/>
          </p:cNvSpPr>
          <p:nvPr/>
        </p:nvSpPr>
        <p:spPr bwMode="auto">
          <a:xfrm>
            <a:off x="4114800" y="2133600"/>
            <a:ext cx="381000" cy="609600"/>
          </a:xfrm>
          <a:prstGeom prst="downArrow">
            <a:avLst>
              <a:gd name="adj1" fmla="val 50000"/>
              <a:gd name="adj2" fmla="val 40000"/>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noFill/>
        </p:spPr>
        <p:txBody>
          <a:bodyPr lIns="90488" tIns="44450" rIns="90488" bIns="44450"/>
          <a:lstStyle/>
          <a:p>
            <a:pPr eaLnBrk="1" hangingPunct="1"/>
            <a:r>
              <a:rPr lang="en-US" smtClean="0">
                <a:latin typeface="Courier New" panose="02070309020205020404" pitchFamily="49" charset="0"/>
              </a:rPr>
              <a:t>Auto</a:t>
            </a:r>
          </a:p>
        </p:txBody>
      </p:sp>
      <p:sp>
        <p:nvSpPr>
          <p:cNvPr id="272387" name="Rectangle 3"/>
          <p:cNvSpPr>
            <a:spLocks noGrp="1" noChangeArrowheads="1"/>
          </p:cNvSpPr>
          <p:nvPr>
            <p:ph type="body" idx="1"/>
          </p:nvPr>
        </p:nvSpPr>
        <p:spPr>
          <a:xfrm>
            <a:off x="152400" y="1295400"/>
            <a:ext cx="8839200" cy="3200400"/>
          </a:xfrm>
          <a:noFill/>
        </p:spPr>
        <p:txBody>
          <a:bodyPr lIns="90488" tIns="44450" rIns="90488" bIns="44450"/>
          <a:lstStyle/>
          <a:p>
            <a:pPr algn="just" eaLnBrk="1" hangingPunct="1">
              <a:lnSpc>
                <a:spcPct val="90000"/>
              </a:lnSpc>
            </a:pPr>
            <a:r>
              <a:rPr lang="en-US" sz="2400" smtClean="0"/>
              <a:t>Local variables are automatically allocated on entry into, </a:t>
            </a:r>
            <a:r>
              <a:rPr lang="en-US" sz="2400" i="1" smtClean="0"/>
              <a:t>and automatically de-allocated on exit from</a:t>
            </a:r>
            <a:r>
              <a:rPr lang="en-US" sz="2400" smtClean="0"/>
              <a:t>, a function</a:t>
            </a:r>
          </a:p>
          <a:p>
            <a:pPr algn="just" eaLnBrk="1" hangingPunct="1">
              <a:lnSpc>
                <a:spcPct val="90000"/>
              </a:lnSpc>
            </a:pPr>
            <a:endParaRPr lang="en-US" sz="2400" smtClean="0"/>
          </a:p>
          <a:p>
            <a:pPr algn="just" eaLnBrk="1" hangingPunct="1">
              <a:lnSpc>
                <a:spcPct val="90000"/>
              </a:lnSpc>
            </a:pPr>
            <a:r>
              <a:rPr lang="en-US" sz="2400" smtClean="0"/>
              <a:t>These variables are therefore called “automatic”</a:t>
            </a:r>
          </a:p>
          <a:p>
            <a:pPr algn="just" eaLnBrk="1" hangingPunct="1">
              <a:lnSpc>
                <a:spcPct val="90000"/>
              </a:lnSpc>
            </a:pPr>
            <a:endParaRPr lang="en-US" sz="2400" smtClean="0"/>
          </a:p>
          <a:p>
            <a:pPr algn="just" eaLnBrk="1" hangingPunct="1">
              <a:lnSpc>
                <a:spcPct val="90000"/>
              </a:lnSpc>
            </a:pPr>
            <a:r>
              <a:rPr lang="en-US" sz="2400" smtClean="0"/>
              <a:t>Initial value: random</a:t>
            </a:r>
          </a:p>
          <a:p>
            <a:pPr algn="just" eaLnBrk="1" hangingPunct="1">
              <a:lnSpc>
                <a:spcPct val="90000"/>
              </a:lnSpc>
            </a:pPr>
            <a:endParaRPr lang="en-US" sz="2400" smtClean="0"/>
          </a:p>
          <a:p>
            <a:pPr algn="just" eaLnBrk="1" hangingPunct="1">
              <a:lnSpc>
                <a:spcPct val="90000"/>
              </a:lnSpc>
            </a:pPr>
            <a:r>
              <a:rPr lang="en-US" sz="2400" smtClean="0"/>
              <a:t>Initialization: recommended</a:t>
            </a:r>
          </a:p>
        </p:txBody>
      </p:sp>
      <p:sp>
        <p:nvSpPr>
          <p:cNvPr id="433156" name="Rectangle 4"/>
          <p:cNvSpPr>
            <a:spLocks noChangeArrowheads="1"/>
          </p:cNvSpPr>
          <p:nvPr/>
        </p:nvSpPr>
        <p:spPr bwMode="auto">
          <a:xfrm>
            <a:off x="990600" y="4724400"/>
            <a:ext cx="4271963" cy="14747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811338" algn="l"/>
              </a:tabLst>
              <a:defRPr/>
            </a:pPr>
            <a:r>
              <a:rPr lang="en-US" sz="1800" b="1">
                <a:latin typeface="Courier New" pitchFamily="49" charset="0"/>
                <a:cs typeface="+mn-cs"/>
              </a:rPr>
              <a:t>int	table(void)</a:t>
            </a:r>
          </a:p>
          <a:p>
            <a:pPr eaLnBrk="0" hangingPunct="0">
              <a:tabLst>
                <a:tab pos="565150" algn="l"/>
                <a:tab pos="1811338" algn="l"/>
              </a:tabLst>
              <a:defRPr/>
            </a:pPr>
            <a:r>
              <a:rPr lang="en-US" sz="1800" b="1">
                <a:latin typeface="Courier New" pitchFamily="49" charset="0"/>
                <a:cs typeface="+mn-cs"/>
              </a:rPr>
              <a:t>{</a:t>
            </a:r>
          </a:p>
          <a:p>
            <a:pPr eaLnBrk="0" hangingPunct="0">
              <a:tabLst>
                <a:tab pos="565150" algn="l"/>
                <a:tab pos="1811338" algn="l"/>
              </a:tabLst>
              <a:defRPr/>
            </a:pPr>
            <a:r>
              <a:rPr lang="en-US" sz="1800" b="1">
                <a:latin typeface="Courier New" pitchFamily="49" charset="0"/>
                <a:cs typeface="+mn-cs"/>
              </a:rPr>
              <a:t>	int	lines = 13;</a:t>
            </a:r>
          </a:p>
          <a:p>
            <a:pPr eaLnBrk="0" hangingPunct="0">
              <a:tabLst>
                <a:tab pos="565150" algn="l"/>
                <a:tab pos="1811338" algn="l"/>
              </a:tabLst>
              <a:defRPr/>
            </a:pPr>
            <a:r>
              <a:rPr lang="en-US" sz="1800" b="1">
                <a:latin typeface="Courier New" pitchFamily="49" charset="0"/>
                <a:cs typeface="+mn-cs"/>
              </a:rPr>
              <a:t>	auto int	columns;</a:t>
            </a:r>
          </a:p>
          <a:p>
            <a:pPr eaLnBrk="0" latinLnBrk="1" hangingPunct="0">
              <a:tabLst>
                <a:tab pos="565150" algn="l"/>
                <a:tab pos="1811338" algn="l"/>
              </a:tabLst>
              <a:defRPr/>
            </a:pPr>
            <a:endParaRPr lang="en-US" sz="1800" b="1">
              <a:latin typeface="Courier New" pitchFamily="49" charset="0"/>
              <a:cs typeface="+mn-cs"/>
            </a:endParaRPr>
          </a:p>
        </p:txBody>
      </p:sp>
      <p:sp>
        <p:nvSpPr>
          <p:cNvPr id="272389" name="Rectangle 5"/>
          <p:cNvSpPr>
            <a:spLocks noChangeArrowheads="1"/>
          </p:cNvSpPr>
          <p:nvPr/>
        </p:nvSpPr>
        <p:spPr bwMode="auto">
          <a:xfrm>
            <a:off x="5219700" y="5143500"/>
            <a:ext cx="212407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auto keyword redundant</a:t>
            </a:r>
          </a:p>
        </p:txBody>
      </p:sp>
      <p:sp>
        <p:nvSpPr>
          <p:cNvPr id="272390" name="Arc 6"/>
          <p:cNvSpPr>
            <a:spLocks/>
          </p:cNvSpPr>
          <p:nvPr/>
        </p:nvSpPr>
        <p:spPr bwMode="auto">
          <a:xfrm rot="10800000">
            <a:off x="1981200" y="5818188"/>
            <a:ext cx="4343400" cy="506412"/>
          </a:xfrm>
          <a:custGeom>
            <a:avLst/>
            <a:gdLst>
              <a:gd name="T0" fmla="*/ 0 w 43199"/>
              <a:gd name="T1" fmla="*/ 2147483647 h 21600"/>
              <a:gd name="T2" fmla="*/ 2147483647 w 43199"/>
              <a:gd name="T3" fmla="*/ 2147483647 h 21600"/>
              <a:gd name="T4" fmla="*/ 2147483647 w 43199"/>
              <a:gd name="T5" fmla="*/ 2147483647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1" y="21396"/>
                </a:moveTo>
                <a:cubicBezTo>
                  <a:pt x="111" y="9547"/>
                  <a:pt x="9748" y="-1"/>
                  <a:pt x="21599" y="0"/>
                </a:cubicBezTo>
                <a:cubicBezTo>
                  <a:pt x="33528" y="0"/>
                  <a:pt x="43199" y="9670"/>
                  <a:pt x="43199" y="21600"/>
                </a:cubicBezTo>
              </a:path>
              <a:path w="43199" h="21600" stroke="0" extrusionOk="0">
                <a:moveTo>
                  <a:pt x="-1" y="21396"/>
                </a:moveTo>
                <a:cubicBezTo>
                  <a:pt x="111" y="9547"/>
                  <a:pt x="9748" y="-1"/>
                  <a:pt x="21599" y="0"/>
                </a:cubicBezTo>
                <a:cubicBezTo>
                  <a:pt x="33528" y="0"/>
                  <a:pt x="43199" y="9670"/>
                  <a:pt x="43199" y="21600"/>
                </a:cubicBezTo>
                <a:lnTo>
                  <a:pt x="21599"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noFill/>
        </p:spPr>
        <p:txBody>
          <a:bodyPr lIns="90488" tIns="44450" rIns="90488" bIns="44450"/>
          <a:lstStyle/>
          <a:p>
            <a:pPr eaLnBrk="1" hangingPunct="1"/>
            <a:r>
              <a:rPr lang="en-US" smtClean="0">
                <a:latin typeface="Courier New" panose="02070309020205020404" pitchFamily="49" charset="0"/>
              </a:rPr>
              <a:t>static</a:t>
            </a:r>
          </a:p>
        </p:txBody>
      </p:sp>
      <p:sp>
        <p:nvSpPr>
          <p:cNvPr id="273411" name="Rectangle 3"/>
          <p:cNvSpPr>
            <a:spLocks noGrp="1" noChangeArrowheads="1"/>
          </p:cNvSpPr>
          <p:nvPr>
            <p:ph type="body" idx="1"/>
          </p:nvPr>
        </p:nvSpPr>
        <p:spPr>
          <a:xfrm>
            <a:off x="457200" y="1066800"/>
            <a:ext cx="8153400" cy="2819400"/>
          </a:xfrm>
          <a:noFill/>
        </p:spPr>
        <p:txBody>
          <a:bodyPr lIns="90488" tIns="44450" rIns="90488" bIns="44450"/>
          <a:lstStyle/>
          <a:p>
            <a:pPr algn="just" eaLnBrk="1" hangingPunct="1">
              <a:lnSpc>
                <a:spcPct val="90000"/>
              </a:lnSpc>
            </a:pPr>
            <a:r>
              <a:rPr lang="en-US" sz="2400" smtClean="0"/>
              <a:t>The </a:t>
            </a:r>
            <a:r>
              <a:rPr lang="en-US" sz="2400" smtClean="0">
                <a:latin typeface="Courier New" panose="02070309020205020404" pitchFamily="49" charset="0"/>
              </a:rPr>
              <a:t>static</a:t>
            </a:r>
            <a:r>
              <a:rPr lang="en-US" sz="2400" smtClean="0"/>
              <a:t> keyword instructs the compiler to place a variable into the data segment</a:t>
            </a:r>
          </a:p>
          <a:p>
            <a:pPr algn="just" eaLnBrk="1" hangingPunct="1">
              <a:lnSpc>
                <a:spcPct val="90000"/>
              </a:lnSpc>
            </a:pPr>
            <a:r>
              <a:rPr lang="en-US" sz="2400" smtClean="0"/>
              <a:t>The data segment is </a:t>
            </a:r>
            <a:r>
              <a:rPr lang="en-US" sz="2400" i="1" smtClean="0"/>
              <a:t>permanent</a:t>
            </a:r>
            <a:r>
              <a:rPr lang="en-US" sz="2400" smtClean="0"/>
              <a:t> (static)</a:t>
            </a:r>
          </a:p>
          <a:p>
            <a:pPr algn="just" eaLnBrk="1" hangingPunct="1">
              <a:lnSpc>
                <a:spcPct val="90000"/>
              </a:lnSpc>
            </a:pPr>
            <a:r>
              <a:rPr lang="en-US" sz="2400" smtClean="0"/>
              <a:t>A value left in a </a:t>
            </a:r>
            <a:r>
              <a:rPr lang="en-US" sz="2400" smtClean="0">
                <a:latin typeface="Courier New" panose="02070309020205020404" pitchFamily="49" charset="0"/>
              </a:rPr>
              <a:t>static</a:t>
            </a:r>
            <a:r>
              <a:rPr lang="en-US" sz="2400" smtClean="0"/>
              <a:t> in one call to a function will still be there at the next call</a:t>
            </a:r>
          </a:p>
          <a:p>
            <a:pPr algn="just" eaLnBrk="1" hangingPunct="1">
              <a:lnSpc>
                <a:spcPct val="90000"/>
              </a:lnSpc>
            </a:pPr>
            <a:r>
              <a:rPr lang="en-US" sz="2400" smtClean="0"/>
              <a:t>Initial value: 0</a:t>
            </a:r>
          </a:p>
          <a:p>
            <a:pPr algn="just" eaLnBrk="1" hangingPunct="1">
              <a:lnSpc>
                <a:spcPct val="90000"/>
              </a:lnSpc>
            </a:pPr>
            <a:r>
              <a:rPr lang="en-US" sz="2400" smtClean="0"/>
              <a:t>Initialization: unnecessary if zero is acceptable</a:t>
            </a:r>
          </a:p>
        </p:txBody>
      </p:sp>
      <p:sp>
        <p:nvSpPr>
          <p:cNvPr id="434180" name="Rectangle 4"/>
          <p:cNvSpPr>
            <a:spLocks noChangeArrowheads="1"/>
          </p:cNvSpPr>
          <p:nvPr/>
        </p:nvSpPr>
        <p:spPr bwMode="auto">
          <a:xfrm>
            <a:off x="457200" y="4419600"/>
            <a:ext cx="4406900" cy="17780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998663" algn="l"/>
              </a:tabLst>
              <a:defRPr/>
            </a:pPr>
            <a:r>
              <a:rPr lang="en-US" sz="2000" b="1">
                <a:latin typeface="Courier New" pitchFamily="49" charset="0"/>
                <a:cs typeface="+mn-cs"/>
              </a:rPr>
              <a:t>int	running_total(void)</a:t>
            </a:r>
          </a:p>
          <a:p>
            <a:pPr eaLnBrk="0" hangingPunct="0">
              <a:tabLst>
                <a:tab pos="565150" algn="l"/>
                <a:tab pos="1998663" algn="l"/>
              </a:tabLst>
              <a:defRPr/>
            </a:pPr>
            <a:r>
              <a:rPr lang="en-US" sz="2000" b="1">
                <a:latin typeface="Courier New" pitchFamily="49" charset="0"/>
                <a:cs typeface="+mn-cs"/>
              </a:rPr>
              <a:t>{</a:t>
            </a:r>
          </a:p>
          <a:p>
            <a:pPr eaLnBrk="0" hangingPunct="0">
              <a:tabLst>
                <a:tab pos="565150" algn="l"/>
                <a:tab pos="1998663" algn="l"/>
              </a:tabLst>
              <a:defRPr/>
            </a:pPr>
            <a:r>
              <a:rPr lang="en-US" sz="2000" b="1">
                <a:latin typeface="Courier New" pitchFamily="49" charset="0"/>
                <a:cs typeface="+mn-cs"/>
              </a:rPr>
              <a:t>	static int  rows;</a:t>
            </a:r>
          </a:p>
          <a:p>
            <a:pPr eaLnBrk="0" hangingPunct="0">
              <a:tabLst>
                <a:tab pos="565150" algn="l"/>
                <a:tab pos="1998663" algn="l"/>
              </a:tabLst>
              <a:defRPr/>
            </a:pPr>
            <a:endParaRPr lang="en-US" sz="1000" b="1">
              <a:latin typeface="Courier New" pitchFamily="49" charset="0"/>
              <a:cs typeface="+mn-cs"/>
            </a:endParaRPr>
          </a:p>
          <a:p>
            <a:pPr eaLnBrk="0" hangingPunct="0">
              <a:tabLst>
                <a:tab pos="565150" algn="l"/>
                <a:tab pos="1998663" algn="l"/>
              </a:tabLst>
              <a:defRPr/>
            </a:pPr>
            <a:r>
              <a:rPr lang="en-US" sz="2000" b="1">
                <a:latin typeface="Courier New" pitchFamily="49" charset="0"/>
                <a:cs typeface="+mn-cs"/>
              </a:rPr>
              <a:t>	rows++;</a:t>
            </a:r>
          </a:p>
          <a:p>
            <a:pPr eaLnBrk="0" latinLnBrk="1" hangingPunct="0">
              <a:tabLst>
                <a:tab pos="565150" algn="l"/>
                <a:tab pos="1998663" algn="l"/>
              </a:tabLst>
              <a:defRPr/>
            </a:pPr>
            <a:endParaRPr lang="en-US" sz="2000" b="1">
              <a:latin typeface="Courier New" pitchFamily="49" charset="0"/>
              <a:cs typeface="+mn-cs"/>
            </a:endParaRPr>
          </a:p>
        </p:txBody>
      </p:sp>
      <p:sp>
        <p:nvSpPr>
          <p:cNvPr id="434181" name="Rectangle 5"/>
          <p:cNvSpPr>
            <a:spLocks noChangeArrowheads="1"/>
          </p:cNvSpPr>
          <p:nvPr/>
        </p:nvSpPr>
        <p:spPr bwMode="auto">
          <a:xfrm>
            <a:off x="5540375" y="4648200"/>
            <a:ext cx="2689225" cy="92551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algn="ctr" eaLnBrk="0" hangingPunct="0">
              <a:tabLst>
                <a:tab pos="565150" algn="l"/>
              </a:tabLst>
              <a:defRPr/>
            </a:pPr>
            <a:r>
              <a:rPr lang="en-US" sz="1800" b="1">
                <a:solidFill>
                  <a:srgbClr val="008000"/>
                </a:solidFill>
                <a:latin typeface="Arial" charset="0"/>
                <a:cs typeface="+mn-cs"/>
              </a:rPr>
              <a:t>permanently allocated, but local to this function</a:t>
            </a:r>
          </a:p>
        </p:txBody>
      </p:sp>
      <p:sp>
        <p:nvSpPr>
          <p:cNvPr id="273414" name="Arc 6"/>
          <p:cNvSpPr>
            <a:spLocks/>
          </p:cNvSpPr>
          <p:nvPr/>
        </p:nvSpPr>
        <p:spPr bwMode="auto">
          <a:xfrm rot="10800000">
            <a:off x="4284663" y="5276850"/>
            <a:ext cx="1987550" cy="350838"/>
          </a:xfrm>
          <a:custGeom>
            <a:avLst/>
            <a:gdLst>
              <a:gd name="T0" fmla="*/ 0 w 43199"/>
              <a:gd name="T1" fmla="*/ 1489795346 h 21600"/>
              <a:gd name="T2" fmla="*/ 2147483647 w 43199"/>
              <a:gd name="T3" fmla="*/ 1503366274 h 21600"/>
              <a:gd name="T4" fmla="*/ 2147483647 w 43199"/>
              <a:gd name="T5" fmla="*/ 1503366274 h 21600"/>
              <a:gd name="T6" fmla="*/ 0 60000 65536"/>
              <a:gd name="T7" fmla="*/ 0 60000 65536"/>
              <a:gd name="T8" fmla="*/ 0 60000 65536"/>
              <a:gd name="T9" fmla="*/ 0 w 43199"/>
              <a:gd name="T10" fmla="*/ 0 h 21600"/>
              <a:gd name="T11" fmla="*/ 43199 w 43199"/>
              <a:gd name="T12" fmla="*/ 21600 h 21600"/>
            </a:gdLst>
            <a:ahLst/>
            <a:cxnLst>
              <a:cxn ang="T6">
                <a:pos x="T0" y="T1"/>
              </a:cxn>
              <a:cxn ang="T7">
                <a:pos x="T2" y="T3"/>
              </a:cxn>
              <a:cxn ang="T8">
                <a:pos x="T4" y="T5"/>
              </a:cxn>
            </a:cxnLst>
            <a:rect l="T9" t="T10" r="T11" b="T12"/>
            <a:pathLst>
              <a:path w="43199" h="21600" fill="none" extrusionOk="0">
                <a:moveTo>
                  <a:pt x="-1" y="21404"/>
                </a:moveTo>
                <a:cubicBezTo>
                  <a:pt x="106" y="9552"/>
                  <a:pt x="9745" y="-1"/>
                  <a:pt x="21599" y="0"/>
                </a:cubicBezTo>
                <a:cubicBezTo>
                  <a:pt x="33528" y="0"/>
                  <a:pt x="43199" y="9670"/>
                  <a:pt x="43199" y="21600"/>
                </a:cubicBezTo>
              </a:path>
              <a:path w="43199" h="21600" stroke="0" extrusionOk="0">
                <a:moveTo>
                  <a:pt x="-1" y="21404"/>
                </a:moveTo>
                <a:cubicBezTo>
                  <a:pt x="106" y="9552"/>
                  <a:pt x="9745" y="-1"/>
                  <a:pt x="21599" y="0"/>
                </a:cubicBezTo>
                <a:cubicBezTo>
                  <a:pt x="33528" y="0"/>
                  <a:pt x="43199" y="9670"/>
                  <a:pt x="43199" y="21600"/>
                </a:cubicBezTo>
                <a:lnTo>
                  <a:pt x="21599"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noFill/>
        </p:spPr>
        <p:txBody>
          <a:bodyPr lIns="90488" tIns="44450" rIns="90488" bIns="44450"/>
          <a:lstStyle/>
          <a:p>
            <a:pPr eaLnBrk="1" hangingPunct="1"/>
            <a:r>
              <a:rPr lang="en-US" smtClean="0">
                <a:latin typeface="Courier New" panose="02070309020205020404" pitchFamily="49" charset="0"/>
              </a:rPr>
              <a:t>register</a:t>
            </a:r>
          </a:p>
        </p:txBody>
      </p:sp>
      <p:sp>
        <p:nvSpPr>
          <p:cNvPr id="274435" name="Rectangle 3"/>
          <p:cNvSpPr>
            <a:spLocks noGrp="1" noChangeArrowheads="1"/>
          </p:cNvSpPr>
          <p:nvPr>
            <p:ph type="body" idx="1"/>
          </p:nvPr>
        </p:nvSpPr>
        <p:spPr>
          <a:xfrm>
            <a:off x="242888" y="1014413"/>
            <a:ext cx="8709025" cy="3386137"/>
          </a:xfrm>
          <a:noFill/>
        </p:spPr>
        <p:txBody>
          <a:bodyPr lIns="90488" tIns="44450" rIns="90488" bIns="44450"/>
          <a:lstStyle/>
          <a:p>
            <a:pPr eaLnBrk="1" hangingPunct="1"/>
            <a:r>
              <a:rPr lang="en-US" sz="2400" smtClean="0"/>
              <a:t>The </a:t>
            </a:r>
            <a:r>
              <a:rPr lang="en-US" sz="2400" smtClean="0">
                <a:latin typeface="Courier New" panose="02070309020205020404" pitchFamily="49" charset="0"/>
              </a:rPr>
              <a:t>register</a:t>
            </a:r>
            <a:r>
              <a:rPr lang="en-US" sz="2400" smtClean="0"/>
              <a:t> keyword tells the compiler to place a variable into a CPU register (you cannot specify which)</a:t>
            </a:r>
          </a:p>
          <a:p>
            <a:pPr eaLnBrk="1" hangingPunct="1"/>
            <a:r>
              <a:rPr lang="en-US" sz="2400" b="1" i="1" smtClean="0">
                <a:solidFill>
                  <a:srgbClr val="008000"/>
                </a:solidFill>
              </a:rPr>
              <a:t>If a register is unavailable the request will be ignored</a:t>
            </a:r>
          </a:p>
          <a:p>
            <a:pPr eaLnBrk="1" hangingPunct="1"/>
            <a:r>
              <a:rPr lang="en-US" sz="2400" smtClean="0"/>
              <a:t>Largely redundant with optimizing compilers</a:t>
            </a:r>
          </a:p>
          <a:p>
            <a:pPr eaLnBrk="1" hangingPunct="1"/>
            <a:r>
              <a:rPr lang="en-US" sz="2400" smtClean="0"/>
              <a:t>Initial value: random</a:t>
            </a:r>
          </a:p>
          <a:p>
            <a:pPr eaLnBrk="1" hangingPunct="1"/>
            <a:r>
              <a:rPr lang="en-US" sz="2400" smtClean="0"/>
              <a:t>Initialization: recommended</a:t>
            </a:r>
          </a:p>
        </p:txBody>
      </p:sp>
      <p:sp>
        <p:nvSpPr>
          <p:cNvPr id="435204" name="Rectangle 4"/>
          <p:cNvSpPr>
            <a:spLocks noChangeArrowheads="1"/>
          </p:cNvSpPr>
          <p:nvPr/>
        </p:nvSpPr>
        <p:spPr bwMode="auto">
          <a:xfrm>
            <a:off x="1447800" y="4572000"/>
            <a:ext cx="6248400" cy="17780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998663" algn="l"/>
              </a:tabLst>
              <a:defRPr/>
            </a:pPr>
            <a:r>
              <a:rPr lang="en-US" sz="2000" b="1">
                <a:latin typeface="Courier New" pitchFamily="49" charset="0"/>
                <a:cs typeface="+mn-cs"/>
              </a:rPr>
              <a:t>void	speedy_function(void)</a:t>
            </a:r>
          </a:p>
          <a:p>
            <a:pPr eaLnBrk="0" hangingPunct="0">
              <a:tabLst>
                <a:tab pos="669925" algn="l"/>
                <a:tab pos="1998663" algn="l"/>
              </a:tabLst>
              <a:defRPr/>
            </a:pPr>
            <a:r>
              <a:rPr lang="en-US" sz="2000" b="1">
                <a:latin typeface="Courier New" pitchFamily="49" charset="0"/>
                <a:cs typeface="+mn-cs"/>
              </a:rPr>
              <a:t>{</a:t>
            </a:r>
          </a:p>
          <a:p>
            <a:pPr eaLnBrk="0" hangingPunct="0">
              <a:tabLst>
                <a:tab pos="669925" algn="l"/>
                <a:tab pos="1998663" algn="l"/>
              </a:tabLst>
              <a:defRPr/>
            </a:pPr>
            <a:r>
              <a:rPr lang="en-US" sz="2000" b="1">
                <a:latin typeface="Courier New" pitchFamily="49" charset="0"/>
                <a:cs typeface="+mn-cs"/>
              </a:rPr>
              <a:t>	register int i;</a:t>
            </a:r>
          </a:p>
          <a:p>
            <a:pPr eaLnBrk="0" hangingPunct="0">
              <a:tabLst>
                <a:tab pos="669925" algn="l"/>
                <a:tab pos="1998663" algn="l"/>
              </a:tabLst>
              <a:defRPr/>
            </a:pPr>
            <a:endParaRPr lang="en-US" sz="1000" b="1">
              <a:latin typeface="Courier New" pitchFamily="49" charset="0"/>
              <a:cs typeface="+mn-cs"/>
            </a:endParaRPr>
          </a:p>
          <a:p>
            <a:pPr eaLnBrk="0" hangingPunct="0">
              <a:tabLst>
                <a:tab pos="669925" algn="l"/>
                <a:tab pos="1998663" algn="l"/>
              </a:tabLst>
              <a:defRPr/>
            </a:pPr>
            <a:r>
              <a:rPr lang="en-US" sz="2000" b="1">
                <a:latin typeface="Courier New" pitchFamily="49" charset="0"/>
                <a:cs typeface="+mn-cs"/>
              </a:rPr>
              <a:t>	for(i = 0; i &lt; 10000; i++)</a:t>
            </a:r>
          </a:p>
          <a:p>
            <a:pPr eaLnBrk="0" latinLnBrk="1" hangingPunct="0">
              <a:tabLst>
                <a:tab pos="669925" algn="l"/>
                <a:tab pos="1998663" algn="l"/>
              </a:tabLst>
              <a:defRPr/>
            </a:pPr>
            <a:endParaRPr lang="en-US" sz="2000" b="1">
              <a:latin typeface="Courier New" pitchFamily="49" charset="0"/>
              <a:cs typeface="+mn-cs"/>
            </a:endParaRPr>
          </a:p>
        </p:txBody>
      </p:sp>
    </p:spTree>
  </p:cSld>
  <p:clrMapOvr>
    <a:masterClrMapping/>
  </p:clrMapOvr>
  <p:transition/>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a:noFill/>
        </p:spPr>
        <p:txBody>
          <a:bodyPr lIns="90488" tIns="44450" rIns="90488" bIns="44450"/>
          <a:lstStyle/>
          <a:p>
            <a:pPr eaLnBrk="1" hangingPunct="1"/>
            <a:r>
              <a:rPr lang="en-US" smtClean="0"/>
              <a:t>Global Variables</a:t>
            </a:r>
          </a:p>
        </p:txBody>
      </p:sp>
      <p:sp>
        <p:nvSpPr>
          <p:cNvPr id="275459" name="Rectangle 3"/>
          <p:cNvSpPr>
            <a:spLocks noGrp="1" noChangeArrowheads="1"/>
          </p:cNvSpPr>
          <p:nvPr>
            <p:ph type="body" idx="1"/>
          </p:nvPr>
        </p:nvSpPr>
        <p:spPr>
          <a:xfrm>
            <a:off x="457200" y="1066800"/>
            <a:ext cx="7772400" cy="2286000"/>
          </a:xfrm>
          <a:noFill/>
        </p:spPr>
        <p:txBody>
          <a:bodyPr lIns="90488" tIns="44450" rIns="90488" bIns="44450"/>
          <a:lstStyle/>
          <a:p>
            <a:pPr eaLnBrk="1" hangingPunct="1">
              <a:lnSpc>
                <a:spcPct val="90000"/>
              </a:lnSpc>
            </a:pPr>
            <a:r>
              <a:rPr lang="en-US" sz="2400" smtClean="0"/>
              <a:t>Global variables are created by placing the declaration outside all functions</a:t>
            </a:r>
          </a:p>
          <a:p>
            <a:pPr eaLnBrk="1" hangingPunct="1">
              <a:lnSpc>
                <a:spcPct val="90000"/>
              </a:lnSpc>
            </a:pPr>
            <a:r>
              <a:rPr lang="en-US" sz="2400" smtClean="0"/>
              <a:t>They are placed in the global/static data area</a:t>
            </a:r>
          </a:p>
          <a:p>
            <a:pPr eaLnBrk="1" hangingPunct="1">
              <a:lnSpc>
                <a:spcPct val="90000"/>
              </a:lnSpc>
            </a:pPr>
            <a:r>
              <a:rPr lang="en-US" sz="2400" smtClean="0"/>
              <a:t>Initial value: 0</a:t>
            </a:r>
          </a:p>
          <a:p>
            <a:pPr eaLnBrk="1" hangingPunct="1">
              <a:lnSpc>
                <a:spcPct val="90000"/>
              </a:lnSpc>
            </a:pPr>
            <a:r>
              <a:rPr lang="en-US" sz="2400" smtClean="0"/>
              <a:t>Initialization: unnecessary if zero is acceptable</a:t>
            </a:r>
          </a:p>
          <a:p>
            <a:pPr eaLnBrk="1" hangingPunct="1">
              <a:lnSpc>
                <a:spcPct val="90000"/>
              </a:lnSpc>
            </a:pPr>
            <a:r>
              <a:rPr lang="en-US" sz="2400" smtClean="0"/>
              <a:t>Avoid using this category of variables. </a:t>
            </a:r>
            <a:r>
              <a:rPr lang="en-US" sz="2400" b="1" smtClean="0">
                <a:solidFill>
                  <a:srgbClr val="993300"/>
                </a:solidFill>
              </a:rPr>
              <a:t>Why!!!</a:t>
            </a:r>
          </a:p>
        </p:txBody>
      </p:sp>
      <p:sp>
        <p:nvSpPr>
          <p:cNvPr id="436228" name="Rectangle 4"/>
          <p:cNvSpPr>
            <a:spLocks noChangeArrowheads="1"/>
          </p:cNvSpPr>
          <p:nvPr/>
        </p:nvSpPr>
        <p:spPr bwMode="auto">
          <a:xfrm>
            <a:off x="838200" y="3581400"/>
            <a:ext cx="3859213" cy="2692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481013" algn="l"/>
                <a:tab pos="1141413" algn="l"/>
              </a:tabLst>
              <a:defRPr/>
            </a:pPr>
            <a:r>
              <a:rPr lang="en-US" sz="2000" b="1">
                <a:latin typeface="Courier New" pitchFamily="49" charset="0"/>
                <a:cs typeface="+mn-cs"/>
              </a:rPr>
              <a:t>#include &lt;stdio.h&gt;</a:t>
            </a:r>
          </a:p>
          <a:p>
            <a:pPr eaLnBrk="0" hangingPunct="0">
              <a:tabLst>
                <a:tab pos="481013" algn="l"/>
                <a:tab pos="1141413" algn="l"/>
              </a:tabLst>
              <a:defRPr/>
            </a:pPr>
            <a:endParaRPr lang="en-US" sz="1000" b="1">
              <a:latin typeface="Courier New" pitchFamily="49" charset="0"/>
              <a:cs typeface="+mn-cs"/>
            </a:endParaRPr>
          </a:p>
          <a:p>
            <a:pPr eaLnBrk="0" hangingPunct="0">
              <a:tabLst>
                <a:tab pos="481013" algn="l"/>
                <a:tab pos="1141413" algn="l"/>
              </a:tabLst>
              <a:defRPr/>
            </a:pPr>
            <a:r>
              <a:rPr lang="en-US" sz="2000" b="1">
                <a:latin typeface="Courier New" pitchFamily="49" charset="0"/>
                <a:cs typeface="+mn-cs"/>
              </a:rPr>
              <a:t>double	d;</a:t>
            </a:r>
          </a:p>
          <a:p>
            <a:pPr eaLnBrk="0" hangingPunct="0">
              <a:tabLst>
                <a:tab pos="481013" algn="l"/>
                <a:tab pos="1141413" algn="l"/>
              </a:tabLst>
              <a:defRPr/>
            </a:pPr>
            <a:endParaRPr lang="en-US" sz="1000" b="1">
              <a:latin typeface="Courier New" pitchFamily="49" charset="0"/>
              <a:cs typeface="+mn-cs"/>
            </a:endParaRPr>
          </a:p>
          <a:p>
            <a:pPr eaLnBrk="0" hangingPunct="0">
              <a:tabLst>
                <a:tab pos="481013" algn="l"/>
                <a:tab pos="1141413" algn="l"/>
              </a:tabLst>
              <a:defRPr/>
            </a:pPr>
            <a:r>
              <a:rPr lang="en-US" sz="2000" b="1">
                <a:latin typeface="Courier New" pitchFamily="49" charset="0"/>
                <a:cs typeface="+mn-cs"/>
              </a:rPr>
              <a:t>int	main(void)</a:t>
            </a:r>
          </a:p>
          <a:p>
            <a:pPr eaLnBrk="0" hangingPunct="0">
              <a:tabLst>
                <a:tab pos="481013" algn="l"/>
                <a:tab pos="1141413" algn="l"/>
              </a:tabLst>
              <a:defRPr/>
            </a:pPr>
            <a:r>
              <a:rPr lang="en-US" sz="2000" b="1">
                <a:latin typeface="Courier New" pitchFamily="49" charset="0"/>
                <a:cs typeface="+mn-cs"/>
              </a:rPr>
              <a:t>{</a:t>
            </a:r>
          </a:p>
          <a:p>
            <a:pPr eaLnBrk="0" hangingPunct="0">
              <a:tabLst>
                <a:tab pos="481013" algn="l"/>
                <a:tab pos="1141413" algn="l"/>
              </a:tabLst>
              <a:defRPr/>
            </a:pPr>
            <a:r>
              <a:rPr lang="en-US" sz="2000" b="1">
                <a:latin typeface="Courier New" pitchFamily="49" charset="0"/>
                <a:cs typeface="+mn-cs"/>
              </a:rPr>
              <a:t>	int	i;</a:t>
            </a:r>
          </a:p>
          <a:p>
            <a:pPr eaLnBrk="0" hangingPunct="0">
              <a:tabLst>
                <a:tab pos="481013" algn="l"/>
                <a:tab pos="1141413" algn="l"/>
              </a:tabLst>
              <a:defRPr/>
            </a:pPr>
            <a:endParaRPr lang="en-US" sz="1000" b="1">
              <a:latin typeface="Courier New" pitchFamily="49" charset="0"/>
              <a:cs typeface="+mn-cs"/>
            </a:endParaRPr>
          </a:p>
          <a:p>
            <a:pPr eaLnBrk="0" hangingPunct="0">
              <a:tabLst>
                <a:tab pos="481013" algn="l"/>
                <a:tab pos="1141413" algn="l"/>
              </a:tabLst>
              <a:defRPr/>
            </a:pPr>
            <a:r>
              <a:rPr lang="en-US" sz="2000" b="1">
                <a:latin typeface="Courier New" pitchFamily="49" charset="0"/>
                <a:cs typeface="+mn-cs"/>
              </a:rPr>
              <a:t>	return 0;</a:t>
            </a:r>
          </a:p>
          <a:p>
            <a:pPr eaLnBrk="0" hangingPunct="0">
              <a:tabLst>
                <a:tab pos="481013" algn="l"/>
                <a:tab pos="1141413" algn="l"/>
              </a:tabLst>
              <a:defRPr/>
            </a:pPr>
            <a:r>
              <a:rPr lang="en-US" sz="2000" b="1">
                <a:latin typeface="Courier New" pitchFamily="49" charset="0"/>
                <a:cs typeface="+mn-cs"/>
              </a:rPr>
              <a:t>}</a:t>
            </a:r>
          </a:p>
        </p:txBody>
      </p:sp>
      <p:sp>
        <p:nvSpPr>
          <p:cNvPr id="275461" name="Rectangle 5"/>
          <p:cNvSpPr>
            <a:spLocks noChangeArrowheads="1"/>
          </p:cNvSpPr>
          <p:nvPr/>
        </p:nvSpPr>
        <p:spPr bwMode="auto">
          <a:xfrm>
            <a:off x="5159375" y="4114800"/>
            <a:ext cx="268922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solidFill>
                  <a:srgbClr val="008000"/>
                </a:solidFill>
                <a:latin typeface="Arial" panose="020B0604020202020204" pitchFamily="34" charset="0"/>
              </a:rPr>
              <a:t>variable “d” is global and available to all functions defined below it</a:t>
            </a:r>
          </a:p>
        </p:txBody>
      </p:sp>
      <p:sp>
        <p:nvSpPr>
          <p:cNvPr id="275462" name="Line 6"/>
          <p:cNvSpPr>
            <a:spLocks noChangeShapeType="1"/>
          </p:cNvSpPr>
          <p:nvPr/>
        </p:nvSpPr>
        <p:spPr bwMode="auto">
          <a:xfrm flipH="1">
            <a:off x="2514600" y="4343400"/>
            <a:ext cx="2554288" cy="4763"/>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eaLnBrk="1" hangingPunct="1"/>
            <a:r>
              <a:rPr lang="en-US" sz="4000" b="1" smtClean="0">
                <a:latin typeface="Courier New" panose="02070309020205020404" pitchFamily="49" charset="0"/>
              </a:rPr>
              <a:t>extern</a:t>
            </a:r>
          </a:p>
        </p:txBody>
      </p:sp>
      <p:sp>
        <p:nvSpPr>
          <p:cNvPr id="276483" name="Rectangle 3"/>
          <p:cNvSpPr>
            <a:spLocks noGrp="1" noChangeArrowheads="1"/>
          </p:cNvSpPr>
          <p:nvPr>
            <p:ph type="body" idx="1"/>
          </p:nvPr>
        </p:nvSpPr>
        <p:spPr>
          <a:xfrm>
            <a:off x="381000" y="1524000"/>
            <a:ext cx="8458200" cy="4724400"/>
          </a:xfrm>
        </p:spPr>
        <p:txBody>
          <a:bodyPr/>
          <a:lstStyle/>
          <a:p>
            <a:pPr eaLnBrk="1" hangingPunct="1">
              <a:lnSpc>
                <a:spcPct val="90000"/>
              </a:lnSpc>
              <a:buFontTx/>
              <a:buNone/>
            </a:pPr>
            <a:r>
              <a:rPr lang="en-US" sz="2400" smtClean="0"/>
              <a:t>This declaration indicates that </a:t>
            </a:r>
          </a:p>
          <a:p>
            <a:pPr lvl="1" eaLnBrk="1" hangingPunct="1">
              <a:lnSpc>
                <a:spcPct val="90000"/>
              </a:lnSpc>
            </a:pPr>
            <a:r>
              <a:rPr lang="en-US" smtClean="0"/>
              <a:t>the actual storage and initial value of a variable, or </a:t>
            </a:r>
          </a:p>
          <a:p>
            <a:pPr lvl="1" eaLnBrk="1" hangingPunct="1">
              <a:lnSpc>
                <a:spcPct val="90000"/>
              </a:lnSpc>
            </a:pPr>
            <a:r>
              <a:rPr lang="en-US" smtClean="0"/>
              <a:t>body of a function </a:t>
            </a:r>
          </a:p>
          <a:p>
            <a:pPr lvl="1" eaLnBrk="1" hangingPunct="1">
              <a:lnSpc>
                <a:spcPct val="90000"/>
              </a:lnSpc>
              <a:buFont typeface="Wingdings" panose="05000000000000000000" pitchFamily="2" charset="2"/>
              <a:buNone/>
            </a:pPr>
            <a:r>
              <a:rPr lang="en-US" smtClean="0"/>
              <a:t>is defined elsewhere.</a:t>
            </a:r>
          </a:p>
          <a:p>
            <a:pPr eaLnBrk="1" hangingPunct="1">
              <a:lnSpc>
                <a:spcPct val="90000"/>
              </a:lnSpc>
              <a:buFontTx/>
              <a:buNone/>
            </a:pPr>
            <a:r>
              <a:rPr lang="en-US" sz="2400" smtClean="0"/>
              <a:t>The location is usually in  a separate code module</a:t>
            </a:r>
          </a:p>
          <a:p>
            <a:pPr eaLnBrk="1" hangingPunct="1">
              <a:lnSpc>
                <a:spcPct val="90000"/>
              </a:lnSpc>
              <a:buFontTx/>
              <a:buNone/>
            </a:pPr>
            <a:r>
              <a:rPr lang="en-US" sz="2400" smtClean="0"/>
              <a:t>The keyword is optional for a function prototype.</a:t>
            </a:r>
          </a:p>
          <a:p>
            <a:pPr eaLnBrk="1" hangingPunct="1">
              <a:lnSpc>
                <a:spcPct val="90000"/>
              </a:lnSpc>
              <a:buFontTx/>
              <a:buNone/>
            </a:pPr>
            <a:endParaRPr lang="en-US" sz="2400" smtClean="0"/>
          </a:p>
          <a:p>
            <a:pPr eaLnBrk="1" hangingPunct="1">
              <a:lnSpc>
                <a:spcPct val="90000"/>
              </a:lnSpc>
              <a:buFontTx/>
              <a:buNone/>
            </a:pPr>
            <a:r>
              <a:rPr lang="en-US" sz="2400" smtClean="0"/>
              <a:t>Example:</a:t>
            </a:r>
          </a:p>
          <a:p>
            <a:pPr eaLnBrk="1" hangingPunct="1">
              <a:lnSpc>
                <a:spcPct val="90000"/>
              </a:lnSpc>
              <a:buFontTx/>
              <a:buNone/>
            </a:pPr>
            <a:r>
              <a:rPr lang="en-US" sz="2400" smtClean="0">
                <a:solidFill>
                  <a:schemeClr val="accent2"/>
                </a:solidFill>
                <a:latin typeface="Courier New" panose="02070309020205020404" pitchFamily="49" charset="0"/>
              </a:rPr>
              <a:t>extern int mode;</a:t>
            </a:r>
          </a:p>
          <a:p>
            <a:pPr eaLnBrk="1" hangingPunct="1">
              <a:lnSpc>
                <a:spcPct val="90000"/>
              </a:lnSpc>
              <a:buFontTx/>
              <a:buNone/>
            </a:pPr>
            <a:r>
              <a:rPr lang="en-US" sz="2400" smtClean="0">
                <a:solidFill>
                  <a:schemeClr val="accent2"/>
                </a:solidFill>
                <a:latin typeface="Courier New" panose="02070309020205020404" pitchFamily="49" charset="0"/>
              </a:rPr>
              <a:t>extern void GlobalFunction (int);</a:t>
            </a:r>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pPr eaLnBrk="1" hangingPunct="1"/>
            <a:r>
              <a:rPr lang="en-US" smtClean="0"/>
              <a:t>Parameter passing mechanisms</a:t>
            </a:r>
          </a:p>
        </p:txBody>
      </p:sp>
      <p:sp>
        <p:nvSpPr>
          <p:cNvPr id="277507" name="Rectangle 3"/>
          <p:cNvSpPr>
            <a:spLocks noGrp="1" noChangeArrowheads="1"/>
          </p:cNvSpPr>
          <p:nvPr>
            <p:ph type="body" idx="1"/>
          </p:nvPr>
        </p:nvSpPr>
        <p:spPr/>
        <p:txBody>
          <a:bodyPr/>
          <a:lstStyle/>
          <a:p>
            <a:pPr eaLnBrk="1" hangingPunct="1">
              <a:buFontTx/>
              <a:buNone/>
            </a:pPr>
            <a:endParaRPr lang="en-US" smtClean="0"/>
          </a:p>
          <a:p>
            <a:pPr eaLnBrk="1" hangingPunct="1">
              <a:buFontTx/>
              <a:buNone/>
            </a:pPr>
            <a:r>
              <a:rPr lang="en-US" smtClean="0"/>
              <a:t>By value</a:t>
            </a:r>
          </a:p>
          <a:p>
            <a:pPr eaLnBrk="1" hangingPunct="1">
              <a:buFontTx/>
              <a:buNone/>
            </a:pPr>
            <a:endParaRPr lang="en-US" smtClean="0"/>
          </a:p>
          <a:p>
            <a:pPr eaLnBrk="1" hangingPunct="1">
              <a:buFontTx/>
              <a:buNone/>
            </a:pPr>
            <a:r>
              <a:rPr lang="en-US" smtClean="0"/>
              <a:t>By reference (address / pointer)</a:t>
            </a:r>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a:noFill/>
        </p:spPr>
        <p:txBody>
          <a:bodyPr lIns="90488" tIns="44450" rIns="90488" bIns="44450"/>
          <a:lstStyle/>
          <a:p>
            <a:pPr eaLnBrk="1" hangingPunct="1"/>
            <a:r>
              <a:rPr lang="en-US" smtClean="0"/>
              <a:t>Call by Value</a:t>
            </a:r>
          </a:p>
        </p:txBody>
      </p:sp>
      <p:sp>
        <p:nvSpPr>
          <p:cNvPr id="278531" name="Rectangle 3"/>
          <p:cNvSpPr>
            <a:spLocks noGrp="1" noChangeArrowheads="1"/>
          </p:cNvSpPr>
          <p:nvPr>
            <p:ph type="body" idx="1"/>
          </p:nvPr>
        </p:nvSpPr>
        <p:spPr>
          <a:xfrm>
            <a:off x="228600" y="1143000"/>
            <a:ext cx="8610600" cy="4724400"/>
          </a:xfrm>
          <a:noFill/>
        </p:spPr>
        <p:txBody>
          <a:bodyPr lIns="90488" tIns="44450" rIns="90488" bIns="44450"/>
          <a:lstStyle/>
          <a:p>
            <a:pPr algn="just" eaLnBrk="1" hangingPunct="1"/>
            <a:r>
              <a:rPr lang="en-US" sz="2400" smtClean="0"/>
              <a:t>When a function is called the parameters are </a:t>
            </a:r>
            <a:r>
              <a:rPr lang="en-US" sz="2400" i="1" smtClean="0"/>
              <a:t>copied</a:t>
            </a:r>
            <a:r>
              <a:rPr lang="en-US" sz="2400" smtClean="0"/>
              <a:t> - “call by value”</a:t>
            </a:r>
          </a:p>
          <a:p>
            <a:pPr algn="just" eaLnBrk="1" hangingPunct="1"/>
            <a:endParaRPr lang="en-US" sz="2400" smtClean="0"/>
          </a:p>
          <a:p>
            <a:pPr algn="just" eaLnBrk="1" hangingPunct="1"/>
            <a:r>
              <a:rPr lang="en-US" sz="2400" smtClean="0"/>
              <a:t>The function is unable to change any variable passed as a parameter</a:t>
            </a:r>
          </a:p>
          <a:p>
            <a:pPr algn="just" eaLnBrk="1" hangingPunct="1"/>
            <a:endParaRPr lang="en-US" sz="2400" smtClean="0"/>
          </a:p>
          <a:p>
            <a:pPr algn="just" eaLnBrk="1" hangingPunct="1"/>
            <a:r>
              <a:rPr lang="en-US" sz="2400" smtClean="0"/>
              <a:t>In the next session we will discuss </a:t>
            </a:r>
            <a:r>
              <a:rPr lang="en-US" sz="2400" i="1" smtClean="0"/>
              <a:t>pointers</a:t>
            </a:r>
            <a:r>
              <a:rPr lang="en-US" sz="2400" smtClean="0"/>
              <a:t> which allow “call by reference”</a:t>
            </a:r>
          </a:p>
          <a:p>
            <a:pPr algn="just" eaLnBrk="1" hangingPunct="1"/>
            <a:endParaRPr lang="en-US" sz="2400" smtClean="0"/>
          </a:p>
          <a:p>
            <a:pPr algn="just" eaLnBrk="1" hangingPunct="1"/>
            <a:r>
              <a:rPr lang="en-US" sz="2400" smtClean="0"/>
              <a:t>We have already had a sneak preview of this mechanism with </a:t>
            </a:r>
            <a:r>
              <a:rPr lang="en-US" sz="2400" smtClean="0">
                <a:latin typeface="Courier New" panose="02070309020205020404" pitchFamily="49" charset="0"/>
              </a:rPr>
              <a:t>scanf</a:t>
            </a:r>
          </a:p>
        </p:txBody>
      </p:sp>
    </p:spTree>
  </p:cSld>
  <p:clrMapOvr>
    <a:masterClrMapping/>
  </p:clrMapOvr>
  <p:transition/>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noFill/>
        </p:spPr>
        <p:txBody>
          <a:bodyPr lIns="90488" tIns="44450" rIns="90488" bIns="44450"/>
          <a:lstStyle/>
          <a:p>
            <a:pPr eaLnBrk="1" hangingPunct="1"/>
            <a:r>
              <a:rPr lang="en-US" smtClean="0"/>
              <a:t>Call by Value - Example</a:t>
            </a:r>
          </a:p>
        </p:txBody>
      </p:sp>
      <p:sp>
        <p:nvSpPr>
          <p:cNvPr id="440323" name="Rectangle 3"/>
          <p:cNvSpPr>
            <a:spLocks noChangeArrowheads="1"/>
          </p:cNvSpPr>
          <p:nvPr/>
        </p:nvSpPr>
        <p:spPr bwMode="auto">
          <a:xfrm>
            <a:off x="381000" y="990600"/>
            <a:ext cx="5246688" cy="50450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52538" algn="l"/>
              </a:tabLst>
              <a:defRPr/>
            </a:pPr>
            <a:r>
              <a:rPr lang="en-US" sz="1800" b="1">
                <a:latin typeface="Courier New" pitchFamily="49" charset="0"/>
                <a:cs typeface="+mn-cs"/>
              </a:rPr>
              <a:t>#include &lt;stdio.h&gt;</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void	change(int v);</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int	main(void){</a:t>
            </a:r>
          </a:p>
          <a:p>
            <a:pPr eaLnBrk="0" hangingPunct="0">
              <a:tabLst>
                <a:tab pos="669925" algn="l"/>
                <a:tab pos="1252538" algn="l"/>
              </a:tabLst>
              <a:defRPr/>
            </a:pPr>
            <a:r>
              <a:rPr lang="en-US" sz="1800" b="1">
                <a:latin typeface="Courier New" pitchFamily="49" charset="0"/>
                <a:cs typeface="+mn-cs"/>
              </a:rPr>
              <a:t>	int var = 5;</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	change(var);</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	printf("main: var = %i\n", var);</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	return 0;</a:t>
            </a:r>
          </a:p>
          <a:p>
            <a:pPr eaLnBrk="0" hangingPunct="0">
              <a:tabLst>
                <a:tab pos="669925" algn="l"/>
                <a:tab pos="1252538" algn="l"/>
              </a:tabLst>
              <a:defRPr/>
            </a:pPr>
            <a:r>
              <a:rPr lang="en-US" sz="1800" b="1">
                <a:latin typeface="Courier New" pitchFamily="49" charset="0"/>
                <a:cs typeface="+mn-cs"/>
              </a:rPr>
              <a:t>}</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void	change(int v) {</a:t>
            </a:r>
          </a:p>
          <a:p>
            <a:pPr eaLnBrk="0" hangingPunct="0">
              <a:tabLst>
                <a:tab pos="669925" algn="l"/>
                <a:tab pos="1252538" algn="l"/>
              </a:tabLst>
              <a:defRPr/>
            </a:pPr>
            <a:r>
              <a:rPr lang="en-US" sz="1800" b="1">
                <a:latin typeface="Courier New" pitchFamily="49" charset="0"/>
                <a:cs typeface="+mn-cs"/>
              </a:rPr>
              <a:t>	v *= 100;</a:t>
            </a:r>
          </a:p>
          <a:p>
            <a:pPr eaLnBrk="0" hangingPunct="0">
              <a:tabLst>
                <a:tab pos="669925" algn="l"/>
                <a:tab pos="1252538" algn="l"/>
              </a:tabLst>
              <a:defRPr/>
            </a:pPr>
            <a:r>
              <a:rPr lang="en-US" sz="1800" b="1">
                <a:latin typeface="Courier New" pitchFamily="49" charset="0"/>
                <a:cs typeface="+mn-cs"/>
              </a:rPr>
              <a:t>	printf("change: v = %i\n", v);</a:t>
            </a:r>
          </a:p>
          <a:p>
            <a:pPr eaLnBrk="0" hangingPunct="0">
              <a:tabLst>
                <a:tab pos="669925" algn="l"/>
                <a:tab pos="1252538" algn="l"/>
              </a:tabLst>
              <a:defRPr/>
            </a:pPr>
            <a:r>
              <a:rPr lang="en-US" sz="1800" b="1">
                <a:latin typeface="Courier New" pitchFamily="49" charset="0"/>
                <a:cs typeface="+mn-cs"/>
              </a:rPr>
              <a:t>}</a:t>
            </a:r>
          </a:p>
        </p:txBody>
      </p:sp>
      <p:sp>
        <p:nvSpPr>
          <p:cNvPr id="440324" name="Rectangle 4"/>
          <p:cNvSpPr>
            <a:spLocks noChangeArrowheads="1"/>
          </p:cNvSpPr>
          <p:nvPr/>
        </p:nvSpPr>
        <p:spPr bwMode="auto">
          <a:xfrm>
            <a:off x="5640388" y="5370513"/>
            <a:ext cx="2047875" cy="5905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600" b="1">
                <a:latin typeface="Courier New" pitchFamily="49" charset="0"/>
                <a:cs typeface="+mn-cs"/>
              </a:rPr>
              <a:t>change: v = 500</a:t>
            </a:r>
          </a:p>
          <a:p>
            <a:pPr eaLnBrk="0" hangingPunct="0">
              <a:tabLst>
                <a:tab pos="565150" algn="l"/>
                <a:tab pos="1252538" algn="l"/>
              </a:tabLst>
              <a:defRPr/>
            </a:pPr>
            <a:r>
              <a:rPr lang="en-US" sz="1600" b="1">
                <a:latin typeface="Courier New" pitchFamily="49" charset="0"/>
                <a:cs typeface="+mn-cs"/>
              </a:rPr>
              <a:t>main: var = 5</a:t>
            </a:r>
          </a:p>
        </p:txBody>
      </p:sp>
      <p:sp>
        <p:nvSpPr>
          <p:cNvPr id="279557" name="Rectangle 5"/>
          <p:cNvSpPr>
            <a:spLocks noChangeArrowheads="1"/>
          </p:cNvSpPr>
          <p:nvPr/>
        </p:nvSpPr>
        <p:spPr bwMode="auto">
          <a:xfrm>
            <a:off x="6342063" y="2324100"/>
            <a:ext cx="1598612"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the function was not able to alter “var”</a:t>
            </a:r>
          </a:p>
        </p:txBody>
      </p:sp>
      <p:sp>
        <p:nvSpPr>
          <p:cNvPr id="279558" name="Arc 6"/>
          <p:cNvSpPr>
            <a:spLocks/>
          </p:cNvSpPr>
          <p:nvPr/>
        </p:nvSpPr>
        <p:spPr bwMode="auto">
          <a:xfrm>
            <a:off x="5292725" y="2740025"/>
            <a:ext cx="1060450" cy="67945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3"/>
                  <a:pt x="9651" y="17"/>
                  <a:pt x="21568" y="0"/>
                </a:cubicBezTo>
              </a:path>
              <a:path w="21600" h="21600" stroke="0" extrusionOk="0">
                <a:moveTo>
                  <a:pt x="0" y="21600"/>
                </a:moveTo>
                <a:cubicBezTo>
                  <a:pt x="0" y="9683"/>
                  <a:pt x="9651" y="17"/>
                  <a:pt x="21568" y="0"/>
                </a:cubicBezTo>
                <a:lnTo>
                  <a:pt x="21600"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9559" name="Rectangle 7"/>
          <p:cNvSpPr>
            <a:spLocks noChangeArrowheads="1"/>
          </p:cNvSpPr>
          <p:nvPr/>
        </p:nvSpPr>
        <p:spPr bwMode="auto">
          <a:xfrm>
            <a:off x="6215063" y="4181475"/>
            <a:ext cx="2124075" cy="63817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the function is able to alter “v”</a:t>
            </a:r>
          </a:p>
        </p:txBody>
      </p:sp>
      <p:sp>
        <p:nvSpPr>
          <p:cNvPr id="279560" name="Arc 8"/>
          <p:cNvSpPr>
            <a:spLocks/>
          </p:cNvSpPr>
          <p:nvPr/>
        </p:nvSpPr>
        <p:spPr bwMode="auto">
          <a:xfrm>
            <a:off x="2957513" y="4456113"/>
            <a:ext cx="3416300" cy="679450"/>
          </a:xfrm>
          <a:custGeom>
            <a:avLst/>
            <a:gdLst>
              <a:gd name="T0" fmla="*/ 0 w 20343"/>
              <a:gd name="T1" fmla="*/ 2147483647 h 21600"/>
              <a:gd name="T2" fmla="*/ 2147483647 w 20343"/>
              <a:gd name="T3" fmla="*/ 0 h 21600"/>
              <a:gd name="T4" fmla="*/ 2147483647 w 20343"/>
              <a:gd name="T5" fmla="*/ 2147483647 h 21600"/>
              <a:gd name="T6" fmla="*/ 0 60000 65536"/>
              <a:gd name="T7" fmla="*/ 0 60000 65536"/>
              <a:gd name="T8" fmla="*/ 0 60000 65536"/>
              <a:gd name="T9" fmla="*/ 0 w 20343"/>
              <a:gd name="T10" fmla="*/ 0 h 21600"/>
              <a:gd name="T11" fmla="*/ 20343 w 20343"/>
              <a:gd name="T12" fmla="*/ 21600 h 21600"/>
            </a:gdLst>
            <a:ahLst/>
            <a:cxnLst>
              <a:cxn ang="T6">
                <a:pos x="T0" y="T1"/>
              </a:cxn>
              <a:cxn ang="T7">
                <a:pos x="T2" y="T3"/>
              </a:cxn>
              <a:cxn ang="T8">
                <a:pos x="T4" y="T5"/>
              </a:cxn>
            </a:cxnLst>
            <a:rect l="T9" t="T10" r="T11" b="T12"/>
            <a:pathLst>
              <a:path w="20343" h="21600" fill="none" extrusionOk="0">
                <a:moveTo>
                  <a:pt x="-1" y="14338"/>
                </a:moveTo>
                <a:cubicBezTo>
                  <a:pt x="3067" y="5743"/>
                  <a:pt x="11207" y="3"/>
                  <a:pt x="20334" y="0"/>
                </a:cubicBezTo>
              </a:path>
              <a:path w="20343" h="21600" stroke="0" extrusionOk="0">
                <a:moveTo>
                  <a:pt x="-1" y="14338"/>
                </a:moveTo>
                <a:cubicBezTo>
                  <a:pt x="3067" y="5743"/>
                  <a:pt x="11207" y="3"/>
                  <a:pt x="20334" y="0"/>
                </a:cubicBezTo>
                <a:lnTo>
                  <a:pt x="20343"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79561" name="Line 9"/>
          <p:cNvSpPr>
            <a:spLocks noChangeShapeType="1"/>
          </p:cNvSpPr>
          <p:nvPr/>
        </p:nvSpPr>
        <p:spPr bwMode="auto">
          <a:xfrm flipH="1">
            <a:off x="7286625" y="4786313"/>
            <a:ext cx="55563" cy="5937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79562" name="Arc 10"/>
          <p:cNvSpPr>
            <a:spLocks/>
          </p:cNvSpPr>
          <p:nvPr/>
        </p:nvSpPr>
        <p:spPr bwMode="auto">
          <a:xfrm>
            <a:off x="7796213" y="3124200"/>
            <a:ext cx="590550" cy="2633663"/>
          </a:xfrm>
          <a:custGeom>
            <a:avLst/>
            <a:gdLst>
              <a:gd name="T0" fmla="*/ 0 w 21658"/>
              <a:gd name="T1" fmla="*/ 0 h 43198"/>
              <a:gd name="T2" fmla="*/ 193464143 w 21658"/>
              <a:gd name="T3" fmla="*/ 2147483647 h 43198"/>
              <a:gd name="T4" fmla="*/ 32051232 w 21658"/>
              <a:gd name="T5" fmla="*/ 2147483647 h 43198"/>
              <a:gd name="T6" fmla="*/ 0 60000 65536"/>
              <a:gd name="T7" fmla="*/ 0 60000 65536"/>
              <a:gd name="T8" fmla="*/ 0 60000 65536"/>
              <a:gd name="T9" fmla="*/ 0 w 21658"/>
              <a:gd name="T10" fmla="*/ 0 h 43198"/>
              <a:gd name="T11" fmla="*/ 21658 w 21658"/>
              <a:gd name="T12" fmla="*/ 43198 h 43198"/>
            </a:gdLst>
            <a:ahLst/>
            <a:cxnLst>
              <a:cxn ang="T6">
                <a:pos x="T0" y="T1"/>
              </a:cxn>
              <a:cxn ang="T7">
                <a:pos x="T2" y="T3"/>
              </a:cxn>
              <a:cxn ang="T8">
                <a:pos x="T4" y="T5"/>
              </a:cxn>
            </a:cxnLst>
            <a:rect l="T9" t="T10" r="T11" b="T12"/>
            <a:pathLst>
              <a:path w="21658" h="43198" fill="none" extrusionOk="0">
                <a:moveTo>
                  <a:pt x="0" y="0"/>
                </a:moveTo>
                <a:cubicBezTo>
                  <a:pt x="19" y="0"/>
                  <a:pt x="38" y="-1"/>
                  <a:pt x="58" y="0"/>
                </a:cubicBezTo>
                <a:cubicBezTo>
                  <a:pt x="11987" y="0"/>
                  <a:pt x="21658" y="9670"/>
                  <a:pt x="21658" y="21600"/>
                </a:cubicBezTo>
                <a:cubicBezTo>
                  <a:pt x="21658" y="33415"/>
                  <a:pt x="12164" y="43038"/>
                  <a:pt x="350" y="43198"/>
                </a:cubicBezTo>
              </a:path>
              <a:path w="21658" h="43198" stroke="0" extrusionOk="0">
                <a:moveTo>
                  <a:pt x="0" y="0"/>
                </a:moveTo>
                <a:cubicBezTo>
                  <a:pt x="19" y="0"/>
                  <a:pt x="38" y="-1"/>
                  <a:pt x="58" y="0"/>
                </a:cubicBezTo>
                <a:cubicBezTo>
                  <a:pt x="11987" y="0"/>
                  <a:pt x="21658" y="9670"/>
                  <a:pt x="21658" y="21600"/>
                </a:cubicBezTo>
                <a:cubicBezTo>
                  <a:pt x="21658" y="33415"/>
                  <a:pt x="12164" y="43038"/>
                  <a:pt x="350" y="43198"/>
                </a:cubicBezTo>
                <a:lnTo>
                  <a:pt x="58" y="21600"/>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algn="just" eaLnBrk="1" hangingPunct="1"/>
            <a:r>
              <a:rPr lang="en-US" sz="4000" smtClean="0"/>
              <a:t>Formatted Example</a:t>
            </a:r>
          </a:p>
        </p:txBody>
      </p:sp>
      <p:sp>
        <p:nvSpPr>
          <p:cNvPr id="441347" name="Rectangle 3"/>
          <p:cNvSpPr>
            <a:spLocks noGrp="1" noChangeArrowheads="1"/>
          </p:cNvSpPr>
          <p:nvPr>
            <p:ph type="body" idx="1"/>
          </p:nvPr>
        </p:nvSpPr>
        <p:spPr>
          <a:xfrm>
            <a:off x="152400" y="1066800"/>
            <a:ext cx="8763000" cy="5105400"/>
          </a:xfrm>
          <a:solidFill>
            <a:schemeClr val="bg1"/>
          </a:solidFill>
          <a:ln>
            <a:solidFill>
              <a:schemeClr val="tx1"/>
            </a:solidFill>
          </a:ln>
          <a:effectLst>
            <a:outerShdw dist="107763" dir="2700000" algn="ctr" rotWithShape="0">
              <a:schemeClr val="bg2"/>
            </a:outerShdw>
          </a:effectLst>
        </p:spPr>
        <p:txBody>
          <a:bodyPr/>
          <a:lstStyle/>
          <a:p>
            <a:pPr>
              <a:buFontTx/>
              <a:buNone/>
              <a:defRPr/>
            </a:pPr>
            <a:r>
              <a:rPr lang="en-US" sz="1800" b="1" smtClean="0">
                <a:solidFill>
                  <a:srgbClr val="008000"/>
                </a:solidFill>
                <a:latin typeface="Courier New" pitchFamily="49" charset="0"/>
              </a:rPr>
              <a:t>/*************************************************************</a:t>
            </a:r>
          </a:p>
          <a:p>
            <a:pPr>
              <a:buFontTx/>
              <a:buNone/>
              <a:defRPr/>
            </a:pPr>
            <a:r>
              <a:rPr lang="en-US" sz="1800" b="1" smtClean="0">
                <a:solidFill>
                  <a:srgbClr val="008000"/>
                </a:solidFill>
                <a:latin typeface="Courier New" pitchFamily="49" charset="0"/>
              </a:rPr>
              <a:t>** averageTwo - calculates and returns the average of two      		   numbers</a:t>
            </a:r>
          </a:p>
          <a:p>
            <a:pPr>
              <a:buFontTx/>
              <a:buNone/>
              <a:defRPr/>
            </a:pPr>
            <a:r>
              <a:rPr lang="en-US" sz="1800" b="1" smtClean="0">
                <a:solidFill>
                  <a:srgbClr val="008000"/>
                </a:solidFill>
                <a:latin typeface="Courier New" pitchFamily="49" charset="0"/>
              </a:rPr>
              <a:t>** Inputs:	   num1 - an integer value</a:t>
            </a:r>
          </a:p>
          <a:p>
            <a:pPr>
              <a:buFontTx/>
              <a:buNone/>
              <a:defRPr/>
            </a:pPr>
            <a:r>
              <a:rPr lang="en-US" sz="1800" b="1" smtClean="0">
                <a:solidFill>
                  <a:srgbClr val="008000"/>
                </a:solidFill>
                <a:latin typeface="Courier New" pitchFamily="49" charset="0"/>
              </a:rPr>
              <a:t>                num2 - an integer value</a:t>
            </a:r>
          </a:p>
          <a:p>
            <a:pPr>
              <a:buFontTx/>
              <a:buNone/>
              <a:defRPr/>
            </a:pPr>
            <a:r>
              <a:rPr lang="en-US" sz="1800" b="1" smtClean="0">
                <a:solidFill>
                  <a:srgbClr val="008000"/>
                </a:solidFill>
                <a:latin typeface="Courier New" pitchFamily="49" charset="0"/>
              </a:rPr>
              <a:t>** Outputs:     the floating point average of num1 and num2</a:t>
            </a:r>
          </a:p>
          <a:p>
            <a:pPr>
              <a:buFontTx/>
              <a:buNone/>
              <a:defRPr/>
            </a:pPr>
            <a:r>
              <a:rPr lang="en-US" sz="1800" b="1" smtClean="0">
                <a:solidFill>
                  <a:srgbClr val="008000"/>
                </a:solidFill>
                <a:latin typeface="Courier New" pitchFamily="49" charset="0"/>
              </a:rPr>
              <a:t>*************************************************************/</a:t>
            </a:r>
          </a:p>
          <a:p>
            <a:pPr>
              <a:buFontTx/>
              <a:buNone/>
              <a:defRPr/>
            </a:pPr>
            <a:endParaRPr lang="en-US" sz="1800" b="1" smtClean="0">
              <a:solidFill>
                <a:srgbClr val="008000"/>
              </a:solidFill>
              <a:latin typeface="Courier New" pitchFamily="49" charset="0"/>
            </a:endParaRPr>
          </a:p>
          <a:p>
            <a:pPr>
              <a:buFontTx/>
              <a:buNone/>
              <a:defRPr/>
            </a:pPr>
            <a:r>
              <a:rPr lang="en-US" sz="1800" b="1" smtClean="0">
                <a:latin typeface="Courier New" pitchFamily="49" charset="0"/>
              </a:rPr>
              <a:t>float averageTwo (int num1, int num2)</a:t>
            </a:r>
          </a:p>
          <a:p>
            <a:pPr>
              <a:buFontTx/>
              <a:buNone/>
              <a:defRPr/>
            </a:pPr>
            <a:r>
              <a:rPr lang="en-US" sz="1800" b="1" smtClean="0">
                <a:latin typeface="Courier New" pitchFamily="49" charset="0"/>
              </a:rPr>
              <a:t>{</a:t>
            </a:r>
          </a:p>
          <a:p>
            <a:pPr>
              <a:buFontTx/>
              <a:buNone/>
              <a:defRPr/>
            </a:pPr>
            <a:r>
              <a:rPr lang="en-US" sz="1800" b="1" smtClean="0">
                <a:latin typeface="Courier New" pitchFamily="49" charset="0"/>
              </a:rPr>
              <a:t>	float average ;   </a:t>
            </a:r>
            <a:r>
              <a:rPr lang="en-US" sz="1800" b="1" smtClean="0">
                <a:solidFill>
                  <a:srgbClr val="008000"/>
                </a:solidFill>
                <a:latin typeface="Courier New" pitchFamily="49" charset="0"/>
              </a:rPr>
              <a:t>/* average of the two numbers */</a:t>
            </a:r>
          </a:p>
          <a:p>
            <a:pPr>
              <a:buFontTx/>
              <a:buNone/>
              <a:defRPr/>
            </a:pPr>
            <a:r>
              <a:rPr lang="en-US" sz="1800" b="1" smtClean="0">
                <a:latin typeface="Courier New" pitchFamily="49" charset="0"/>
              </a:rPr>
              <a:t>	average = (num1 + num2) / 2.0 ;</a:t>
            </a:r>
          </a:p>
          <a:p>
            <a:pPr>
              <a:buFontTx/>
              <a:buNone/>
              <a:defRPr/>
            </a:pPr>
            <a:r>
              <a:rPr lang="en-US" sz="1800" b="1" smtClean="0">
                <a:latin typeface="Courier New" pitchFamily="49" charset="0"/>
              </a:rPr>
              <a:t>	return average ;</a:t>
            </a:r>
          </a:p>
          <a:p>
            <a:pPr>
              <a:buFontTx/>
              <a:buNone/>
              <a:defRPr/>
            </a:pPr>
            <a:r>
              <a:rPr lang="en-US" sz="1800" b="1" smtClean="0">
                <a:latin typeface="Courier New" pitchFamily="49" charset="0"/>
              </a:rPr>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mtClean="0"/>
              <a:t>Operators</a:t>
            </a:r>
          </a:p>
        </p:txBody>
      </p:sp>
      <p:sp>
        <p:nvSpPr>
          <p:cNvPr id="222211" name="Rectangle 3"/>
          <p:cNvSpPr>
            <a:spLocks noGrp="1" noChangeArrowheads="1"/>
          </p:cNvSpPr>
          <p:nvPr>
            <p:ph type="body" idx="1"/>
          </p:nvPr>
        </p:nvSpPr>
        <p:spPr>
          <a:xfrm>
            <a:off x="685800" y="1143000"/>
            <a:ext cx="7924800" cy="5105400"/>
          </a:xfrm>
        </p:spPr>
        <p:txBody>
          <a:bodyPr/>
          <a:lstStyle/>
          <a:p>
            <a:pPr eaLnBrk="1" hangingPunct="1">
              <a:lnSpc>
                <a:spcPct val="90000"/>
              </a:lnSpc>
              <a:buFontTx/>
              <a:buNone/>
            </a:pPr>
            <a:r>
              <a:rPr lang="en-US" sz="3200" smtClean="0"/>
              <a:t>There are operators for:</a:t>
            </a:r>
          </a:p>
          <a:p>
            <a:pPr lvl="1" eaLnBrk="1" hangingPunct="1">
              <a:lnSpc>
                <a:spcPct val="90000"/>
              </a:lnSpc>
            </a:pPr>
            <a:r>
              <a:rPr lang="en-US" sz="2000" smtClean="0"/>
              <a:t>assignments</a:t>
            </a:r>
          </a:p>
          <a:p>
            <a:pPr lvl="1" eaLnBrk="1" hangingPunct="1">
              <a:lnSpc>
                <a:spcPct val="90000"/>
              </a:lnSpc>
            </a:pPr>
            <a:r>
              <a:rPr lang="en-US" sz="2000" smtClean="0"/>
              <a:t>mathematical operations</a:t>
            </a:r>
          </a:p>
          <a:p>
            <a:pPr lvl="1" eaLnBrk="1" hangingPunct="1">
              <a:lnSpc>
                <a:spcPct val="90000"/>
              </a:lnSpc>
            </a:pPr>
            <a:r>
              <a:rPr lang="en-US" sz="2000" smtClean="0"/>
              <a:t>relational operations</a:t>
            </a:r>
          </a:p>
          <a:p>
            <a:pPr lvl="1" eaLnBrk="1" hangingPunct="1">
              <a:lnSpc>
                <a:spcPct val="90000"/>
              </a:lnSpc>
            </a:pPr>
            <a:r>
              <a:rPr lang="en-US" sz="2000" smtClean="0"/>
              <a:t>Boolean operations</a:t>
            </a:r>
          </a:p>
          <a:p>
            <a:pPr lvl="1" eaLnBrk="1" hangingPunct="1">
              <a:lnSpc>
                <a:spcPct val="90000"/>
              </a:lnSpc>
            </a:pPr>
            <a:r>
              <a:rPr lang="en-US" sz="2000" smtClean="0"/>
              <a:t>bitwise operations</a:t>
            </a:r>
          </a:p>
          <a:p>
            <a:pPr lvl="1" eaLnBrk="1" hangingPunct="1">
              <a:lnSpc>
                <a:spcPct val="90000"/>
              </a:lnSpc>
            </a:pPr>
            <a:r>
              <a:rPr lang="en-US" sz="2000" smtClean="0"/>
              <a:t>shifting values</a:t>
            </a:r>
          </a:p>
          <a:p>
            <a:pPr lvl="1" eaLnBrk="1" hangingPunct="1">
              <a:lnSpc>
                <a:spcPct val="90000"/>
              </a:lnSpc>
            </a:pPr>
            <a:r>
              <a:rPr lang="en-US" sz="2000" smtClean="0"/>
              <a:t>subscripting</a:t>
            </a:r>
          </a:p>
          <a:p>
            <a:pPr lvl="1" eaLnBrk="1" hangingPunct="1">
              <a:lnSpc>
                <a:spcPct val="90000"/>
              </a:lnSpc>
            </a:pPr>
            <a:r>
              <a:rPr lang="en-US" sz="2000" smtClean="0"/>
              <a:t>obtaining the size of an object</a:t>
            </a:r>
          </a:p>
          <a:p>
            <a:pPr lvl="1" eaLnBrk="1" hangingPunct="1">
              <a:lnSpc>
                <a:spcPct val="90000"/>
              </a:lnSpc>
            </a:pPr>
            <a:r>
              <a:rPr lang="en-US" sz="2000" smtClean="0"/>
              <a:t>obtaining the address of an object</a:t>
            </a:r>
          </a:p>
          <a:p>
            <a:pPr lvl="1" eaLnBrk="1" hangingPunct="1">
              <a:lnSpc>
                <a:spcPct val="90000"/>
              </a:lnSpc>
            </a:pPr>
            <a:r>
              <a:rPr lang="en-US" sz="2000" smtClean="0"/>
              <a:t>referencing an object through its address</a:t>
            </a:r>
          </a:p>
          <a:p>
            <a:pPr lvl="1" eaLnBrk="1" hangingPunct="1">
              <a:lnSpc>
                <a:spcPct val="90000"/>
              </a:lnSpc>
            </a:pPr>
            <a:r>
              <a:rPr lang="en-US" sz="2000" smtClean="0"/>
              <a:t>choosing between alternate sub-expressions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anim calcmode="lin" valueType="num">
                                      <p:cBhvr additive="base">
                                        <p:cTn id="7" dur="500" fill="hold"/>
                                        <p:tgtEl>
                                          <p:spTgt spid="2222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22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22211">
                                            <p:txEl>
                                              <p:pRg st="1" end="1"/>
                                            </p:txEl>
                                          </p:spTgt>
                                        </p:tgtEl>
                                        <p:attrNameLst>
                                          <p:attrName>style.visibility</p:attrName>
                                        </p:attrNameLst>
                                      </p:cBhvr>
                                      <p:to>
                                        <p:strVal val="visible"/>
                                      </p:to>
                                    </p:set>
                                    <p:anim calcmode="lin" valueType="num">
                                      <p:cBhvr additive="base">
                                        <p:cTn id="11" dur="500" fill="hold"/>
                                        <p:tgtEl>
                                          <p:spTgt spid="22221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22221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22211">
                                            <p:txEl>
                                              <p:pRg st="2" end="2"/>
                                            </p:txEl>
                                          </p:spTgt>
                                        </p:tgtEl>
                                        <p:attrNameLst>
                                          <p:attrName>style.visibility</p:attrName>
                                        </p:attrNameLst>
                                      </p:cBhvr>
                                      <p:to>
                                        <p:strVal val="visible"/>
                                      </p:to>
                                    </p:set>
                                    <p:anim calcmode="lin" valueType="num">
                                      <p:cBhvr additive="base">
                                        <p:cTn id="15" dur="500" fill="hold"/>
                                        <p:tgtEl>
                                          <p:spTgt spid="22221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22221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22211">
                                            <p:txEl>
                                              <p:pRg st="3" end="3"/>
                                            </p:txEl>
                                          </p:spTgt>
                                        </p:tgtEl>
                                        <p:attrNameLst>
                                          <p:attrName>style.visibility</p:attrName>
                                        </p:attrNameLst>
                                      </p:cBhvr>
                                      <p:to>
                                        <p:strVal val="visible"/>
                                      </p:to>
                                    </p:set>
                                    <p:anim calcmode="lin" valueType="num">
                                      <p:cBhvr additive="base">
                                        <p:cTn id="19" dur="500" fill="hold"/>
                                        <p:tgtEl>
                                          <p:spTgt spid="22221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2221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22211">
                                            <p:txEl>
                                              <p:pRg st="4" end="4"/>
                                            </p:txEl>
                                          </p:spTgt>
                                        </p:tgtEl>
                                        <p:attrNameLst>
                                          <p:attrName>style.visibility</p:attrName>
                                        </p:attrNameLst>
                                      </p:cBhvr>
                                      <p:to>
                                        <p:strVal val="visible"/>
                                      </p:to>
                                    </p:set>
                                    <p:anim calcmode="lin" valueType="num">
                                      <p:cBhvr additive="base">
                                        <p:cTn id="23" dur="500" fill="hold"/>
                                        <p:tgtEl>
                                          <p:spTgt spid="222211">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222211">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22211">
                                            <p:txEl>
                                              <p:pRg st="5" end="5"/>
                                            </p:txEl>
                                          </p:spTgt>
                                        </p:tgtEl>
                                        <p:attrNameLst>
                                          <p:attrName>style.visibility</p:attrName>
                                        </p:attrNameLst>
                                      </p:cBhvr>
                                      <p:to>
                                        <p:strVal val="visible"/>
                                      </p:to>
                                    </p:set>
                                    <p:anim calcmode="lin" valueType="num">
                                      <p:cBhvr additive="base">
                                        <p:cTn id="27" dur="500" fill="hold"/>
                                        <p:tgtEl>
                                          <p:spTgt spid="222211">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222211">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22211">
                                            <p:txEl>
                                              <p:pRg st="6" end="6"/>
                                            </p:txEl>
                                          </p:spTgt>
                                        </p:tgtEl>
                                        <p:attrNameLst>
                                          <p:attrName>style.visibility</p:attrName>
                                        </p:attrNameLst>
                                      </p:cBhvr>
                                      <p:to>
                                        <p:strVal val="visible"/>
                                      </p:to>
                                    </p:set>
                                    <p:anim calcmode="lin" valueType="num">
                                      <p:cBhvr additive="base">
                                        <p:cTn id="31" dur="500" fill="hold"/>
                                        <p:tgtEl>
                                          <p:spTgt spid="222211">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22211">
                                            <p:txEl>
                                              <p:pRg st="6" end="6"/>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222211">
                                            <p:txEl>
                                              <p:pRg st="7" end="7"/>
                                            </p:txEl>
                                          </p:spTgt>
                                        </p:tgtEl>
                                        <p:attrNameLst>
                                          <p:attrName>style.visibility</p:attrName>
                                        </p:attrNameLst>
                                      </p:cBhvr>
                                      <p:to>
                                        <p:strVal val="visible"/>
                                      </p:to>
                                    </p:set>
                                    <p:anim calcmode="lin" valueType="num">
                                      <p:cBhvr additive="base">
                                        <p:cTn id="35" dur="500" fill="hold"/>
                                        <p:tgtEl>
                                          <p:spTgt spid="222211">
                                            <p:txEl>
                                              <p:pRg st="7" end="7"/>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222211">
                                            <p:txEl>
                                              <p:pRg st="7" end="7"/>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222211">
                                            <p:txEl>
                                              <p:pRg st="8" end="8"/>
                                            </p:txEl>
                                          </p:spTgt>
                                        </p:tgtEl>
                                        <p:attrNameLst>
                                          <p:attrName>style.visibility</p:attrName>
                                        </p:attrNameLst>
                                      </p:cBhvr>
                                      <p:to>
                                        <p:strVal val="visible"/>
                                      </p:to>
                                    </p:set>
                                    <p:anim calcmode="lin" valueType="num">
                                      <p:cBhvr additive="base">
                                        <p:cTn id="39" dur="500" fill="hold"/>
                                        <p:tgtEl>
                                          <p:spTgt spid="222211">
                                            <p:txEl>
                                              <p:pRg st="8" end="8"/>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222211">
                                            <p:txEl>
                                              <p:pRg st="8" end="8"/>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222211">
                                            <p:txEl>
                                              <p:pRg st="9" end="9"/>
                                            </p:txEl>
                                          </p:spTgt>
                                        </p:tgtEl>
                                        <p:attrNameLst>
                                          <p:attrName>style.visibility</p:attrName>
                                        </p:attrNameLst>
                                      </p:cBhvr>
                                      <p:to>
                                        <p:strVal val="visible"/>
                                      </p:to>
                                    </p:set>
                                    <p:anim calcmode="lin" valueType="num">
                                      <p:cBhvr additive="base">
                                        <p:cTn id="43" dur="500" fill="hold"/>
                                        <p:tgtEl>
                                          <p:spTgt spid="222211">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22211">
                                            <p:txEl>
                                              <p:pRg st="9" end="9"/>
                                            </p:txEl>
                                          </p:spTgt>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222211">
                                            <p:txEl>
                                              <p:pRg st="10" end="10"/>
                                            </p:txEl>
                                          </p:spTgt>
                                        </p:tgtEl>
                                        <p:attrNameLst>
                                          <p:attrName>style.visibility</p:attrName>
                                        </p:attrNameLst>
                                      </p:cBhvr>
                                      <p:to>
                                        <p:strVal val="visible"/>
                                      </p:to>
                                    </p:set>
                                    <p:anim calcmode="lin" valueType="num">
                                      <p:cBhvr additive="base">
                                        <p:cTn id="47" dur="500" fill="hold"/>
                                        <p:tgtEl>
                                          <p:spTgt spid="222211">
                                            <p:txEl>
                                              <p:pRg st="10" end="10"/>
                                            </p:txEl>
                                          </p:spTgt>
                                        </p:tgtEl>
                                        <p:attrNameLst>
                                          <p:attrName>ppt_x</p:attrName>
                                        </p:attrNameLst>
                                      </p:cBhvr>
                                      <p:tavLst>
                                        <p:tav tm="0">
                                          <p:val>
                                            <p:strVal val="1+#ppt_w/2"/>
                                          </p:val>
                                        </p:tav>
                                        <p:tav tm="100000">
                                          <p:val>
                                            <p:strVal val="#ppt_x"/>
                                          </p:val>
                                        </p:tav>
                                      </p:tavLst>
                                    </p:anim>
                                    <p:anim calcmode="lin" valueType="num">
                                      <p:cBhvr additive="base">
                                        <p:cTn id="48" dur="500" fill="hold"/>
                                        <p:tgtEl>
                                          <p:spTgt spid="222211">
                                            <p:txEl>
                                              <p:pRg st="10" end="10"/>
                                            </p:txEl>
                                          </p:spTgt>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222211">
                                            <p:txEl>
                                              <p:pRg st="11" end="11"/>
                                            </p:txEl>
                                          </p:spTgt>
                                        </p:tgtEl>
                                        <p:attrNameLst>
                                          <p:attrName>style.visibility</p:attrName>
                                        </p:attrNameLst>
                                      </p:cBhvr>
                                      <p:to>
                                        <p:strVal val="visible"/>
                                      </p:to>
                                    </p:set>
                                    <p:anim calcmode="lin" valueType="num">
                                      <p:cBhvr additive="base">
                                        <p:cTn id="51" dur="500" fill="hold"/>
                                        <p:tgtEl>
                                          <p:spTgt spid="222211">
                                            <p:txEl>
                                              <p:pRg st="11" end="11"/>
                                            </p:txEl>
                                          </p:spTgt>
                                        </p:tgtEl>
                                        <p:attrNameLst>
                                          <p:attrName>ppt_x</p:attrName>
                                        </p:attrNameLst>
                                      </p:cBhvr>
                                      <p:tavLst>
                                        <p:tav tm="0">
                                          <p:val>
                                            <p:strVal val="1+#ppt_w/2"/>
                                          </p:val>
                                        </p:tav>
                                        <p:tav tm="100000">
                                          <p:val>
                                            <p:strVal val="#ppt_x"/>
                                          </p:val>
                                        </p:tav>
                                      </p:tavLst>
                                    </p:anim>
                                    <p:anim calcmode="lin" valueType="num">
                                      <p:cBhvr additive="base">
                                        <p:cTn id="52" dur="500" fill="hold"/>
                                        <p:tgtEl>
                                          <p:spTgt spid="222211">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autoUpdateAnimBg="0"/>
    </p:bld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smtClean="0"/>
              <a:t>Using averageTwo</a:t>
            </a:r>
          </a:p>
        </p:txBody>
      </p:sp>
      <p:sp>
        <p:nvSpPr>
          <p:cNvPr id="442371" name="Rectangle 3"/>
          <p:cNvSpPr>
            <a:spLocks noGrp="1" noChangeArrowheads="1"/>
          </p:cNvSpPr>
          <p:nvPr>
            <p:ph type="body" idx="1"/>
          </p:nvPr>
        </p:nvSpPr>
        <p:spPr>
          <a:xfrm>
            <a:off x="304800" y="1371600"/>
            <a:ext cx="8534400" cy="4419600"/>
          </a:xfrm>
          <a:solidFill>
            <a:schemeClr val="bg1"/>
          </a:solidFill>
          <a:ln>
            <a:solidFill>
              <a:schemeClr val="tx1"/>
            </a:solidFill>
          </a:ln>
          <a:effectLst>
            <a:outerShdw dist="107763" dir="2700000" algn="ctr" rotWithShape="0">
              <a:schemeClr val="bg2"/>
            </a:outerShdw>
          </a:effectLst>
        </p:spPr>
        <p:txBody>
          <a:bodyPr/>
          <a:lstStyle/>
          <a:p>
            <a:pPr eaLnBrk="1" hangingPunct="1">
              <a:lnSpc>
                <a:spcPct val="90000"/>
              </a:lnSpc>
              <a:buFontTx/>
              <a:buNone/>
              <a:defRPr/>
            </a:pPr>
            <a:r>
              <a:rPr lang="en-US" sz="2000" b="1" smtClean="0">
                <a:latin typeface="Courier New" pitchFamily="49" charset="0"/>
              </a:rPr>
              <a:t>#include &lt;stdio.h&gt;</a:t>
            </a:r>
          </a:p>
          <a:p>
            <a:pPr eaLnBrk="1" hangingPunct="1">
              <a:lnSpc>
                <a:spcPct val="90000"/>
              </a:lnSpc>
              <a:buFontTx/>
              <a:buNone/>
              <a:defRPr/>
            </a:pPr>
            <a:endParaRPr lang="en-US" sz="2000" b="1" smtClean="0">
              <a:latin typeface="Courier New" pitchFamily="49" charset="0"/>
            </a:endParaRPr>
          </a:p>
          <a:p>
            <a:pPr eaLnBrk="1" hangingPunct="1">
              <a:lnSpc>
                <a:spcPct val="90000"/>
              </a:lnSpc>
              <a:buFontTx/>
              <a:buNone/>
              <a:defRPr/>
            </a:pPr>
            <a:r>
              <a:rPr lang="en-US" sz="2000" b="1" smtClean="0">
                <a:latin typeface="Courier New" pitchFamily="49" charset="0"/>
              </a:rPr>
              <a:t>float averageTwo (int num1, int num2) ;</a:t>
            </a:r>
          </a:p>
          <a:p>
            <a:pPr eaLnBrk="1" hangingPunct="1">
              <a:lnSpc>
                <a:spcPct val="90000"/>
              </a:lnSpc>
              <a:buFontTx/>
              <a:buNone/>
              <a:defRPr/>
            </a:pPr>
            <a:endParaRPr lang="en-US" sz="2000" b="1" smtClean="0">
              <a:latin typeface="Courier New" pitchFamily="49" charset="0"/>
            </a:endParaRPr>
          </a:p>
          <a:p>
            <a:pPr eaLnBrk="1" hangingPunct="1">
              <a:lnSpc>
                <a:spcPct val="90000"/>
              </a:lnSpc>
              <a:buFontTx/>
              <a:buNone/>
              <a:defRPr/>
            </a:pPr>
            <a:r>
              <a:rPr lang="en-US" sz="2000" b="1" smtClean="0">
                <a:latin typeface="Courier New" pitchFamily="49" charset="0"/>
              </a:rPr>
              <a:t>int main ( )</a:t>
            </a:r>
          </a:p>
          <a:p>
            <a:pPr eaLnBrk="1" hangingPunct="1">
              <a:lnSpc>
                <a:spcPct val="90000"/>
              </a:lnSpc>
              <a:buFontTx/>
              <a:buNone/>
              <a:defRPr/>
            </a:pPr>
            <a:r>
              <a:rPr lang="en-US" sz="2000" b="1" smtClean="0">
                <a:latin typeface="Courier New" pitchFamily="49" charset="0"/>
              </a:rPr>
              <a:t>{</a:t>
            </a:r>
          </a:p>
          <a:p>
            <a:pPr eaLnBrk="1" hangingPunct="1">
              <a:lnSpc>
                <a:spcPct val="90000"/>
              </a:lnSpc>
              <a:buFontTx/>
              <a:buNone/>
              <a:defRPr/>
            </a:pPr>
            <a:r>
              <a:rPr lang="en-US" sz="2000" b="1" smtClean="0">
                <a:latin typeface="Courier New" pitchFamily="49" charset="0"/>
              </a:rPr>
              <a:t>	float ave ;</a:t>
            </a:r>
          </a:p>
          <a:p>
            <a:pPr eaLnBrk="1" hangingPunct="1">
              <a:lnSpc>
                <a:spcPct val="90000"/>
              </a:lnSpc>
              <a:buFontTx/>
              <a:buNone/>
              <a:defRPr/>
            </a:pPr>
            <a:r>
              <a:rPr lang="en-US" sz="2000" b="1" smtClean="0">
                <a:latin typeface="Courier New" pitchFamily="49" charset="0"/>
              </a:rPr>
              <a:t>	int value1 = 5, value2 = 8 ;</a:t>
            </a:r>
          </a:p>
          <a:p>
            <a:pPr eaLnBrk="1" hangingPunct="1">
              <a:lnSpc>
                <a:spcPct val="90000"/>
              </a:lnSpc>
              <a:buFontTx/>
              <a:buNone/>
              <a:defRPr/>
            </a:pPr>
            <a:r>
              <a:rPr lang="en-US" sz="2000" b="1" smtClean="0">
                <a:latin typeface="Courier New" pitchFamily="49" charset="0"/>
              </a:rPr>
              <a:t>	ave = averageTwo (value1, value2) ;</a:t>
            </a:r>
          </a:p>
          <a:p>
            <a:pPr eaLnBrk="1" hangingPunct="1">
              <a:lnSpc>
                <a:spcPct val="90000"/>
              </a:lnSpc>
              <a:buFontTx/>
              <a:buNone/>
              <a:defRPr/>
            </a:pPr>
            <a:r>
              <a:rPr lang="en-US" sz="2000" b="1" smtClean="0">
                <a:latin typeface="Courier New" pitchFamily="49" charset="0"/>
              </a:rPr>
              <a:t>	printf (</a:t>
            </a:r>
            <a:r>
              <a:rPr lang="en-US" sz="2000" b="1" smtClean="0"/>
              <a:t>“</a:t>
            </a:r>
            <a:r>
              <a:rPr lang="en-US" sz="2000" b="1" smtClean="0">
                <a:latin typeface="Courier New" pitchFamily="49" charset="0"/>
              </a:rPr>
              <a:t>%d + %d / 2 = %f\n</a:t>
            </a:r>
            <a:r>
              <a:rPr lang="en-US" sz="2000" b="1" smtClean="0"/>
              <a:t>”</a:t>
            </a:r>
            <a:r>
              <a:rPr lang="en-US" sz="2000" b="1" smtClean="0">
                <a:latin typeface="Courier New" pitchFamily="49" charset="0"/>
              </a:rPr>
              <a:t>, value1, value2, ave) ;</a:t>
            </a:r>
          </a:p>
          <a:p>
            <a:pPr eaLnBrk="1" hangingPunct="1">
              <a:lnSpc>
                <a:spcPct val="90000"/>
              </a:lnSpc>
              <a:buFontTx/>
              <a:buNone/>
              <a:defRPr/>
            </a:pPr>
            <a:r>
              <a:rPr lang="en-US" sz="2000" b="1" smtClean="0">
                <a:latin typeface="Courier New" pitchFamily="49" charset="0"/>
              </a:rPr>
              <a:t>  return 0 ;</a:t>
            </a:r>
          </a:p>
          <a:p>
            <a:pPr eaLnBrk="1" hangingPunct="1">
              <a:lnSpc>
                <a:spcPct val="90000"/>
              </a:lnSpc>
              <a:buFontTx/>
              <a:buNone/>
              <a:defRPr/>
            </a:pPr>
            <a:r>
              <a:rPr lang="en-US" sz="2000" b="1" smtClean="0">
                <a:latin typeface="Courier New" pitchFamily="49" charset="0"/>
              </a:rPr>
              <a:t>}</a:t>
            </a:r>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algn="just" eaLnBrk="1" hangingPunct="1"/>
            <a:r>
              <a:rPr lang="en-US" sz="3600" smtClean="0"/>
              <a:t>Parameter Passing and Local Variables</a:t>
            </a:r>
          </a:p>
        </p:txBody>
      </p:sp>
      <p:sp>
        <p:nvSpPr>
          <p:cNvPr id="282627" name="Rectangle 3"/>
          <p:cNvSpPr>
            <a:spLocks noChangeArrowheads="1"/>
          </p:cNvSpPr>
          <p:nvPr/>
        </p:nvSpPr>
        <p:spPr bwMode="auto">
          <a:xfrm>
            <a:off x="304800" y="1143000"/>
            <a:ext cx="8382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pPr>
            <a:r>
              <a:rPr lang="en-US" sz="1600"/>
              <a:t>#include &lt;stdio.h&gt;			     float averageTwo (int num1, int num2)</a:t>
            </a:r>
          </a:p>
          <a:p>
            <a:pPr eaLnBrk="1" hangingPunct="1">
              <a:spcBef>
                <a:spcPct val="20000"/>
              </a:spcBef>
            </a:pPr>
            <a:r>
              <a:rPr lang="en-US" sz="1600"/>
              <a:t>float averageTwo (int num1, int num2) ;       {</a:t>
            </a:r>
          </a:p>
          <a:p>
            <a:pPr eaLnBrk="1" hangingPunct="1">
              <a:spcBef>
                <a:spcPct val="20000"/>
              </a:spcBef>
            </a:pPr>
            <a:r>
              <a:rPr lang="en-US" sz="1600"/>
              <a:t>int main ( )			          	          float average ;</a:t>
            </a:r>
          </a:p>
          <a:p>
            <a:pPr eaLnBrk="1" hangingPunct="1">
              <a:spcBef>
                <a:spcPct val="20000"/>
              </a:spcBef>
            </a:pPr>
            <a:r>
              <a:rPr lang="en-US" sz="1600"/>
              <a:t>{</a:t>
            </a:r>
          </a:p>
          <a:p>
            <a:pPr eaLnBrk="1" hangingPunct="1">
              <a:spcBef>
                <a:spcPct val="20000"/>
              </a:spcBef>
            </a:pPr>
            <a:r>
              <a:rPr lang="en-US" sz="1600"/>
              <a:t>	float ave ;			          average = (num1 + num2) / 2.0 ;</a:t>
            </a:r>
          </a:p>
          <a:p>
            <a:pPr eaLnBrk="1" hangingPunct="1">
              <a:spcBef>
                <a:spcPct val="20000"/>
              </a:spcBef>
            </a:pPr>
            <a:r>
              <a:rPr lang="en-US" sz="1600"/>
              <a:t>	int value1 = 5, value2 = 8 ;		          return average ;</a:t>
            </a:r>
          </a:p>
          <a:p>
            <a:pPr eaLnBrk="1" hangingPunct="1">
              <a:spcBef>
                <a:spcPct val="20000"/>
              </a:spcBef>
            </a:pPr>
            <a:r>
              <a:rPr lang="en-US" sz="1600"/>
              <a:t>					     }</a:t>
            </a:r>
          </a:p>
          <a:p>
            <a:pPr eaLnBrk="1" hangingPunct="1">
              <a:spcBef>
                <a:spcPct val="20000"/>
              </a:spcBef>
            </a:pPr>
            <a:r>
              <a:rPr lang="en-US" sz="1600"/>
              <a:t>	ave = averageTwo (value1,</a:t>
            </a:r>
          </a:p>
          <a:p>
            <a:pPr eaLnBrk="1" hangingPunct="1">
              <a:spcBef>
                <a:spcPct val="20000"/>
              </a:spcBef>
            </a:pPr>
            <a:r>
              <a:rPr lang="en-US" sz="1600"/>
              <a:t>		                     value2)  ;</a:t>
            </a:r>
          </a:p>
          <a:p>
            <a:pPr eaLnBrk="1" hangingPunct="1">
              <a:spcBef>
                <a:spcPct val="20000"/>
              </a:spcBef>
            </a:pPr>
            <a:r>
              <a:rPr lang="en-US" sz="1600"/>
              <a:t>	printf (“The average of “) ;</a:t>
            </a:r>
          </a:p>
          <a:p>
            <a:pPr eaLnBrk="1" hangingPunct="1">
              <a:spcBef>
                <a:spcPct val="20000"/>
              </a:spcBef>
            </a:pPr>
            <a:r>
              <a:rPr lang="en-US" sz="1600"/>
              <a:t>	printf (“%d and %d is %f\n”,</a:t>
            </a:r>
          </a:p>
          <a:p>
            <a:pPr eaLnBrk="1" hangingPunct="1">
              <a:spcBef>
                <a:spcPct val="20000"/>
              </a:spcBef>
            </a:pPr>
            <a:r>
              <a:rPr lang="en-US" sz="1600"/>
              <a:t>		value1, value2, ave)  ;</a:t>
            </a:r>
          </a:p>
          <a:p>
            <a:pPr eaLnBrk="1" hangingPunct="1">
              <a:spcBef>
                <a:spcPct val="20000"/>
              </a:spcBef>
            </a:pPr>
            <a:r>
              <a:rPr lang="en-US" sz="1600"/>
              <a:t>     return 0 ;</a:t>
            </a:r>
          </a:p>
          <a:p>
            <a:pPr eaLnBrk="1" hangingPunct="1">
              <a:spcBef>
                <a:spcPct val="20000"/>
              </a:spcBef>
            </a:pPr>
            <a:r>
              <a:rPr lang="en-US" sz="1600"/>
              <a:t>}</a:t>
            </a:r>
          </a:p>
          <a:p>
            <a:pPr eaLnBrk="1" hangingPunct="1">
              <a:spcBef>
                <a:spcPct val="20000"/>
              </a:spcBef>
            </a:pPr>
            <a:r>
              <a:rPr lang="en-US" sz="1600"/>
              <a:t>	value1          value2       ave	          	               num1           num2         average</a:t>
            </a:r>
          </a:p>
          <a:p>
            <a:pPr eaLnBrk="1" hangingPunct="1">
              <a:spcBef>
                <a:spcPct val="20000"/>
              </a:spcBef>
            </a:pPr>
            <a:r>
              <a:rPr lang="en-US" sz="1600"/>
              <a:t>	</a:t>
            </a:r>
          </a:p>
          <a:p>
            <a:pPr eaLnBrk="1" hangingPunct="1">
              <a:spcBef>
                <a:spcPct val="20000"/>
              </a:spcBef>
            </a:pPr>
            <a:r>
              <a:rPr lang="en-US" sz="1600"/>
              <a:t>	    </a:t>
            </a:r>
            <a:r>
              <a:rPr lang="en-US" sz="2000" b="1"/>
              <a:t>5</a:t>
            </a:r>
            <a:r>
              <a:rPr lang="en-US" sz="1600"/>
              <a:t>	             </a:t>
            </a:r>
            <a:r>
              <a:rPr lang="en-US" sz="2000" b="1"/>
              <a:t>8			                5               8              6.5</a:t>
            </a:r>
            <a:endParaRPr lang="en-US" sz="1600"/>
          </a:p>
          <a:p>
            <a:pPr eaLnBrk="1" hangingPunct="1">
              <a:spcBef>
                <a:spcPct val="20000"/>
              </a:spcBef>
            </a:pPr>
            <a:r>
              <a:rPr lang="en-US" sz="1600"/>
              <a:t>         int                int            float	           	 	int                  int             float</a:t>
            </a:r>
          </a:p>
          <a:p>
            <a:pPr eaLnBrk="1" hangingPunct="1">
              <a:spcBef>
                <a:spcPct val="20000"/>
              </a:spcBef>
            </a:pPr>
            <a:endParaRPr lang="en-US" sz="1600"/>
          </a:p>
          <a:p>
            <a:pPr eaLnBrk="1" hangingPunct="1">
              <a:spcBef>
                <a:spcPct val="20000"/>
              </a:spcBef>
            </a:pPr>
            <a:endParaRPr lang="en-US" sz="1600"/>
          </a:p>
        </p:txBody>
      </p:sp>
      <p:sp>
        <p:nvSpPr>
          <p:cNvPr id="282628" name="Rectangle 4"/>
          <p:cNvSpPr>
            <a:spLocks noChangeArrowheads="1"/>
          </p:cNvSpPr>
          <p:nvPr/>
        </p:nvSpPr>
        <p:spPr bwMode="auto">
          <a:xfrm>
            <a:off x="1752600" y="5638800"/>
            <a:ext cx="8255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2629" name="Rectangle 5"/>
          <p:cNvSpPr>
            <a:spLocks noChangeArrowheads="1"/>
          </p:cNvSpPr>
          <p:nvPr/>
        </p:nvSpPr>
        <p:spPr bwMode="auto">
          <a:xfrm>
            <a:off x="533400" y="5638800"/>
            <a:ext cx="9017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2630" name="Rectangle 6"/>
          <p:cNvSpPr>
            <a:spLocks noChangeArrowheads="1"/>
          </p:cNvSpPr>
          <p:nvPr/>
        </p:nvSpPr>
        <p:spPr bwMode="auto">
          <a:xfrm>
            <a:off x="2743200" y="5638800"/>
            <a:ext cx="977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2631" name="Rectangle 7"/>
          <p:cNvSpPr>
            <a:spLocks noChangeArrowheads="1"/>
          </p:cNvSpPr>
          <p:nvPr/>
        </p:nvSpPr>
        <p:spPr bwMode="auto">
          <a:xfrm>
            <a:off x="4419600" y="5638800"/>
            <a:ext cx="8255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2632" name="Rectangle 8"/>
          <p:cNvSpPr>
            <a:spLocks noChangeArrowheads="1"/>
          </p:cNvSpPr>
          <p:nvPr/>
        </p:nvSpPr>
        <p:spPr bwMode="auto">
          <a:xfrm>
            <a:off x="5638800" y="5638800"/>
            <a:ext cx="7493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2633" name="Rectangle 9"/>
          <p:cNvSpPr>
            <a:spLocks noChangeArrowheads="1"/>
          </p:cNvSpPr>
          <p:nvPr/>
        </p:nvSpPr>
        <p:spPr bwMode="auto">
          <a:xfrm>
            <a:off x="6705600" y="5638800"/>
            <a:ext cx="9017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2634" name="Line 10"/>
          <p:cNvSpPr>
            <a:spLocks noChangeShapeType="1"/>
          </p:cNvSpPr>
          <p:nvPr/>
        </p:nvSpPr>
        <p:spPr bwMode="auto">
          <a:xfrm>
            <a:off x="4038600" y="1295400"/>
            <a:ext cx="0" cy="5092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82635" name="Text Box 11"/>
          <p:cNvSpPr txBox="1">
            <a:spLocks noChangeArrowheads="1"/>
          </p:cNvSpPr>
          <p:nvPr/>
        </p:nvSpPr>
        <p:spPr bwMode="auto">
          <a:xfrm>
            <a:off x="4572000" y="3962400"/>
            <a:ext cx="20574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sz="2000" b="1">
                <a:solidFill>
                  <a:srgbClr val="008000"/>
                </a:solidFill>
              </a:rPr>
              <a:t>Copies of value1 and value2</a:t>
            </a:r>
          </a:p>
        </p:txBody>
      </p:sp>
      <p:sp>
        <p:nvSpPr>
          <p:cNvPr id="282636" name="Line 12"/>
          <p:cNvSpPr>
            <a:spLocks noChangeShapeType="1"/>
          </p:cNvSpPr>
          <p:nvPr/>
        </p:nvSpPr>
        <p:spPr bwMode="auto">
          <a:xfrm flipH="1">
            <a:off x="5029200" y="4876800"/>
            <a:ext cx="24765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282637" name="Line 13"/>
          <p:cNvSpPr>
            <a:spLocks noChangeShapeType="1"/>
          </p:cNvSpPr>
          <p:nvPr/>
        </p:nvSpPr>
        <p:spPr bwMode="auto">
          <a:xfrm>
            <a:off x="5410200" y="4876800"/>
            <a:ext cx="658813"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pPr algn="just" eaLnBrk="1" hangingPunct="1"/>
            <a:r>
              <a:rPr lang="en-US" sz="3000" smtClean="0"/>
              <a:t>Same Name, Still Different Memory Locations</a:t>
            </a:r>
          </a:p>
        </p:txBody>
      </p:sp>
      <p:sp>
        <p:nvSpPr>
          <p:cNvPr id="283651" name="Rectangle 3"/>
          <p:cNvSpPr>
            <a:spLocks noGrp="1" noChangeArrowheads="1"/>
          </p:cNvSpPr>
          <p:nvPr>
            <p:ph type="body" idx="1"/>
          </p:nvPr>
        </p:nvSpPr>
        <p:spPr>
          <a:xfrm>
            <a:off x="381000" y="990600"/>
            <a:ext cx="8305800" cy="5486400"/>
          </a:xfrm>
        </p:spPr>
        <p:txBody>
          <a:bodyPr/>
          <a:lstStyle/>
          <a:p>
            <a:pPr eaLnBrk="1" hangingPunct="1">
              <a:buFontTx/>
              <a:buNone/>
            </a:pPr>
            <a:r>
              <a:rPr lang="en-US" sz="1600" smtClean="0"/>
              <a:t>#include &lt;stdio.h&gt;			     float averageTwo (int num1, int num2)</a:t>
            </a:r>
          </a:p>
          <a:p>
            <a:pPr eaLnBrk="1" hangingPunct="1">
              <a:buFontTx/>
              <a:buNone/>
            </a:pPr>
            <a:r>
              <a:rPr lang="en-US" sz="1600" smtClean="0"/>
              <a:t>float averageTwo (int num1, int num2) ;       	    {</a:t>
            </a:r>
          </a:p>
          <a:p>
            <a:pPr eaLnBrk="1" hangingPunct="1">
              <a:buFontTx/>
              <a:buNone/>
            </a:pPr>
            <a:r>
              <a:rPr lang="en-US" sz="1600" smtClean="0"/>
              <a:t>int main ( )				          float average ;</a:t>
            </a:r>
          </a:p>
          <a:p>
            <a:pPr eaLnBrk="1" hangingPunct="1">
              <a:buFontTx/>
              <a:buNone/>
            </a:pPr>
            <a:r>
              <a:rPr lang="en-US" sz="1600" smtClean="0"/>
              <a:t>{</a:t>
            </a:r>
          </a:p>
          <a:p>
            <a:pPr eaLnBrk="1" hangingPunct="1">
              <a:buFontTx/>
              <a:buNone/>
            </a:pPr>
            <a:r>
              <a:rPr lang="en-US" sz="1600" smtClean="0"/>
              <a:t>	float average ;			          average = (num1 + num2) / 2.0 ;</a:t>
            </a:r>
          </a:p>
          <a:p>
            <a:pPr eaLnBrk="1" hangingPunct="1">
              <a:buFontTx/>
              <a:buNone/>
            </a:pPr>
            <a:r>
              <a:rPr lang="en-US" sz="1600" smtClean="0"/>
              <a:t>	int </a:t>
            </a:r>
            <a:r>
              <a:rPr lang="en-US" sz="1600" b="1" smtClean="0"/>
              <a:t>num1</a:t>
            </a:r>
            <a:r>
              <a:rPr lang="en-US" sz="1600" smtClean="0"/>
              <a:t> = 5,</a:t>
            </a:r>
            <a:r>
              <a:rPr lang="en-US" sz="1600" b="1" smtClean="0"/>
              <a:t> num2</a:t>
            </a:r>
            <a:r>
              <a:rPr lang="en-US" sz="1600" smtClean="0"/>
              <a:t> = 8 ;		          return average ;</a:t>
            </a:r>
          </a:p>
          <a:p>
            <a:pPr eaLnBrk="1" hangingPunct="1">
              <a:buFontTx/>
              <a:buNone/>
            </a:pPr>
            <a:r>
              <a:rPr lang="en-US" sz="1600" smtClean="0"/>
              <a:t>					     }</a:t>
            </a:r>
          </a:p>
          <a:p>
            <a:pPr eaLnBrk="1" hangingPunct="1">
              <a:buFontTx/>
              <a:buNone/>
            </a:pPr>
            <a:r>
              <a:rPr lang="en-US" sz="1600" smtClean="0"/>
              <a:t>	average = averageTwo (</a:t>
            </a:r>
            <a:r>
              <a:rPr lang="en-US" sz="1600" b="1" smtClean="0"/>
              <a:t>num1</a:t>
            </a:r>
            <a:r>
              <a:rPr lang="en-US" sz="1600" smtClean="0"/>
              <a:t>,</a:t>
            </a:r>
          </a:p>
          <a:p>
            <a:pPr eaLnBrk="1" hangingPunct="1">
              <a:buFontTx/>
              <a:buNone/>
            </a:pPr>
            <a:r>
              <a:rPr lang="en-US" sz="1600" smtClean="0"/>
              <a:t>			             </a:t>
            </a:r>
            <a:r>
              <a:rPr lang="en-US" sz="1600" b="1" smtClean="0"/>
              <a:t>num2</a:t>
            </a:r>
            <a:r>
              <a:rPr lang="en-US" sz="1600" smtClean="0"/>
              <a:t>)  ;</a:t>
            </a:r>
          </a:p>
          <a:p>
            <a:pPr eaLnBrk="1" hangingPunct="1">
              <a:buFontTx/>
              <a:buNone/>
            </a:pPr>
            <a:r>
              <a:rPr lang="en-US" sz="1600" smtClean="0"/>
              <a:t>	printf (“The average of “) ;</a:t>
            </a:r>
          </a:p>
          <a:p>
            <a:pPr eaLnBrk="1" hangingPunct="1">
              <a:buFontTx/>
              <a:buNone/>
            </a:pPr>
            <a:r>
              <a:rPr lang="en-US" sz="1600" smtClean="0"/>
              <a:t>	printf (“%d and %d is %f\n”,</a:t>
            </a:r>
          </a:p>
          <a:p>
            <a:pPr eaLnBrk="1" hangingPunct="1">
              <a:buFontTx/>
              <a:buNone/>
            </a:pPr>
            <a:r>
              <a:rPr lang="en-US" sz="1600" smtClean="0"/>
              <a:t>		</a:t>
            </a:r>
            <a:r>
              <a:rPr lang="en-US" sz="1600" b="1" smtClean="0"/>
              <a:t>num1</a:t>
            </a:r>
            <a:r>
              <a:rPr lang="en-US" sz="1600" smtClean="0"/>
              <a:t>, </a:t>
            </a:r>
            <a:r>
              <a:rPr lang="en-US" sz="1600" b="1" smtClean="0"/>
              <a:t>num2</a:t>
            </a:r>
            <a:r>
              <a:rPr lang="en-US" sz="1600" smtClean="0"/>
              <a:t>, average)  ;</a:t>
            </a:r>
          </a:p>
          <a:p>
            <a:pPr eaLnBrk="1" hangingPunct="1">
              <a:buFontTx/>
              <a:buNone/>
            </a:pPr>
            <a:r>
              <a:rPr lang="en-US" sz="1600" smtClean="0"/>
              <a:t>     return 0 ;</a:t>
            </a:r>
          </a:p>
          <a:p>
            <a:pPr eaLnBrk="1" hangingPunct="1">
              <a:buFontTx/>
              <a:buNone/>
            </a:pPr>
            <a:r>
              <a:rPr lang="en-US" sz="1600" smtClean="0"/>
              <a:t>}</a:t>
            </a:r>
          </a:p>
          <a:p>
            <a:pPr eaLnBrk="1" hangingPunct="1">
              <a:buFontTx/>
              <a:buNone/>
            </a:pPr>
            <a:r>
              <a:rPr lang="en-US" sz="1600" smtClean="0"/>
              <a:t>	  num1          num2       	average	         num1        	   num2         average</a:t>
            </a:r>
          </a:p>
          <a:p>
            <a:pPr eaLnBrk="1" hangingPunct="1">
              <a:buFontTx/>
              <a:buNone/>
            </a:pPr>
            <a:r>
              <a:rPr lang="en-US" sz="1600" smtClean="0"/>
              <a:t>	</a:t>
            </a:r>
          </a:p>
          <a:p>
            <a:pPr eaLnBrk="1" hangingPunct="1">
              <a:buFontTx/>
              <a:buNone/>
            </a:pPr>
            <a:r>
              <a:rPr lang="en-US" sz="1600" smtClean="0"/>
              <a:t>	    </a:t>
            </a:r>
            <a:r>
              <a:rPr lang="en-US" sz="1600" b="1" smtClean="0"/>
              <a:t>5</a:t>
            </a:r>
            <a:r>
              <a:rPr lang="en-US" sz="1600" smtClean="0"/>
              <a:t>	             </a:t>
            </a:r>
            <a:r>
              <a:rPr lang="en-US" sz="1600" b="1" smtClean="0"/>
              <a:t>8			                5                8                 </a:t>
            </a:r>
            <a:endParaRPr lang="en-US" sz="1600" smtClean="0"/>
          </a:p>
          <a:p>
            <a:pPr eaLnBrk="1" hangingPunct="1">
              <a:buFontTx/>
              <a:buNone/>
            </a:pPr>
            <a:r>
              <a:rPr lang="en-US" sz="1600" smtClean="0"/>
              <a:t>         int                int            	float	          	 int                  int             float</a:t>
            </a:r>
          </a:p>
        </p:txBody>
      </p:sp>
      <p:sp>
        <p:nvSpPr>
          <p:cNvPr id="283652" name="Rectangle 4"/>
          <p:cNvSpPr>
            <a:spLocks noChangeArrowheads="1"/>
          </p:cNvSpPr>
          <p:nvPr/>
        </p:nvSpPr>
        <p:spPr bwMode="auto">
          <a:xfrm>
            <a:off x="1981200" y="5438775"/>
            <a:ext cx="8255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3653" name="Rectangle 5"/>
          <p:cNvSpPr>
            <a:spLocks noChangeArrowheads="1"/>
          </p:cNvSpPr>
          <p:nvPr/>
        </p:nvSpPr>
        <p:spPr bwMode="auto">
          <a:xfrm>
            <a:off x="762000" y="5438775"/>
            <a:ext cx="9017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3654" name="Rectangle 6"/>
          <p:cNvSpPr>
            <a:spLocks noChangeArrowheads="1"/>
          </p:cNvSpPr>
          <p:nvPr/>
        </p:nvSpPr>
        <p:spPr bwMode="auto">
          <a:xfrm>
            <a:off x="2971800" y="5438775"/>
            <a:ext cx="9779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3655" name="Rectangle 7"/>
          <p:cNvSpPr>
            <a:spLocks noChangeArrowheads="1"/>
          </p:cNvSpPr>
          <p:nvPr/>
        </p:nvSpPr>
        <p:spPr bwMode="auto">
          <a:xfrm>
            <a:off x="4648200" y="5362575"/>
            <a:ext cx="8255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3656" name="Rectangle 8"/>
          <p:cNvSpPr>
            <a:spLocks noChangeArrowheads="1"/>
          </p:cNvSpPr>
          <p:nvPr/>
        </p:nvSpPr>
        <p:spPr bwMode="auto">
          <a:xfrm>
            <a:off x="5867400" y="5362575"/>
            <a:ext cx="7493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3657" name="Rectangle 9"/>
          <p:cNvSpPr>
            <a:spLocks noChangeArrowheads="1"/>
          </p:cNvSpPr>
          <p:nvPr/>
        </p:nvSpPr>
        <p:spPr bwMode="auto">
          <a:xfrm>
            <a:off x="6934200" y="5362575"/>
            <a:ext cx="901700" cy="5969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3658" name="Line 10"/>
          <p:cNvSpPr>
            <a:spLocks noChangeShapeType="1"/>
          </p:cNvSpPr>
          <p:nvPr/>
        </p:nvSpPr>
        <p:spPr bwMode="auto">
          <a:xfrm>
            <a:off x="4267200" y="1295400"/>
            <a:ext cx="0" cy="50927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83659" name="Text Box 11"/>
          <p:cNvSpPr txBox="1">
            <a:spLocks noChangeArrowheads="1"/>
          </p:cNvSpPr>
          <p:nvPr/>
        </p:nvSpPr>
        <p:spPr bwMode="auto">
          <a:xfrm>
            <a:off x="4495800" y="3733800"/>
            <a:ext cx="2362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sz="2000" b="1">
                <a:solidFill>
                  <a:srgbClr val="008000"/>
                </a:solidFill>
              </a:rPr>
              <a:t>Copies of num1 and num2 of main</a:t>
            </a:r>
          </a:p>
        </p:txBody>
      </p:sp>
      <p:sp>
        <p:nvSpPr>
          <p:cNvPr id="283660" name="Line 12"/>
          <p:cNvSpPr>
            <a:spLocks noChangeShapeType="1"/>
          </p:cNvSpPr>
          <p:nvPr/>
        </p:nvSpPr>
        <p:spPr bwMode="auto">
          <a:xfrm flipH="1">
            <a:off x="4953000" y="4511675"/>
            <a:ext cx="255588"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283661" name="Line 13"/>
          <p:cNvSpPr>
            <a:spLocks noChangeShapeType="1"/>
          </p:cNvSpPr>
          <p:nvPr/>
        </p:nvSpPr>
        <p:spPr bwMode="auto">
          <a:xfrm>
            <a:off x="5334000" y="4511675"/>
            <a:ext cx="682625"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1524000" y="152400"/>
            <a:ext cx="7620000" cy="685800"/>
          </a:xfrm>
        </p:spPr>
        <p:txBody>
          <a:bodyPr/>
          <a:lstStyle/>
          <a:p>
            <a:pPr eaLnBrk="1" hangingPunct="1"/>
            <a:r>
              <a:rPr lang="en-US" sz="2800" b="1" smtClean="0"/>
              <a:t>Local Variables  Vs. Other Variables with Same Name </a:t>
            </a:r>
          </a:p>
        </p:txBody>
      </p:sp>
      <p:sp>
        <p:nvSpPr>
          <p:cNvPr id="284675" name="Rectangle 3"/>
          <p:cNvSpPr>
            <a:spLocks noGrp="1" noChangeArrowheads="1"/>
          </p:cNvSpPr>
          <p:nvPr>
            <p:ph type="body" idx="1"/>
          </p:nvPr>
        </p:nvSpPr>
        <p:spPr>
          <a:xfrm>
            <a:off x="533400" y="1066800"/>
            <a:ext cx="8305800" cy="5410200"/>
          </a:xfrm>
        </p:spPr>
        <p:txBody>
          <a:bodyPr/>
          <a:lstStyle/>
          <a:p>
            <a:pPr eaLnBrk="1" hangingPunct="1">
              <a:lnSpc>
                <a:spcPct val="90000"/>
              </a:lnSpc>
              <a:buFontTx/>
              <a:buNone/>
            </a:pPr>
            <a:r>
              <a:rPr lang="en-US" sz="1800" smtClean="0"/>
              <a:t>#include &lt;stdio.h&gt;</a:t>
            </a:r>
          </a:p>
          <a:p>
            <a:pPr eaLnBrk="1" hangingPunct="1">
              <a:lnSpc>
                <a:spcPct val="90000"/>
              </a:lnSpc>
              <a:buFontTx/>
              <a:buNone/>
            </a:pPr>
            <a:r>
              <a:rPr lang="en-US" sz="1800" smtClean="0"/>
              <a:t>void addOne (int number) ;	     		void addOne (int num1)					      {</a:t>
            </a:r>
          </a:p>
          <a:p>
            <a:pPr eaLnBrk="1" hangingPunct="1">
              <a:lnSpc>
                <a:spcPct val="90000"/>
              </a:lnSpc>
              <a:buFontTx/>
              <a:buNone/>
            </a:pPr>
            <a:r>
              <a:rPr lang="en-US" sz="1800" smtClean="0"/>
              <a:t>int main ( )				num1++ ;</a:t>
            </a:r>
          </a:p>
          <a:p>
            <a:pPr eaLnBrk="1" hangingPunct="1">
              <a:lnSpc>
                <a:spcPct val="90000"/>
              </a:lnSpc>
              <a:buFontTx/>
              <a:buNone/>
            </a:pPr>
            <a:r>
              <a:rPr lang="en-US" sz="1800" smtClean="0"/>
              <a:t>{						printf (“In addOne: “) ;</a:t>
            </a:r>
          </a:p>
          <a:p>
            <a:pPr eaLnBrk="1" hangingPunct="1">
              <a:lnSpc>
                <a:spcPct val="90000"/>
              </a:lnSpc>
              <a:buFontTx/>
              <a:buNone/>
            </a:pPr>
            <a:r>
              <a:rPr lang="en-US" sz="1800" smtClean="0"/>
              <a:t>	int num1 = 5 ;				printf (“num1 = %d\n”, num1) ;</a:t>
            </a:r>
          </a:p>
          <a:p>
            <a:pPr eaLnBrk="1" hangingPunct="1">
              <a:lnSpc>
                <a:spcPct val="90000"/>
              </a:lnSpc>
              <a:buFontTx/>
              <a:buNone/>
            </a:pPr>
            <a:r>
              <a:rPr lang="en-US" sz="1800" smtClean="0"/>
              <a:t>	addOne (num1) ;		      }</a:t>
            </a:r>
          </a:p>
          <a:p>
            <a:pPr eaLnBrk="1" hangingPunct="1">
              <a:lnSpc>
                <a:spcPct val="90000"/>
              </a:lnSpc>
              <a:buFontTx/>
              <a:buNone/>
            </a:pPr>
            <a:r>
              <a:rPr lang="en-US" sz="1800" smtClean="0"/>
              <a:t>	printf (“In main: “) ;</a:t>
            </a:r>
          </a:p>
          <a:p>
            <a:pPr eaLnBrk="1" hangingPunct="1">
              <a:lnSpc>
                <a:spcPct val="90000"/>
              </a:lnSpc>
              <a:buFontTx/>
              <a:buNone/>
            </a:pPr>
            <a:r>
              <a:rPr lang="en-US" sz="1800" smtClean="0"/>
              <a:t>	printf (“num1 = %d\n”, num1) ;		num1</a:t>
            </a:r>
          </a:p>
          <a:p>
            <a:pPr eaLnBrk="1" hangingPunct="1">
              <a:lnSpc>
                <a:spcPct val="90000"/>
              </a:lnSpc>
              <a:buFontTx/>
              <a:buNone/>
            </a:pPr>
            <a:r>
              <a:rPr lang="en-US" sz="1800" smtClean="0"/>
              <a:t>     return 0 ;                                                        6</a:t>
            </a:r>
          </a:p>
          <a:p>
            <a:pPr eaLnBrk="1" hangingPunct="1">
              <a:lnSpc>
                <a:spcPct val="90000"/>
              </a:lnSpc>
              <a:buFontTx/>
              <a:buNone/>
            </a:pPr>
            <a:r>
              <a:rPr lang="en-US" sz="1800" smtClean="0"/>
              <a:t>}                                                                        int</a:t>
            </a:r>
          </a:p>
          <a:p>
            <a:pPr eaLnBrk="1" hangingPunct="1">
              <a:lnSpc>
                <a:spcPct val="90000"/>
              </a:lnSpc>
              <a:buFontTx/>
              <a:buNone/>
            </a:pPr>
            <a:r>
              <a:rPr lang="en-US" sz="1800" smtClean="0"/>
              <a:t>	      num1				  </a:t>
            </a:r>
          </a:p>
          <a:p>
            <a:pPr eaLnBrk="1" hangingPunct="1">
              <a:lnSpc>
                <a:spcPct val="90000"/>
              </a:lnSpc>
              <a:buFontTx/>
              <a:buNone/>
            </a:pPr>
            <a:r>
              <a:rPr lang="en-US" sz="1800" smtClean="0"/>
              <a:t>		5      					OUTPUT</a:t>
            </a:r>
          </a:p>
          <a:p>
            <a:pPr eaLnBrk="1" hangingPunct="1">
              <a:lnSpc>
                <a:spcPct val="90000"/>
              </a:lnSpc>
              <a:buFontTx/>
              <a:buNone/>
            </a:pPr>
            <a:r>
              <a:rPr lang="en-US" sz="1800" smtClean="0"/>
              <a:t>	        int			          	In addOne: num1 = 6</a:t>
            </a:r>
          </a:p>
          <a:p>
            <a:pPr eaLnBrk="1" hangingPunct="1">
              <a:lnSpc>
                <a:spcPct val="90000"/>
              </a:lnSpc>
              <a:buFontTx/>
              <a:buNone/>
            </a:pPr>
            <a:r>
              <a:rPr lang="en-US" sz="1800" smtClean="0"/>
              <a:t>						In main: num1 = 5</a:t>
            </a:r>
          </a:p>
        </p:txBody>
      </p:sp>
      <p:sp>
        <p:nvSpPr>
          <p:cNvPr id="284676" name="Line 4"/>
          <p:cNvSpPr>
            <a:spLocks noChangeShapeType="1"/>
          </p:cNvSpPr>
          <p:nvPr/>
        </p:nvSpPr>
        <p:spPr bwMode="auto">
          <a:xfrm>
            <a:off x="4419600" y="990600"/>
            <a:ext cx="76200" cy="539750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84677" name="Rectangle 5"/>
          <p:cNvSpPr>
            <a:spLocks noChangeArrowheads="1"/>
          </p:cNvSpPr>
          <p:nvPr/>
        </p:nvSpPr>
        <p:spPr bwMode="auto">
          <a:xfrm>
            <a:off x="1371600" y="4648200"/>
            <a:ext cx="825500" cy="292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4678" name="Rectangle 6"/>
          <p:cNvSpPr>
            <a:spLocks noChangeArrowheads="1"/>
          </p:cNvSpPr>
          <p:nvPr/>
        </p:nvSpPr>
        <p:spPr bwMode="auto">
          <a:xfrm>
            <a:off x="4724400" y="4965700"/>
            <a:ext cx="3644900"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84679" name="Rectangle 7"/>
          <p:cNvSpPr>
            <a:spLocks noChangeArrowheads="1"/>
          </p:cNvSpPr>
          <p:nvPr/>
        </p:nvSpPr>
        <p:spPr bwMode="auto">
          <a:xfrm>
            <a:off x="5181600" y="3733800"/>
            <a:ext cx="914400" cy="3048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ChangeArrowheads="1"/>
          </p:cNvSpPr>
          <p:nvPr>
            <p:ph type="ctrTitle" idx="4294967295"/>
          </p:nvPr>
        </p:nvSpPr>
        <p:spPr>
          <a:xfrm>
            <a:off x="685800" y="2286000"/>
            <a:ext cx="7772400" cy="1143000"/>
          </a:xfrm>
          <a:solidFill>
            <a:srgbClr val="FFFFFF"/>
          </a:solidFill>
        </p:spPr>
        <p:txBody>
          <a:bodyPr/>
          <a:lstStyle/>
          <a:p>
            <a:pPr eaLnBrk="1" hangingPunct="1"/>
            <a:r>
              <a:rPr lang="en-US" sz="4800" smtClean="0">
                <a:solidFill>
                  <a:schemeClr val="tx1"/>
                </a:solidFill>
              </a:rPr>
              <a:t>Solution…</a:t>
            </a:r>
          </a:p>
        </p:txBody>
      </p:sp>
      <p:sp>
        <p:nvSpPr>
          <p:cNvPr id="285699" name="Rectangle 3"/>
          <p:cNvSpPr>
            <a:spLocks noGrp="1" noChangeArrowheads="1"/>
          </p:cNvSpPr>
          <p:nvPr>
            <p:ph type="subTitle" idx="1"/>
          </p:nvPr>
        </p:nvSpPr>
        <p:spPr>
          <a:xfrm>
            <a:off x="2209800" y="3276600"/>
            <a:ext cx="6400800" cy="1573213"/>
          </a:xfrm>
        </p:spPr>
        <p:txBody>
          <a:bodyPr/>
          <a:lstStyle/>
          <a:p>
            <a:pPr eaLnBrk="1" hangingPunct="1">
              <a:buFontTx/>
              <a:buNone/>
            </a:pPr>
            <a:r>
              <a:rPr lang="en-US" smtClean="0"/>
              <a:t>Use Pointers.</a:t>
            </a:r>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noFill/>
        </p:spPr>
        <p:txBody>
          <a:bodyPr lIns="90488" tIns="44450" rIns="90488" bIns="44450"/>
          <a:lstStyle/>
          <a:p>
            <a:pPr eaLnBrk="1" hangingPunct="1"/>
            <a:r>
              <a:rPr lang="en-US" smtClean="0"/>
              <a:t>Pointers</a:t>
            </a:r>
          </a:p>
        </p:txBody>
      </p:sp>
      <p:sp>
        <p:nvSpPr>
          <p:cNvPr id="286723" name="Rectangle 3"/>
          <p:cNvSpPr>
            <a:spLocks noGrp="1" noChangeArrowheads="1"/>
          </p:cNvSpPr>
          <p:nvPr>
            <p:ph type="body" idx="1"/>
          </p:nvPr>
        </p:nvSpPr>
        <p:spPr>
          <a:noFill/>
        </p:spPr>
        <p:txBody>
          <a:bodyPr lIns="90488" tIns="44450" rIns="90488" bIns="44450"/>
          <a:lstStyle/>
          <a:p>
            <a:pPr eaLnBrk="1" hangingPunct="1"/>
            <a:r>
              <a:rPr lang="en-US" smtClean="0"/>
              <a:t>Declaring pointers</a:t>
            </a:r>
          </a:p>
          <a:p>
            <a:pPr eaLnBrk="1" hangingPunct="1"/>
            <a:r>
              <a:rPr lang="en-US" smtClean="0"/>
              <a:t>The “</a:t>
            </a:r>
            <a:r>
              <a:rPr lang="en-US" smtClean="0">
                <a:latin typeface="Courier New" panose="02070309020205020404" pitchFamily="49" charset="0"/>
              </a:rPr>
              <a:t>&amp;</a:t>
            </a:r>
            <a:r>
              <a:rPr lang="en-US" smtClean="0"/>
              <a:t>” operator</a:t>
            </a:r>
          </a:p>
          <a:p>
            <a:pPr eaLnBrk="1" hangingPunct="1"/>
            <a:r>
              <a:rPr lang="en-US" smtClean="0"/>
              <a:t>The “</a:t>
            </a:r>
            <a:r>
              <a:rPr lang="en-US" smtClean="0">
                <a:latin typeface="Courier New" panose="02070309020205020404" pitchFamily="49" charset="0"/>
              </a:rPr>
              <a:t>*</a:t>
            </a:r>
            <a:r>
              <a:rPr lang="en-US" smtClean="0"/>
              <a:t>” operator</a:t>
            </a:r>
          </a:p>
          <a:p>
            <a:pPr eaLnBrk="1" hangingPunct="1"/>
            <a:r>
              <a:rPr lang="en-US" smtClean="0"/>
              <a:t>Initializing pointers</a:t>
            </a:r>
          </a:p>
          <a:p>
            <a:pPr eaLnBrk="1" hangingPunct="1"/>
            <a:r>
              <a:rPr lang="en-US" smtClean="0"/>
              <a:t>Type mismatches</a:t>
            </a:r>
          </a:p>
          <a:p>
            <a:pPr eaLnBrk="1" hangingPunct="1"/>
            <a:r>
              <a:rPr lang="en-US" smtClean="0"/>
              <a:t>Call by reference</a:t>
            </a:r>
          </a:p>
          <a:p>
            <a:pPr eaLnBrk="1" hangingPunct="1"/>
            <a:r>
              <a:rPr lang="en-US" smtClean="0"/>
              <a:t>Pointers to pointers</a:t>
            </a:r>
          </a:p>
        </p:txBody>
      </p:sp>
    </p:spTree>
  </p:cSld>
  <p:clrMapOvr>
    <a:masterClrMapping/>
  </p:clrMapOvr>
  <p:transition/>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a:noFill/>
        </p:spPr>
        <p:txBody>
          <a:bodyPr lIns="90488" tIns="44450" rIns="90488" bIns="44450"/>
          <a:lstStyle/>
          <a:p>
            <a:pPr eaLnBrk="1" hangingPunct="1"/>
            <a:r>
              <a:rPr lang="en-US" smtClean="0"/>
              <a:t>Pointers - Why?</a:t>
            </a:r>
          </a:p>
        </p:txBody>
      </p:sp>
      <p:sp>
        <p:nvSpPr>
          <p:cNvPr id="287747" name="Rectangle 3"/>
          <p:cNvSpPr>
            <a:spLocks noGrp="1" noChangeArrowheads="1"/>
          </p:cNvSpPr>
          <p:nvPr>
            <p:ph type="body" idx="1"/>
          </p:nvPr>
        </p:nvSpPr>
        <p:spPr>
          <a:xfrm>
            <a:off x="609600" y="1143000"/>
            <a:ext cx="7772400" cy="4953000"/>
          </a:xfrm>
          <a:noFill/>
        </p:spPr>
        <p:txBody>
          <a:bodyPr lIns="90488" tIns="44450" rIns="90488" bIns="44450"/>
          <a:lstStyle/>
          <a:p>
            <a:pPr eaLnBrk="1" hangingPunct="1">
              <a:lnSpc>
                <a:spcPct val="90000"/>
              </a:lnSpc>
              <a:buFontTx/>
              <a:buNone/>
            </a:pPr>
            <a:r>
              <a:rPr lang="en-US" sz="2400" smtClean="0"/>
              <a:t>Using pointers allows us to:</a:t>
            </a:r>
          </a:p>
          <a:p>
            <a:pPr lvl="1" eaLnBrk="1" hangingPunct="1">
              <a:lnSpc>
                <a:spcPct val="90000"/>
              </a:lnSpc>
            </a:pPr>
            <a:r>
              <a:rPr lang="en-US" smtClean="0"/>
              <a:t>Achieve call by reference (i.e. write functions which change their parameters)</a:t>
            </a:r>
          </a:p>
          <a:p>
            <a:pPr lvl="1" eaLnBrk="1" hangingPunct="1">
              <a:lnSpc>
                <a:spcPct val="90000"/>
              </a:lnSpc>
            </a:pPr>
            <a:r>
              <a:rPr lang="en-US" smtClean="0"/>
              <a:t>Handle arrays efficiently</a:t>
            </a:r>
          </a:p>
          <a:p>
            <a:pPr lvl="1" eaLnBrk="1" hangingPunct="1">
              <a:lnSpc>
                <a:spcPct val="90000"/>
              </a:lnSpc>
            </a:pPr>
            <a:r>
              <a:rPr lang="en-US" smtClean="0"/>
              <a:t>Handle structures (records) efficiently</a:t>
            </a:r>
          </a:p>
          <a:p>
            <a:pPr lvl="1" eaLnBrk="1" hangingPunct="1">
              <a:lnSpc>
                <a:spcPct val="90000"/>
              </a:lnSpc>
            </a:pPr>
            <a:r>
              <a:rPr lang="en-US" smtClean="0"/>
              <a:t>Create linked lists, trees, graphs etc.</a:t>
            </a:r>
          </a:p>
          <a:p>
            <a:pPr lvl="1" eaLnBrk="1" hangingPunct="1">
              <a:lnSpc>
                <a:spcPct val="90000"/>
              </a:lnSpc>
            </a:pPr>
            <a:r>
              <a:rPr lang="en-US" smtClean="0"/>
              <a:t>Put data onto the heap</a:t>
            </a:r>
          </a:p>
          <a:p>
            <a:pPr eaLnBrk="1" hangingPunct="1">
              <a:lnSpc>
                <a:spcPct val="90000"/>
              </a:lnSpc>
              <a:buFontTx/>
              <a:buNone/>
            </a:pPr>
            <a:endParaRPr lang="en-US" sz="2400" smtClean="0"/>
          </a:p>
          <a:p>
            <a:pPr eaLnBrk="1" hangingPunct="1">
              <a:lnSpc>
                <a:spcPct val="90000"/>
              </a:lnSpc>
              <a:buFontTx/>
              <a:buNone/>
            </a:pPr>
            <a:r>
              <a:rPr lang="en-US" sz="2400" smtClean="0"/>
              <a:t>Already been using pointers with </a:t>
            </a:r>
            <a:r>
              <a:rPr lang="en-US" sz="2400" smtClean="0">
                <a:latin typeface="Courier New" panose="02070309020205020404" pitchFamily="49" charset="0"/>
              </a:rPr>
              <a:t>scanf</a:t>
            </a:r>
            <a:endParaRPr lang="en-US" sz="2400" smtClean="0"/>
          </a:p>
          <a:p>
            <a:pPr eaLnBrk="1" hangingPunct="1">
              <a:lnSpc>
                <a:spcPct val="90000"/>
              </a:lnSpc>
              <a:buFontTx/>
              <a:buNone/>
            </a:pPr>
            <a:r>
              <a:rPr lang="en-US" sz="2400" b="1" i="1" smtClean="0">
                <a:solidFill>
                  <a:srgbClr val="339933"/>
                </a:solidFill>
              </a:rPr>
              <a:t>Care must be taken when using pointers since there are no safety features</a:t>
            </a:r>
          </a:p>
        </p:txBody>
      </p:sp>
    </p:spTree>
  </p:cSld>
  <p:clrMapOvr>
    <a:masterClrMapping/>
  </p:clrMapOvr>
  <p:transition/>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noFill/>
        </p:spPr>
        <p:txBody>
          <a:bodyPr lIns="90488" tIns="44450" rIns="90488" bIns="44450"/>
          <a:lstStyle/>
          <a:p>
            <a:pPr eaLnBrk="1" hangingPunct="1"/>
            <a:r>
              <a:rPr lang="en-US" smtClean="0"/>
              <a:t>Declaring Pointers</a:t>
            </a:r>
          </a:p>
        </p:txBody>
      </p:sp>
      <p:sp>
        <p:nvSpPr>
          <p:cNvPr id="288771" name="Rectangle 3"/>
          <p:cNvSpPr>
            <a:spLocks noGrp="1" noChangeArrowheads="1"/>
          </p:cNvSpPr>
          <p:nvPr>
            <p:ph type="body" idx="1"/>
          </p:nvPr>
        </p:nvSpPr>
        <p:spPr>
          <a:xfrm>
            <a:off x="688975" y="1447800"/>
            <a:ext cx="4302125" cy="396875"/>
          </a:xfrm>
          <a:noFill/>
        </p:spPr>
        <p:txBody>
          <a:bodyPr wrap="none">
            <a:spAutoFit/>
          </a:bodyPr>
          <a:lstStyle/>
          <a:p>
            <a:pPr marL="0" indent="0" eaLnBrk="1" hangingPunct="1">
              <a:spcBef>
                <a:spcPct val="0"/>
              </a:spcBef>
              <a:buFontTx/>
              <a:buNone/>
            </a:pPr>
            <a:r>
              <a:rPr lang="en-US" sz="2000" b="1" smtClean="0"/>
              <a:t>Pointers are declared by using “*”</a:t>
            </a:r>
          </a:p>
        </p:txBody>
      </p:sp>
      <p:sp>
        <p:nvSpPr>
          <p:cNvPr id="449540" name="Rectangle 4"/>
          <p:cNvSpPr>
            <a:spLocks noChangeArrowheads="1"/>
          </p:cNvSpPr>
          <p:nvPr/>
        </p:nvSpPr>
        <p:spPr bwMode="auto">
          <a:xfrm>
            <a:off x="3962400" y="3235325"/>
            <a:ext cx="2133600" cy="406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spcBef>
                <a:spcPct val="63000"/>
              </a:spcBef>
              <a:tabLst>
                <a:tab pos="858838" algn="l"/>
                <a:tab pos="1252538" algn="l"/>
              </a:tabLst>
              <a:defRPr/>
            </a:pPr>
            <a:r>
              <a:rPr lang="en-US" sz="2000" b="1">
                <a:latin typeface="Courier New" pitchFamily="49" charset="0"/>
                <a:cs typeface="+mn-cs"/>
              </a:rPr>
              <a:t>int	i;</a:t>
            </a:r>
          </a:p>
        </p:txBody>
      </p:sp>
      <p:sp>
        <p:nvSpPr>
          <p:cNvPr id="288773" name="Rectangle 5"/>
          <p:cNvSpPr>
            <a:spLocks noChangeArrowheads="1"/>
          </p:cNvSpPr>
          <p:nvPr/>
        </p:nvSpPr>
        <p:spPr bwMode="auto">
          <a:xfrm>
            <a:off x="917575" y="4419600"/>
            <a:ext cx="467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latin typeface="Arial" panose="020B0604020202020204" pitchFamily="34" charset="0"/>
              </a:rPr>
              <a:t>Declare a pointer to an integer:</a:t>
            </a:r>
          </a:p>
        </p:txBody>
      </p:sp>
      <p:sp>
        <p:nvSpPr>
          <p:cNvPr id="449542" name="Rectangle 6"/>
          <p:cNvSpPr>
            <a:spLocks noChangeArrowheads="1"/>
          </p:cNvSpPr>
          <p:nvPr/>
        </p:nvSpPr>
        <p:spPr bwMode="auto">
          <a:xfrm>
            <a:off x="4000500" y="5080000"/>
            <a:ext cx="2324100" cy="406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spcBef>
                <a:spcPct val="63000"/>
              </a:spcBef>
              <a:tabLst>
                <a:tab pos="858838" algn="l"/>
                <a:tab pos="1252538" algn="l"/>
              </a:tabLst>
              <a:defRPr/>
            </a:pPr>
            <a:r>
              <a:rPr lang="en-US" sz="2000" b="1">
                <a:latin typeface="Courier New" pitchFamily="49" charset="0"/>
                <a:cs typeface="+mn-cs"/>
              </a:rPr>
              <a:t>int	*p;</a:t>
            </a:r>
          </a:p>
        </p:txBody>
      </p:sp>
      <p:sp>
        <p:nvSpPr>
          <p:cNvPr id="288775" name="Rectangle 7"/>
          <p:cNvSpPr>
            <a:spLocks noChangeArrowheads="1"/>
          </p:cNvSpPr>
          <p:nvPr/>
        </p:nvSpPr>
        <p:spPr bwMode="auto">
          <a:xfrm>
            <a:off x="762000" y="2819400"/>
            <a:ext cx="2928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latin typeface="Arial" panose="020B0604020202020204" pitchFamily="34" charset="0"/>
              </a:rPr>
              <a:t>Declare an integer:</a:t>
            </a:r>
          </a:p>
        </p:txBody>
      </p:sp>
    </p:spTree>
  </p:cSld>
  <p:clrMapOvr>
    <a:masterClrMapping/>
  </p:clrMapOvr>
  <p:transition/>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noFill/>
        </p:spPr>
        <p:txBody>
          <a:bodyPr lIns="90488" tIns="44450" rIns="90488" bIns="44450"/>
          <a:lstStyle/>
          <a:p>
            <a:pPr eaLnBrk="1" hangingPunct="1"/>
            <a:r>
              <a:rPr lang="en-US" smtClean="0"/>
              <a:t>Example Pointer Declarations</a:t>
            </a:r>
          </a:p>
        </p:txBody>
      </p:sp>
      <p:sp>
        <p:nvSpPr>
          <p:cNvPr id="450563" name="Rectangle 3"/>
          <p:cNvSpPr>
            <a:spLocks noChangeArrowheads="1"/>
          </p:cNvSpPr>
          <p:nvPr/>
        </p:nvSpPr>
        <p:spPr bwMode="auto">
          <a:xfrm>
            <a:off x="152400" y="1371600"/>
            <a:ext cx="8610600" cy="4673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1328738" algn="l"/>
                <a:tab pos="3233738" algn="l"/>
              </a:tabLst>
              <a:defRPr/>
            </a:pPr>
            <a:r>
              <a:rPr lang="en-US" sz="2000" b="1">
                <a:latin typeface="Courier New" pitchFamily="49" charset="0"/>
                <a:cs typeface="+mn-cs"/>
              </a:rPr>
              <a:t>int	*pi;	</a:t>
            </a:r>
            <a:r>
              <a:rPr lang="en-US" sz="2000" b="1">
                <a:solidFill>
                  <a:srgbClr val="008000"/>
                </a:solidFill>
                <a:latin typeface="Courier New" pitchFamily="49" charset="0"/>
                <a:cs typeface="+mn-cs"/>
              </a:rPr>
              <a:t>/* pi is a pointer to an int */</a:t>
            </a:r>
          </a:p>
          <a:p>
            <a:pPr eaLnBrk="0" hangingPunct="0">
              <a:tabLst>
                <a:tab pos="1328738" algn="l"/>
                <a:tab pos="3233738" algn="l"/>
              </a:tabLst>
              <a:defRPr/>
            </a:pPr>
            <a:endParaRPr lang="en-US" sz="2000" b="1">
              <a:solidFill>
                <a:srgbClr val="008000"/>
              </a:solidFill>
              <a:latin typeface="Courier New" pitchFamily="49" charset="0"/>
              <a:cs typeface="+mn-cs"/>
            </a:endParaRPr>
          </a:p>
          <a:p>
            <a:pPr eaLnBrk="0" hangingPunct="0">
              <a:tabLst>
                <a:tab pos="1328738" algn="l"/>
                <a:tab pos="3233738" algn="l"/>
              </a:tabLst>
              <a:defRPr/>
            </a:pPr>
            <a:r>
              <a:rPr lang="en-US" sz="2000" b="1">
                <a:latin typeface="Courier New" pitchFamily="49" charset="0"/>
                <a:cs typeface="+mn-cs"/>
              </a:rPr>
              <a:t>long int	*p;	</a:t>
            </a:r>
            <a:r>
              <a:rPr lang="en-US" sz="2000" b="1">
                <a:solidFill>
                  <a:srgbClr val="008000"/>
                </a:solidFill>
                <a:latin typeface="Courier New" pitchFamily="49" charset="0"/>
                <a:cs typeface="+mn-cs"/>
              </a:rPr>
              <a:t>/* p is a pointer to a long int */</a:t>
            </a:r>
          </a:p>
          <a:p>
            <a:pPr eaLnBrk="0" hangingPunct="0">
              <a:tabLst>
                <a:tab pos="1328738" algn="l"/>
                <a:tab pos="3233738" algn="l"/>
              </a:tabLst>
              <a:defRPr/>
            </a:pPr>
            <a:endParaRPr lang="en-US" sz="2000" b="1">
              <a:solidFill>
                <a:srgbClr val="008000"/>
              </a:solidFill>
              <a:latin typeface="Courier New" pitchFamily="49" charset="0"/>
              <a:cs typeface="+mn-cs"/>
            </a:endParaRPr>
          </a:p>
          <a:p>
            <a:pPr eaLnBrk="0" hangingPunct="0">
              <a:tabLst>
                <a:tab pos="1328738" algn="l"/>
                <a:tab pos="3233738" algn="l"/>
              </a:tabLst>
              <a:defRPr/>
            </a:pPr>
            <a:r>
              <a:rPr lang="en-US" sz="2000" b="1">
                <a:latin typeface="Courier New" pitchFamily="49" charset="0"/>
                <a:cs typeface="+mn-cs"/>
              </a:rPr>
              <a:t>float*	pf;	</a:t>
            </a:r>
            <a:r>
              <a:rPr lang="en-US" sz="2000" b="1">
                <a:solidFill>
                  <a:srgbClr val="008000"/>
                </a:solidFill>
                <a:latin typeface="Courier New" pitchFamily="49" charset="0"/>
                <a:cs typeface="+mn-cs"/>
              </a:rPr>
              <a:t>/* pf is a pointer to a float */</a:t>
            </a:r>
          </a:p>
          <a:p>
            <a:pPr eaLnBrk="0" hangingPunct="0">
              <a:tabLst>
                <a:tab pos="1328738" algn="l"/>
                <a:tab pos="3233738" algn="l"/>
              </a:tabLst>
              <a:defRPr/>
            </a:pPr>
            <a:endParaRPr lang="en-US" sz="2000" b="1">
              <a:latin typeface="Courier New" pitchFamily="49" charset="0"/>
              <a:cs typeface="+mn-cs"/>
            </a:endParaRPr>
          </a:p>
          <a:p>
            <a:pPr eaLnBrk="0" hangingPunct="0">
              <a:tabLst>
                <a:tab pos="1328738" algn="l"/>
                <a:tab pos="3233738" algn="l"/>
              </a:tabLst>
              <a:defRPr/>
            </a:pPr>
            <a:r>
              <a:rPr lang="en-US" sz="2000" b="1">
                <a:latin typeface="Courier New" pitchFamily="49" charset="0"/>
                <a:cs typeface="+mn-cs"/>
              </a:rPr>
              <a:t>char	c, d, *pc;	</a:t>
            </a:r>
            <a:r>
              <a:rPr lang="en-US" sz="2000" b="1">
                <a:solidFill>
                  <a:srgbClr val="008000"/>
                </a:solidFill>
                <a:latin typeface="Courier New" pitchFamily="49" charset="0"/>
                <a:cs typeface="+mn-cs"/>
              </a:rPr>
              <a:t>/* c and d are a char</a:t>
            </a:r>
          </a:p>
          <a:p>
            <a:pPr eaLnBrk="0" hangingPunct="0">
              <a:tabLst>
                <a:tab pos="1328738" algn="l"/>
                <a:tab pos="3233738" algn="l"/>
              </a:tabLst>
              <a:defRPr/>
            </a:pPr>
            <a:r>
              <a:rPr lang="en-US" sz="2000" b="1">
                <a:solidFill>
                  <a:srgbClr val="008000"/>
                </a:solidFill>
                <a:latin typeface="Courier New" pitchFamily="49" charset="0"/>
                <a:cs typeface="+mn-cs"/>
              </a:rPr>
              <a:t>		   pc is a pointer to char */</a:t>
            </a:r>
          </a:p>
          <a:p>
            <a:pPr eaLnBrk="0" hangingPunct="0">
              <a:tabLst>
                <a:tab pos="1328738" algn="l"/>
                <a:tab pos="3233738" algn="l"/>
              </a:tabLst>
              <a:defRPr/>
            </a:pPr>
            <a:endParaRPr lang="en-US" sz="2000" b="1">
              <a:latin typeface="Courier New" pitchFamily="49" charset="0"/>
              <a:cs typeface="+mn-cs"/>
            </a:endParaRPr>
          </a:p>
          <a:p>
            <a:pPr eaLnBrk="0" hangingPunct="0">
              <a:tabLst>
                <a:tab pos="1328738" algn="l"/>
                <a:tab pos="3233738" algn="l"/>
              </a:tabLst>
              <a:defRPr/>
            </a:pPr>
            <a:r>
              <a:rPr lang="en-US" sz="2000" b="1">
                <a:latin typeface="Courier New" pitchFamily="49" charset="0"/>
                <a:cs typeface="+mn-cs"/>
              </a:rPr>
              <a:t>double*	pd, e, f;	</a:t>
            </a:r>
            <a:r>
              <a:rPr lang="en-US" sz="2000" b="1">
                <a:solidFill>
                  <a:srgbClr val="008000"/>
                </a:solidFill>
                <a:latin typeface="Courier New" pitchFamily="49" charset="0"/>
                <a:cs typeface="+mn-cs"/>
              </a:rPr>
              <a:t>/* pd is pointer to a double</a:t>
            </a:r>
          </a:p>
          <a:p>
            <a:pPr eaLnBrk="0" hangingPunct="0">
              <a:tabLst>
                <a:tab pos="1328738" algn="l"/>
                <a:tab pos="3233738" algn="l"/>
              </a:tabLst>
              <a:defRPr/>
            </a:pPr>
            <a:r>
              <a:rPr lang="en-US" sz="2000" b="1">
                <a:solidFill>
                  <a:srgbClr val="008000"/>
                </a:solidFill>
                <a:latin typeface="Courier New" pitchFamily="49" charset="0"/>
                <a:cs typeface="+mn-cs"/>
              </a:rPr>
              <a:t>		   e and f are double */</a:t>
            </a:r>
          </a:p>
          <a:p>
            <a:pPr eaLnBrk="0" hangingPunct="0">
              <a:tabLst>
                <a:tab pos="1328738" algn="l"/>
                <a:tab pos="3233738" algn="l"/>
              </a:tabLst>
              <a:defRPr/>
            </a:pPr>
            <a:endParaRPr lang="en-US" sz="2000" b="1">
              <a:latin typeface="Courier New" pitchFamily="49" charset="0"/>
              <a:cs typeface="+mn-cs"/>
            </a:endParaRPr>
          </a:p>
          <a:p>
            <a:pPr eaLnBrk="0" hangingPunct="0">
              <a:tabLst>
                <a:tab pos="1328738" algn="l"/>
                <a:tab pos="3233738" algn="l"/>
              </a:tabLst>
              <a:defRPr/>
            </a:pPr>
            <a:r>
              <a:rPr lang="en-US" sz="2000" b="1">
                <a:latin typeface="Courier New" pitchFamily="49" charset="0"/>
                <a:cs typeface="+mn-cs"/>
              </a:rPr>
              <a:t>char*	start;	</a:t>
            </a:r>
            <a:r>
              <a:rPr lang="en-US" sz="2000" b="1">
                <a:solidFill>
                  <a:srgbClr val="008000"/>
                </a:solidFill>
                <a:latin typeface="Courier New" pitchFamily="49" charset="0"/>
                <a:cs typeface="+mn-cs"/>
              </a:rPr>
              <a:t>/* start is a pointer to a char */</a:t>
            </a:r>
          </a:p>
          <a:p>
            <a:pPr eaLnBrk="0" hangingPunct="0">
              <a:tabLst>
                <a:tab pos="1328738" algn="l"/>
                <a:tab pos="3233738" algn="l"/>
              </a:tabLst>
              <a:defRPr/>
            </a:pPr>
            <a:endParaRPr lang="en-US" sz="2000" b="1">
              <a:latin typeface="Courier New" pitchFamily="49" charset="0"/>
              <a:cs typeface="+mn-cs"/>
            </a:endParaRPr>
          </a:p>
          <a:p>
            <a:pPr eaLnBrk="0" hangingPunct="0">
              <a:tabLst>
                <a:tab pos="1328738" algn="l"/>
                <a:tab pos="3233738" algn="l"/>
              </a:tabLst>
              <a:defRPr/>
            </a:pPr>
            <a:r>
              <a:rPr lang="en-US" sz="2000" b="1">
                <a:latin typeface="Courier New" pitchFamily="49" charset="0"/>
                <a:cs typeface="+mn-cs"/>
              </a:rPr>
              <a:t>char*	end;	</a:t>
            </a:r>
            <a:r>
              <a:rPr lang="en-US" sz="2000" b="1">
                <a:solidFill>
                  <a:srgbClr val="008000"/>
                </a:solidFill>
                <a:latin typeface="Courier New" pitchFamily="49" charset="0"/>
                <a:cs typeface="+mn-cs"/>
              </a:rPr>
              <a:t>/* end is a pointer to a char */</a:t>
            </a:r>
          </a:p>
        </p:txBody>
      </p:sp>
    </p:spTree>
  </p:cSld>
  <p:clrMapOvr>
    <a:masterClrMapping/>
  </p:clrMapOvr>
  <p:transition/>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noFill/>
        </p:spPr>
        <p:txBody>
          <a:bodyPr lIns="90488" tIns="44450" rIns="90488" bIns="44450"/>
          <a:lstStyle/>
          <a:p>
            <a:pPr eaLnBrk="1" hangingPunct="1"/>
            <a:r>
              <a:rPr lang="en-US" smtClean="0"/>
              <a:t>The “</a:t>
            </a:r>
            <a:r>
              <a:rPr lang="en-US" smtClean="0">
                <a:latin typeface="Courier New" panose="02070309020205020404" pitchFamily="49" charset="0"/>
              </a:rPr>
              <a:t>&amp;</a:t>
            </a:r>
            <a:r>
              <a:rPr lang="en-US" smtClean="0"/>
              <a:t>” Operator</a:t>
            </a:r>
          </a:p>
        </p:txBody>
      </p:sp>
      <p:sp>
        <p:nvSpPr>
          <p:cNvPr id="290819" name="Rectangle 3"/>
          <p:cNvSpPr>
            <a:spLocks noGrp="1" noChangeArrowheads="1"/>
          </p:cNvSpPr>
          <p:nvPr>
            <p:ph type="body" idx="1"/>
          </p:nvPr>
        </p:nvSpPr>
        <p:spPr>
          <a:xfrm>
            <a:off x="381000" y="990600"/>
            <a:ext cx="8077200" cy="1371600"/>
          </a:xfrm>
          <a:noFill/>
        </p:spPr>
        <p:txBody>
          <a:bodyPr lIns="90488" tIns="44450" rIns="90488" bIns="44450"/>
          <a:lstStyle/>
          <a:p>
            <a:pPr algn="just" eaLnBrk="1" hangingPunct="1"/>
            <a:r>
              <a:rPr lang="en-US" sz="2000" b="1" smtClean="0"/>
              <a:t>The “&amp;”, “address of” operator, generates the address of a variable</a:t>
            </a:r>
          </a:p>
          <a:p>
            <a:pPr algn="just" eaLnBrk="1" hangingPunct="1"/>
            <a:r>
              <a:rPr lang="en-US" sz="2000" b="1" smtClean="0"/>
              <a:t>All variables have addresses except register variables</a:t>
            </a:r>
          </a:p>
        </p:txBody>
      </p:sp>
      <p:sp>
        <p:nvSpPr>
          <p:cNvPr id="451588" name="Rectangle 4"/>
          <p:cNvSpPr>
            <a:spLocks noChangeArrowheads="1"/>
          </p:cNvSpPr>
          <p:nvPr/>
        </p:nvSpPr>
        <p:spPr bwMode="auto">
          <a:xfrm>
            <a:off x="522288" y="2286000"/>
            <a:ext cx="4125912" cy="393541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528763" algn="l"/>
                <a:tab pos="2187575" algn="l"/>
              </a:tabLst>
              <a:defRPr/>
            </a:pPr>
            <a:r>
              <a:rPr lang="en-US" b="1">
                <a:latin typeface="Courier New" pitchFamily="49" charset="0"/>
                <a:cs typeface="+mn-cs"/>
              </a:rPr>
              <a:t>char g = 'z';</a:t>
            </a:r>
          </a:p>
          <a:p>
            <a:pPr eaLnBrk="0" hangingPunct="0">
              <a:tabLst>
                <a:tab pos="669925" algn="l"/>
                <a:tab pos="1528763" algn="l"/>
                <a:tab pos="2187575" algn="l"/>
              </a:tabLst>
              <a:defRPr/>
            </a:pPr>
            <a:endParaRPr lang="en-US" sz="1200" b="1">
              <a:latin typeface="Courier New" pitchFamily="49" charset="0"/>
              <a:cs typeface="+mn-cs"/>
            </a:endParaRPr>
          </a:p>
          <a:p>
            <a:pPr eaLnBrk="0" hangingPunct="0">
              <a:tabLst>
                <a:tab pos="669925" algn="l"/>
                <a:tab pos="1528763" algn="l"/>
                <a:tab pos="2187575" algn="l"/>
              </a:tabLst>
              <a:defRPr/>
            </a:pPr>
            <a:r>
              <a:rPr lang="en-US" b="1">
                <a:latin typeface="Courier New" pitchFamily="49" charset="0"/>
                <a:cs typeface="+mn-cs"/>
              </a:rPr>
              <a:t>int	main(void)</a:t>
            </a:r>
          </a:p>
          <a:p>
            <a:pPr eaLnBrk="0" hangingPunct="0">
              <a:tabLst>
                <a:tab pos="669925" algn="l"/>
                <a:tab pos="1528763" algn="l"/>
                <a:tab pos="2187575" algn="l"/>
              </a:tabLst>
              <a:defRPr/>
            </a:pPr>
            <a:r>
              <a:rPr lang="en-US" b="1">
                <a:latin typeface="Courier New" pitchFamily="49" charset="0"/>
                <a:cs typeface="+mn-cs"/>
              </a:rPr>
              <a:t>{</a:t>
            </a:r>
          </a:p>
          <a:p>
            <a:pPr eaLnBrk="0" hangingPunct="0">
              <a:tabLst>
                <a:tab pos="669925" algn="l"/>
                <a:tab pos="1528763" algn="l"/>
                <a:tab pos="2187575" algn="l"/>
              </a:tabLst>
              <a:defRPr/>
            </a:pPr>
            <a:r>
              <a:rPr lang="en-US" b="1">
                <a:latin typeface="Courier New" pitchFamily="49" charset="0"/>
                <a:cs typeface="+mn-cs"/>
              </a:rPr>
              <a:t>	char	c = 'a';</a:t>
            </a:r>
          </a:p>
          <a:p>
            <a:pPr eaLnBrk="0" hangingPunct="0">
              <a:tabLst>
                <a:tab pos="669925" algn="l"/>
                <a:tab pos="1528763" algn="l"/>
                <a:tab pos="2187575" algn="l"/>
              </a:tabLst>
              <a:defRPr/>
            </a:pPr>
            <a:r>
              <a:rPr lang="en-US" b="1">
                <a:latin typeface="Courier New" pitchFamily="49" charset="0"/>
                <a:cs typeface="+mn-cs"/>
              </a:rPr>
              <a:t>	char	*p;</a:t>
            </a:r>
          </a:p>
          <a:p>
            <a:pPr eaLnBrk="0" hangingPunct="0">
              <a:tabLst>
                <a:tab pos="669925" algn="l"/>
                <a:tab pos="1528763" algn="l"/>
                <a:tab pos="2187575" algn="l"/>
              </a:tabLst>
              <a:defRPr/>
            </a:pPr>
            <a:endParaRPr lang="en-US" sz="1200" b="1">
              <a:latin typeface="Courier New" pitchFamily="49" charset="0"/>
              <a:cs typeface="+mn-cs"/>
            </a:endParaRPr>
          </a:p>
          <a:p>
            <a:pPr eaLnBrk="0" hangingPunct="0">
              <a:tabLst>
                <a:tab pos="669925" algn="l"/>
                <a:tab pos="1528763" algn="l"/>
                <a:tab pos="2187575" algn="l"/>
              </a:tabLst>
              <a:defRPr/>
            </a:pPr>
            <a:r>
              <a:rPr lang="en-US" b="1">
                <a:latin typeface="Courier New" pitchFamily="49" charset="0"/>
                <a:cs typeface="+mn-cs"/>
              </a:rPr>
              <a:t>	p = &amp;c;</a:t>
            </a:r>
          </a:p>
          <a:p>
            <a:pPr eaLnBrk="0" hangingPunct="0">
              <a:tabLst>
                <a:tab pos="669925" algn="l"/>
                <a:tab pos="1528763" algn="l"/>
                <a:tab pos="2187575" algn="l"/>
              </a:tabLst>
              <a:defRPr/>
            </a:pPr>
            <a:r>
              <a:rPr lang="en-US" b="1">
                <a:latin typeface="Courier New" pitchFamily="49" charset="0"/>
                <a:cs typeface="+mn-cs"/>
              </a:rPr>
              <a:t>	p = &amp;g;</a:t>
            </a:r>
          </a:p>
          <a:p>
            <a:pPr eaLnBrk="0" hangingPunct="0">
              <a:tabLst>
                <a:tab pos="669925" algn="l"/>
                <a:tab pos="1528763" algn="l"/>
                <a:tab pos="2187575" algn="l"/>
              </a:tabLst>
              <a:defRPr/>
            </a:pPr>
            <a:endParaRPr lang="en-US" sz="1200" b="1">
              <a:latin typeface="Courier New" pitchFamily="49" charset="0"/>
              <a:cs typeface="+mn-cs"/>
            </a:endParaRPr>
          </a:p>
          <a:p>
            <a:pPr eaLnBrk="0" hangingPunct="0">
              <a:tabLst>
                <a:tab pos="669925" algn="l"/>
                <a:tab pos="1528763" algn="l"/>
                <a:tab pos="2187575" algn="l"/>
              </a:tabLst>
              <a:defRPr/>
            </a:pPr>
            <a:r>
              <a:rPr lang="en-US" b="1">
                <a:latin typeface="Courier New" pitchFamily="49" charset="0"/>
                <a:cs typeface="+mn-cs"/>
              </a:rPr>
              <a:t>	return 0;</a:t>
            </a:r>
          </a:p>
          <a:p>
            <a:pPr eaLnBrk="0" hangingPunct="0">
              <a:tabLst>
                <a:tab pos="669925" algn="l"/>
                <a:tab pos="1528763" algn="l"/>
                <a:tab pos="2187575" algn="l"/>
              </a:tabLst>
              <a:defRPr/>
            </a:pPr>
            <a:r>
              <a:rPr lang="en-US" b="1">
                <a:latin typeface="Courier New" pitchFamily="49" charset="0"/>
                <a:cs typeface="+mn-cs"/>
              </a:rPr>
              <a:t>}</a:t>
            </a:r>
          </a:p>
        </p:txBody>
      </p:sp>
      <p:sp>
        <p:nvSpPr>
          <p:cNvPr id="290821" name="Rectangle 5"/>
          <p:cNvSpPr>
            <a:spLocks noChangeArrowheads="1"/>
          </p:cNvSpPr>
          <p:nvPr/>
        </p:nvSpPr>
        <p:spPr bwMode="auto">
          <a:xfrm>
            <a:off x="4910138" y="4040188"/>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0822" name="Rectangle 6"/>
          <p:cNvSpPr>
            <a:spLocks noChangeArrowheads="1"/>
          </p:cNvSpPr>
          <p:nvPr/>
        </p:nvSpPr>
        <p:spPr bwMode="auto">
          <a:xfrm>
            <a:off x="4886325" y="3716338"/>
            <a:ext cx="3000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290823" name="Rectangle 7"/>
          <p:cNvSpPr>
            <a:spLocks noChangeArrowheads="1"/>
          </p:cNvSpPr>
          <p:nvPr/>
        </p:nvSpPr>
        <p:spPr bwMode="auto">
          <a:xfrm>
            <a:off x="6834188" y="4038600"/>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0824" name="Rectangle 8"/>
          <p:cNvSpPr>
            <a:spLocks noChangeArrowheads="1"/>
          </p:cNvSpPr>
          <p:nvPr/>
        </p:nvSpPr>
        <p:spPr bwMode="auto">
          <a:xfrm>
            <a:off x="6640513" y="3724275"/>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c</a:t>
            </a:r>
          </a:p>
        </p:txBody>
      </p:sp>
      <p:sp>
        <p:nvSpPr>
          <p:cNvPr id="290825" name="Rectangle 9"/>
          <p:cNvSpPr>
            <a:spLocks noChangeArrowheads="1"/>
          </p:cNvSpPr>
          <p:nvPr/>
        </p:nvSpPr>
        <p:spPr bwMode="auto">
          <a:xfrm>
            <a:off x="6996113" y="4078288"/>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'a'</a:t>
            </a:r>
          </a:p>
        </p:txBody>
      </p:sp>
      <p:sp>
        <p:nvSpPr>
          <p:cNvPr id="290826" name="Rectangle 10"/>
          <p:cNvSpPr>
            <a:spLocks noChangeArrowheads="1"/>
          </p:cNvSpPr>
          <p:nvPr/>
        </p:nvSpPr>
        <p:spPr bwMode="auto">
          <a:xfrm>
            <a:off x="4864100" y="4089400"/>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0x1132</a:t>
            </a:r>
          </a:p>
        </p:txBody>
      </p:sp>
      <p:sp>
        <p:nvSpPr>
          <p:cNvPr id="290827" name="Line 11"/>
          <p:cNvSpPr>
            <a:spLocks noChangeShapeType="1"/>
          </p:cNvSpPr>
          <p:nvPr/>
        </p:nvSpPr>
        <p:spPr bwMode="auto">
          <a:xfrm>
            <a:off x="5740400" y="4246563"/>
            <a:ext cx="10858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0828" name="Rectangle 12"/>
          <p:cNvSpPr>
            <a:spLocks noChangeArrowheads="1"/>
          </p:cNvSpPr>
          <p:nvPr/>
        </p:nvSpPr>
        <p:spPr bwMode="auto">
          <a:xfrm>
            <a:off x="5994400" y="4311650"/>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0x1132</a:t>
            </a:r>
          </a:p>
        </p:txBody>
      </p:sp>
      <p:sp>
        <p:nvSpPr>
          <p:cNvPr id="290829" name="Rectangle 13"/>
          <p:cNvSpPr>
            <a:spLocks noChangeArrowheads="1"/>
          </p:cNvSpPr>
          <p:nvPr/>
        </p:nvSpPr>
        <p:spPr bwMode="auto">
          <a:xfrm>
            <a:off x="4910138" y="5065713"/>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0830" name="Rectangle 14"/>
          <p:cNvSpPr>
            <a:spLocks noChangeArrowheads="1"/>
          </p:cNvSpPr>
          <p:nvPr/>
        </p:nvSpPr>
        <p:spPr bwMode="auto">
          <a:xfrm>
            <a:off x="4886325" y="4741863"/>
            <a:ext cx="3000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290831" name="Rectangle 15"/>
          <p:cNvSpPr>
            <a:spLocks noChangeArrowheads="1"/>
          </p:cNvSpPr>
          <p:nvPr/>
        </p:nvSpPr>
        <p:spPr bwMode="auto">
          <a:xfrm>
            <a:off x="6834188" y="5064125"/>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0832" name="Rectangle 16"/>
          <p:cNvSpPr>
            <a:spLocks noChangeArrowheads="1"/>
          </p:cNvSpPr>
          <p:nvPr/>
        </p:nvSpPr>
        <p:spPr bwMode="auto">
          <a:xfrm>
            <a:off x="6640513" y="4749800"/>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g</a:t>
            </a:r>
          </a:p>
        </p:txBody>
      </p:sp>
      <p:sp>
        <p:nvSpPr>
          <p:cNvPr id="290833" name="Rectangle 17"/>
          <p:cNvSpPr>
            <a:spLocks noChangeArrowheads="1"/>
          </p:cNvSpPr>
          <p:nvPr/>
        </p:nvSpPr>
        <p:spPr bwMode="auto">
          <a:xfrm>
            <a:off x="6996113" y="5103813"/>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'z'</a:t>
            </a:r>
          </a:p>
        </p:txBody>
      </p:sp>
      <p:sp>
        <p:nvSpPr>
          <p:cNvPr id="290834" name="Rectangle 18"/>
          <p:cNvSpPr>
            <a:spLocks noChangeArrowheads="1"/>
          </p:cNvSpPr>
          <p:nvPr/>
        </p:nvSpPr>
        <p:spPr bwMode="auto">
          <a:xfrm>
            <a:off x="4864100" y="5114925"/>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0x91A2</a:t>
            </a:r>
          </a:p>
        </p:txBody>
      </p:sp>
      <p:sp>
        <p:nvSpPr>
          <p:cNvPr id="290835" name="Line 19"/>
          <p:cNvSpPr>
            <a:spLocks noChangeShapeType="1"/>
          </p:cNvSpPr>
          <p:nvPr/>
        </p:nvSpPr>
        <p:spPr bwMode="auto">
          <a:xfrm>
            <a:off x="5740400" y="5272088"/>
            <a:ext cx="10858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0836" name="Rectangle 20"/>
          <p:cNvSpPr>
            <a:spLocks noChangeArrowheads="1"/>
          </p:cNvSpPr>
          <p:nvPr/>
        </p:nvSpPr>
        <p:spPr bwMode="auto">
          <a:xfrm>
            <a:off x="5994400" y="5337175"/>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0x91A2</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p:spPr>
        <p:txBody>
          <a:bodyPr lIns="90488" tIns="44450" rIns="90488" bIns="44450"/>
          <a:lstStyle/>
          <a:p>
            <a:pPr eaLnBrk="1" hangingPunct="1"/>
            <a:r>
              <a:rPr lang="en-US" smtClean="0"/>
              <a:t>Things to remember</a:t>
            </a:r>
          </a:p>
        </p:txBody>
      </p:sp>
      <p:sp>
        <p:nvSpPr>
          <p:cNvPr id="114691" name="Rectangle 3"/>
          <p:cNvSpPr>
            <a:spLocks noGrp="1" noChangeArrowheads="1"/>
          </p:cNvSpPr>
          <p:nvPr>
            <p:ph type="body" idx="1"/>
          </p:nvPr>
        </p:nvSpPr>
        <p:spPr>
          <a:xfrm>
            <a:off x="228600" y="1219200"/>
            <a:ext cx="8610600" cy="5638800"/>
          </a:xfrm>
          <a:noFill/>
        </p:spPr>
        <p:txBody>
          <a:bodyPr lIns="90488" tIns="44450" rIns="90488" bIns="44450"/>
          <a:lstStyle/>
          <a:p>
            <a:pPr algn="just" eaLnBrk="1" hangingPunct="1"/>
            <a:r>
              <a:rPr lang="en-US" smtClean="0"/>
              <a:t>Statements are terminated with semicolons</a:t>
            </a:r>
          </a:p>
          <a:p>
            <a:pPr algn="just" eaLnBrk="1" hangingPunct="1"/>
            <a:endParaRPr lang="en-US" smtClean="0"/>
          </a:p>
          <a:p>
            <a:pPr algn="just" eaLnBrk="1" hangingPunct="1"/>
            <a:r>
              <a:rPr lang="en-US" smtClean="0"/>
              <a:t>Indentation is ignored by the compiler</a:t>
            </a:r>
          </a:p>
          <a:p>
            <a:pPr algn="just" eaLnBrk="1" hangingPunct="1"/>
            <a:endParaRPr lang="en-US" smtClean="0"/>
          </a:p>
          <a:p>
            <a:pPr algn="just" eaLnBrk="1" hangingPunct="1"/>
            <a:r>
              <a:rPr lang="en-US" smtClean="0"/>
              <a:t>C is case sensitive - all keywords and Standard Library functions are lowercase</a:t>
            </a:r>
          </a:p>
          <a:p>
            <a:pPr algn="just" eaLnBrk="1" hangingPunct="1"/>
            <a:endParaRPr lang="en-US" smtClean="0"/>
          </a:p>
          <a:p>
            <a:pPr algn="just" eaLnBrk="1" hangingPunct="1"/>
            <a:r>
              <a:rPr lang="en-US" smtClean="0"/>
              <a:t>Programs are capable of flagging success or error</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 calcmode="lin" valueType="num">
                                      <p:cBhvr additive="base">
                                        <p:cTn id="7" dur="500" fill="hold"/>
                                        <p:tgtEl>
                                          <p:spTgt spid="1146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46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4691">
                                            <p:txEl>
                                              <p:pRg st="2" end="2"/>
                                            </p:txEl>
                                          </p:spTgt>
                                        </p:tgtEl>
                                        <p:attrNameLst>
                                          <p:attrName>style.visibility</p:attrName>
                                        </p:attrNameLst>
                                      </p:cBhvr>
                                      <p:to>
                                        <p:strVal val="visible"/>
                                      </p:to>
                                    </p:set>
                                    <p:anim calcmode="lin" valueType="num">
                                      <p:cBhvr additive="base">
                                        <p:cTn id="13" dur="500" fill="hold"/>
                                        <p:tgtEl>
                                          <p:spTgt spid="114691">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46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14691">
                                            <p:txEl>
                                              <p:pRg st="4" end="4"/>
                                            </p:txEl>
                                          </p:spTgt>
                                        </p:tgtEl>
                                        <p:attrNameLst>
                                          <p:attrName>style.visibility</p:attrName>
                                        </p:attrNameLst>
                                      </p:cBhvr>
                                      <p:to>
                                        <p:strVal val="visible"/>
                                      </p:to>
                                    </p:set>
                                    <p:anim calcmode="lin" valueType="num">
                                      <p:cBhvr additive="base">
                                        <p:cTn id="19" dur="500" fill="hold"/>
                                        <p:tgtEl>
                                          <p:spTgt spid="114691">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46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4691">
                                            <p:txEl>
                                              <p:pRg st="6" end="6"/>
                                            </p:txEl>
                                          </p:spTgt>
                                        </p:tgtEl>
                                        <p:attrNameLst>
                                          <p:attrName>style.visibility</p:attrName>
                                        </p:attrNameLst>
                                      </p:cBhvr>
                                      <p:to>
                                        <p:strVal val="visible"/>
                                      </p:to>
                                    </p:set>
                                    <p:anim calcmode="lin" valueType="num">
                                      <p:cBhvr additive="base">
                                        <p:cTn id="25" dur="500" fill="hold"/>
                                        <p:tgtEl>
                                          <p:spTgt spid="114691">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469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autoUpdateAnimBg="0"/>
    </p:bld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noFill/>
        </p:spPr>
        <p:txBody>
          <a:bodyPr lIns="90488" tIns="44450" rIns="90488" bIns="44450"/>
          <a:lstStyle/>
          <a:p>
            <a:pPr eaLnBrk="1" hangingPunct="1"/>
            <a:r>
              <a:rPr lang="en-US" smtClean="0"/>
              <a:t>Rules</a:t>
            </a:r>
          </a:p>
        </p:txBody>
      </p:sp>
      <p:sp>
        <p:nvSpPr>
          <p:cNvPr id="8196" name="Rectangle 3"/>
          <p:cNvSpPr>
            <a:spLocks noGrp="1" noChangeArrowheads="1"/>
          </p:cNvSpPr>
          <p:nvPr>
            <p:ph type="body" idx="1"/>
          </p:nvPr>
        </p:nvSpPr>
        <p:spPr>
          <a:xfrm>
            <a:off x="152400" y="990600"/>
            <a:ext cx="8839200" cy="2819400"/>
          </a:xfrm>
          <a:noFill/>
        </p:spPr>
        <p:txBody>
          <a:bodyPr lIns="90488" tIns="44450" rIns="90488" bIns="44450"/>
          <a:lstStyle/>
          <a:p>
            <a:pPr algn="just" eaLnBrk="1" hangingPunct="1">
              <a:lnSpc>
                <a:spcPct val="90000"/>
              </a:lnSpc>
            </a:pPr>
            <a:r>
              <a:rPr lang="en-US" sz="2000" smtClean="0"/>
              <a:t>Pointers may only point to variables of the same type as the pointer has been declared to point to</a:t>
            </a:r>
          </a:p>
          <a:p>
            <a:pPr algn="just" eaLnBrk="1" hangingPunct="1">
              <a:lnSpc>
                <a:spcPct val="90000"/>
              </a:lnSpc>
            </a:pPr>
            <a:r>
              <a:rPr lang="en-US" sz="2000" smtClean="0"/>
              <a:t>A pointer to an </a:t>
            </a:r>
            <a:r>
              <a:rPr lang="en-US" sz="2000" smtClean="0">
                <a:latin typeface="Courier New" panose="02070309020205020404" pitchFamily="49" charset="0"/>
              </a:rPr>
              <a:t>int</a:t>
            </a:r>
            <a:r>
              <a:rPr lang="en-US" sz="2000" smtClean="0"/>
              <a:t> may only point to an </a:t>
            </a:r>
            <a:r>
              <a:rPr lang="en-US" sz="2000" smtClean="0">
                <a:latin typeface="Courier New" panose="02070309020205020404" pitchFamily="49" charset="0"/>
              </a:rPr>
              <a:t>int</a:t>
            </a:r>
            <a:endParaRPr lang="en-US" sz="2000" smtClean="0"/>
          </a:p>
          <a:p>
            <a:pPr lvl="1" algn="just" eaLnBrk="1" hangingPunct="1">
              <a:lnSpc>
                <a:spcPct val="90000"/>
              </a:lnSpc>
            </a:pPr>
            <a:r>
              <a:rPr lang="en-US" sz="2000" smtClean="0"/>
              <a:t>not to </a:t>
            </a:r>
            <a:r>
              <a:rPr lang="en-US" sz="2000" smtClean="0">
                <a:latin typeface="Courier New" panose="02070309020205020404" pitchFamily="49" charset="0"/>
              </a:rPr>
              <a:t>char</a:t>
            </a:r>
            <a:r>
              <a:rPr lang="en-US" sz="2000" smtClean="0"/>
              <a:t>, </a:t>
            </a:r>
            <a:r>
              <a:rPr lang="en-US" sz="2000" smtClean="0">
                <a:latin typeface="Courier New" panose="02070309020205020404" pitchFamily="49" charset="0"/>
              </a:rPr>
              <a:t>short</a:t>
            </a:r>
            <a:r>
              <a:rPr lang="en-US" sz="2000" smtClean="0"/>
              <a:t> </a:t>
            </a:r>
            <a:r>
              <a:rPr lang="en-US" sz="2000" smtClean="0">
                <a:latin typeface="Courier New" panose="02070309020205020404" pitchFamily="49" charset="0"/>
              </a:rPr>
              <a:t>int</a:t>
            </a:r>
            <a:r>
              <a:rPr lang="en-US" sz="2000" smtClean="0"/>
              <a:t> or </a:t>
            </a:r>
            <a:r>
              <a:rPr lang="en-US" sz="2000" smtClean="0">
                <a:latin typeface="Courier New" panose="02070309020205020404" pitchFamily="49" charset="0"/>
              </a:rPr>
              <a:t>long</a:t>
            </a:r>
            <a:r>
              <a:rPr lang="en-US" sz="2000" smtClean="0"/>
              <a:t> </a:t>
            </a:r>
            <a:r>
              <a:rPr lang="en-US" sz="2000" smtClean="0">
                <a:latin typeface="Courier New" panose="02070309020205020404" pitchFamily="49" charset="0"/>
              </a:rPr>
              <a:t>int</a:t>
            </a:r>
            <a:r>
              <a:rPr lang="en-US" sz="2000" smtClean="0"/>
              <a:t>, certainly not to </a:t>
            </a:r>
            <a:r>
              <a:rPr lang="en-US" sz="2000" smtClean="0">
                <a:latin typeface="Courier New" panose="02070309020205020404" pitchFamily="49" charset="0"/>
              </a:rPr>
              <a:t>float</a:t>
            </a:r>
            <a:r>
              <a:rPr lang="en-US" sz="2000" smtClean="0"/>
              <a:t>, </a:t>
            </a:r>
            <a:r>
              <a:rPr lang="en-US" sz="2000" smtClean="0">
                <a:latin typeface="Courier New" panose="02070309020205020404" pitchFamily="49" charset="0"/>
              </a:rPr>
              <a:t>double</a:t>
            </a:r>
            <a:r>
              <a:rPr lang="en-US" sz="2000" smtClean="0"/>
              <a:t> or </a:t>
            </a:r>
            <a:r>
              <a:rPr lang="en-US" sz="2000" smtClean="0">
                <a:latin typeface="Courier New" panose="02070309020205020404" pitchFamily="49" charset="0"/>
              </a:rPr>
              <a:t>long</a:t>
            </a:r>
            <a:r>
              <a:rPr lang="en-US" sz="2000" smtClean="0"/>
              <a:t> </a:t>
            </a:r>
            <a:r>
              <a:rPr lang="en-US" sz="2000" smtClean="0">
                <a:latin typeface="Courier New" panose="02070309020205020404" pitchFamily="49" charset="0"/>
              </a:rPr>
              <a:t>double</a:t>
            </a:r>
            <a:endParaRPr lang="en-US" sz="2000" smtClean="0"/>
          </a:p>
          <a:p>
            <a:pPr algn="just" eaLnBrk="1" hangingPunct="1">
              <a:lnSpc>
                <a:spcPct val="90000"/>
              </a:lnSpc>
            </a:pPr>
            <a:r>
              <a:rPr lang="en-US" sz="2000" smtClean="0"/>
              <a:t>A pointer to a </a:t>
            </a:r>
            <a:r>
              <a:rPr lang="en-US" sz="2000" smtClean="0">
                <a:latin typeface="Courier New" panose="02070309020205020404" pitchFamily="49" charset="0"/>
              </a:rPr>
              <a:t>double</a:t>
            </a:r>
            <a:r>
              <a:rPr lang="en-US" sz="2000" smtClean="0"/>
              <a:t> may only point to a </a:t>
            </a:r>
            <a:r>
              <a:rPr lang="en-US" sz="2000" smtClean="0">
                <a:latin typeface="Courier New" panose="02070309020205020404" pitchFamily="49" charset="0"/>
              </a:rPr>
              <a:t>double</a:t>
            </a:r>
            <a:endParaRPr lang="en-US" sz="2000" smtClean="0"/>
          </a:p>
          <a:p>
            <a:pPr lvl="1" algn="just" eaLnBrk="1" hangingPunct="1">
              <a:lnSpc>
                <a:spcPct val="90000"/>
              </a:lnSpc>
            </a:pPr>
            <a:r>
              <a:rPr lang="en-US" sz="2000" smtClean="0"/>
              <a:t>not to </a:t>
            </a:r>
            <a:r>
              <a:rPr lang="en-US" sz="2000" smtClean="0">
                <a:latin typeface="Courier New" panose="02070309020205020404" pitchFamily="49" charset="0"/>
              </a:rPr>
              <a:t>float</a:t>
            </a:r>
            <a:r>
              <a:rPr lang="en-US" sz="2000" smtClean="0"/>
              <a:t> or </a:t>
            </a:r>
            <a:r>
              <a:rPr lang="en-US" sz="2000" smtClean="0">
                <a:latin typeface="Courier New" panose="02070309020205020404" pitchFamily="49" charset="0"/>
              </a:rPr>
              <a:t>long</a:t>
            </a:r>
            <a:r>
              <a:rPr lang="en-US" sz="2000" smtClean="0"/>
              <a:t> </a:t>
            </a:r>
            <a:r>
              <a:rPr lang="en-US" sz="2000" smtClean="0">
                <a:latin typeface="Courier New" panose="02070309020205020404" pitchFamily="49" charset="0"/>
              </a:rPr>
              <a:t>double</a:t>
            </a:r>
            <a:r>
              <a:rPr lang="en-US" sz="2000" smtClean="0"/>
              <a:t>, certainly not to </a:t>
            </a:r>
            <a:r>
              <a:rPr lang="en-US" sz="2000" smtClean="0">
                <a:latin typeface="Courier New" panose="02070309020205020404" pitchFamily="49" charset="0"/>
              </a:rPr>
              <a:t>char</a:t>
            </a:r>
            <a:r>
              <a:rPr lang="en-US" sz="2000" smtClean="0"/>
              <a:t> or any of the integers</a:t>
            </a:r>
          </a:p>
          <a:p>
            <a:pPr algn="just" eaLnBrk="1" hangingPunct="1">
              <a:lnSpc>
                <a:spcPct val="90000"/>
              </a:lnSpc>
            </a:pPr>
            <a:r>
              <a:rPr lang="en-US" sz="2000" smtClean="0"/>
              <a:t>Etc......</a:t>
            </a:r>
          </a:p>
        </p:txBody>
      </p:sp>
      <p:sp>
        <p:nvSpPr>
          <p:cNvPr id="452612" name="Rectangle 4"/>
          <p:cNvSpPr>
            <a:spLocks noChangeArrowheads="1"/>
          </p:cNvSpPr>
          <p:nvPr/>
        </p:nvSpPr>
        <p:spPr bwMode="auto">
          <a:xfrm>
            <a:off x="1811338" y="3962400"/>
            <a:ext cx="7104062" cy="1625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952500" algn="l"/>
                <a:tab pos="3233738" algn="l"/>
              </a:tabLst>
              <a:defRPr/>
            </a:pPr>
            <a:r>
              <a:rPr lang="en-US" sz="2000" b="1">
                <a:latin typeface="Courier New" pitchFamily="49" charset="0"/>
                <a:cs typeface="+mn-cs"/>
              </a:rPr>
              <a:t>int	*p;      </a:t>
            </a:r>
            <a:r>
              <a:rPr lang="en-US" sz="2000" b="1">
                <a:solidFill>
                  <a:srgbClr val="008000"/>
                </a:solidFill>
                <a:latin typeface="Courier New" pitchFamily="49" charset="0"/>
                <a:cs typeface="+mn-cs"/>
              </a:rPr>
              <a:t>/* p is a pointer to an int */</a:t>
            </a:r>
          </a:p>
          <a:p>
            <a:pPr eaLnBrk="0" hangingPunct="0">
              <a:tabLst>
                <a:tab pos="952500" algn="l"/>
                <a:tab pos="3233738" algn="l"/>
              </a:tabLst>
              <a:defRPr/>
            </a:pPr>
            <a:r>
              <a:rPr lang="en-US" sz="2000" b="1">
                <a:latin typeface="Courier New" pitchFamily="49" charset="0"/>
                <a:cs typeface="+mn-cs"/>
              </a:rPr>
              <a:t>long	large = 27L; </a:t>
            </a:r>
            <a:r>
              <a:rPr lang="en-US" sz="2000" b="1">
                <a:solidFill>
                  <a:srgbClr val="008000"/>
                </a:solidFill>
                <a:latin typeface="Courier New" pitchFamily="49" charset="0"/>
                <a:cs typeface="+mn-cs"/>
              </a:rPr>
              <a:t>/* large is a long int,</a:t>
            </a:r>
          </a:p>
          <a:p>
            <a:pPr eaLnBrk="0" hangingPunct="0">
              <a:tabLst>
                <a:tab pos="952500" algn="l"/>
                <a:tab pos="3233738" algn="l"/>
              </a:tabLst>
              <a:defRPr/>
            </a:pPr>
            <a:r>
              <a:rPr lang="en-US" sz="2000" b="1">
                <a:solidFill>
                  <a:srgbClr val="008000"/>
                </a:solidFill>
                <a:latin typeface="Courier New" pitchFamily="49" charset="0"/>
                <a:cs typeface="+mn-cs"/>
              </a:rPr>
              <a:t>		initialized with 27 */</a:t>
            </a:r>
          </a:p>
          <a:p>
            <a:pPr eaLnBrk="0" hangingPunct="0">
              <a:tabLst>
                <a:tab pos="952500" algn="l"/>
                <a:tab pos="3233738" algn="l"/>
              </a:tabLst>
              <a:defRPr/>
            </a:pPr>
            <a:endParaRPr lang="en-US" sz="2000" b="1">
              <a:latin typeface="Courier New" pitchFamily="49" charset="0"/>
              <a:cs typeface="+mn-cs"/>
            </a:endParaRPr>
          </a:p>
          <a:p>
            <a:pPr eaLnBrk="0" hangingPunct="0">
              <a:tabLst>
                <a:tab pos="952500" algn="l"/>
                <a:tab pos="3233738" algn="l"/>
              </a:tabLst>
              <a:defRPr/>
            </a:pPr>
            <a:r>
              <a:rPr lang="en-US" sz="2000" b="1">
                <a:latin typeface="Courier New" pitchFamily="49" charset="0"/>
                <a:cs typeface="+mn-cs"/>
              </a:rPr>
              <a:t>p = &amp;large;	/* ERROR */</a:t>
            </a:r>
          </a:p>
        </p:txBody>
      </p:sp>
      <p:graphicFrame>
        <p:nvGraphicFramePr>
          <p:cNvPr id="8194" name="Object 5">
            <a:hlinkClick r:id="" action="ppaction://ole?verb=0"/>
          </p:cNvPr>
          <p:cNvGraphicFramePr>
            <a:graphicFrameLocks/>
          </p:cNvGraphicFramePr>
          <p:nvPr/>
        </p:nvGraphicFramePr>
        <p:xfrm>
          <a:off x="4027488" y="5181600"/>
          <a:ext cx="544512" cy="639763"/>
        </p:xfrm>
        <a:graphic>
          <a:graphicData uri="http://schemas.openxmlformats.org/presentationml/2006/ole">
            <mc:AlternateContent xmlns:mc="http://schemas.openxmlformats.org/markup-compatibility/2006">
              <mc:Choice xmlns:v="urn:schemas-microsoft-com:vml" Requires="v">
                <p:oleObj spid="_x0000_s8199" name="CorelDRAW!" r:id="rId3" imgW="1657080" imgH="1935000" progId="CDraw5">
                  <p:embed/>
                </p:oleObj>
              </mc:Choice>
              <mc:Fallback>
                <p:oleObj name="CorelDRAW!" r:id="rId3" imgW="1657080" imgH="1935000" progId="CDraw5">
                  <p:embed/>
                  <p:pic>
                    <p:nvPicPr>
                      <p:cNvPr id="0" name="Object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7488" y="5181600"/>
                        <a:ext cx="544512" cy="639763"/>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8198" name="Text Box 6"/>
          <p:cNvSpPr txBox="1">
            <a:spLocks noChangeArrowheads="1"/>
          </p:cNvSpPr>
          <p:nvPr/>
        </p:nvSpPr>
        <p:spPr bwMode="auto">
          <a:xfrm>
            <a:off x="1738313" y="5943600"/>
            <a:ext cx="4586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solidFill>
                  <a:srgbClr val="993300"/>
                </a:solidFill>
              </a:rPr>
              <a:t>What if this rule is not followed!!!</a:t>
            </a:r>
          </a:p>
        </p:txBody>
      </p:sp>
    </p:spTree>
  </p:cSld>
  <p:clrMapOvr>
    <a:masterClrMapping/>
  </p:clrMapOvr>
  <p:transition/>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a:noFill/>
        </p:spPr>
        <p:txBody>
          <a:bodyPr lIns="90488" tIns="44450" rIns="90488" bIns="44450"/>
          <a:lstStyle/>
          <a:p>
            <a:pPr eaLnBrk="1" hangingPunct="1"/>
            <a:r>
              <a:rPr lang="en-US" smtClean="0"/>
              <a:t>The “</a:t>
            </a:r>
            <a:r>
              <a:rPr lang="en-US" smtClean="0">
                <a:latin typeface="Courier New" panose="02070309020205020404" pitchFamily="49" charset="0"/>
              </a:rPr>
              <a:t>*</a:t>
            </a:r>
            <a:r>
              <a:rPr lang="en-US" smtClean="0"/>
              <a:t>” Operator</a:t>
            </a:r>
          </a:p>
        </p:txBody>
      </p:sp>
      <p:sp>
        <p:nvSpPr>
          <p:cNvPr id="291843" name="Rectangle 3"/>
          <p:cNvSpPr>
            <a:spLocks noGrp="1" noChangeArrowheads="1"/>
          </p:cNvSpPr>
          <p:nvPr>
            <p:ph type="body" idx="1"/>
          </p:nvPr>
        </p:nvSpPr>
        <p:spPr>
          <a:xfrm>
            <a:off x="533400" y="1066800"/>
            <a:ext cx="7772400" cy="990600"/>
          </a:xfrm>
          <a:noFill/>
        </p:spPr>
        <p:txBody>
          <a:bodyPr lIns="90488" tIns="44450" rIns="90488" bIns="44450"/>
          <a:lstStyle/>
          <a:p>
            <a:pPr eaLnBrk="1" hangingPunct="1">
              <a:lnSpc>
                <a:spcPct val="90000"/>
              </a:lnSpc>
              <a:buFontTx/>
              <a:buNone/>
            </a:pPr>
            <a:r>
              <a:rPr lang="en-US" sz="1800" b="1" smtClean="0"/>
              <a:t>The “</a:t>
            </a:r>
            <a:r>
              <a:rPr lang="en-US" sz="1800" b="1" smtClean="0">
                <a:latin typeface="Courier New" panose="02070309020205020404" pitchFamily="49" charset="0"/>
              </a:rPr>
              <a:t>*</a:t>
            </a:r>
            <a:r>
              <a:rPr lang="en-US" sz="1800" b="1" smtClean="0"/>
              <a:t>”, “points to” (</a:t>
            </a:r>
            <a:r>
              <a:rPr lang="en-US" sz="1800" b="1" i="1" smtClean="0"/>
              <a:t>indirection</a:t>
            </a:r>
            <a:r>
              <a:rPr lang="en-US" sz="1800" b="1" smtClean="0"/>
              <a:t>) operator, </a:t>
            </a:r>
          </a:p>
          <a:p>
            <a:pPr eaLnBrk="1" hangingPunct="1">
              <a:lnSpc>
                <a:spcPct val="90000"/>
              </a:lnSpc>
              <a:buFontTx/>
              <a:buNone/>
            </a:pPr>
            <a:r>
              <a:rPr lang="en-US" sz="1800" b="1" smtClean="0"/>
              <a:t>gives the value at the end of a pointer</a:t>
            </a:r>
          </a:p>
          <a:p>
            <a:pPr eaLnBrk="1" hangingPunct="1">
              <a:lnSpc>
                <a:spcPct val="90000"/>
              </a:lnSpc>
              <a:buFontTx/>
              <a:buNone/>
            </a:pPr>
            <a:r>
              <a:rPr lang="en-US" sz="1800" b="1" smtClean="0"/>
              <a:t>i.e. the value stored at the address pointed to by a pointer</a:t>
            </a:r>
          </a:p>
        </p:txBody>
      </p:sp>
      <p:sp>
        <p:nvSpPr>
          <p:cNvPr id="453636" name="Rectangle 4"/>
          <p:cNvSpPr>
            <a:spLocks noChangeArrowheads="1"/>
          </p:cNvSpPr>
          <p:nvPr/>
        </p:nvSpPr>
        <p:spPr bwMode="auto">
          <a:xfrm>
            <a:off x="533400" y="2209800"/>
            <a:ext cx="4089400" cy="4079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528763" algn="l"/>
                <a:tab pos="2187575" algn="l"/>
              </a:tabLst>
              <a:defRPr/>
            </a:pPr>
            <a:r>
              <a:rPr lang="en-US" sz="1800" b="1">
                <a:latin typeface="Courier New" pitchFamily="49" charset="0"/>
                <a:cs typeface="+mn-cs"/>
              </a:rPr>
              <a:t>#include &lt;stdio.h&gt;</a:t>
            </a:r>
          </a:p>
          <a:p>
            <a:pPr eaLnBrk="0" hangingPunct="0">
              <a:tabLst>
                <a:tab pos="669925" algn="l"/>
                <a:tab pos="1528763" algn="l"/>
                <a:tab pos="2187575" algn="l"/>
              </a:tabLst>
              <a:defRPr/>
            </a:pPr>
            <a:endParaRPr lang="en-US" sz="900" b="1">
              <a:latin typeface="Courier New" pitchFamily="49" charset="0"/>
              <a:cs typeface="+mn-cs"/>
            </a:endParaRPr>
          </a:p>
          <a:p>
            <a:pPr eaLnBrk="0" hangingPunct="0">
              <a:tabLst>
                <a:tab pos="669925" algn="l"/>
                <a:tab pos="1528763" algn="l"/>
                <a:tab pos="2187575" algn="l"/>
              </a:tabLst>
              <a:defRPr/>
            </a:pPr>
            <a:r>
              <a:rPr lang="en-US" sz="1800" b="1">
                <a:latin typeface="Courier New" pitchFamily="49" charset="0"/>
                <a:cs typeface="+mn-cs"/>
              </a:rPr>
              <a:t>char	g = 'z';</a:t>
            </a:r>
          </a:p>
          <a:p>
            <a:pPr eaLnBrk="0" hangingPunct="0">
              <a:tabLst>
                <a:tab pos="669925" algn="l"/>
                <a:tab pos="1528763" algn="l"/>
                <a:tab pos="2187575" algn="l"/>
              </a:tabLst>
              <a:defRPr/>
            </a:pPr>
            <a:endParaRPr lang="en-US" sz="900" b="1">
              <a:latin typeface="Courier New" pitchFamily="49" charset="0"/>
              <a:cs typeface="+mn-cs"/>
            </a:endParaRPr>
          </a:p>
          <a:p>
            <a:pPr eaLnBrk="0" hangingPunct="0">
              <a:tabLst>
                <a:tab pos="669925" algn="l"/>
                <a:tab pos="1528763" algn="l"/>
                <a:tab pos="2187575" algn="l"/>
              </a:tabLst>
              <a:defRPr/>
            </a:pPr>
            <a:r>
              <a:rPr lang="en-US" sz="1800" b="1">
                <a:latin typeface="Courier New" pitchFamily="49" charset="0"/>
                <a:cs typeface="+mn-cs"/>
              </a:rPr>
              <a:t>int	main(void)</a:t>
            </a:r>
          </a:p>
          <a:p>
            <a:pPr eaLnBrk="0" hangingPunct="0">
              <a:tabLst>
                <a:tab pos="669925" algn="l"/>
                <a:tab pos="1528763" algn="l"/>
                <a:tab pos="2187575" algn="l"/>
              </a:tabLst>
              <a:defRPr/>
            </a:pPr>
            <a:r>
              <a:rPr lang="en-US" sz="1800" b="1">
                <a:latin typeface="Courier New" pitchFamily="49" charset="0"/>
                <a:cs typeface="+mn-cs"/>
              </a:rPr>
              <a:t>{</a:t>
            </a:r>
          </a:p>
          <a:p>
            <a:pPr eaLnBrk="0" hangingPunct="0">
              <a:tabLst>
                <a:tab pos="669925" algn="l"/>
                <a:tab pos="1528763" algn="l"/>
                <a:tab pos="2187575" algn="l"/>
              </a:tabLst>
              <a:defRPr/>
            </a:pPr>
            <a:r>
              <a:rPr lang="en-US" sz="1800" b="1">
                <a:latin typeface="Courier New" pitchFamily="49" charset="0"/>
                <a:cs typeface="+mn-cs"/>
              </a:rPr>
              <a:t>	char	c = 'a';</a:t>
            </a:r>
          </a:p>
          <a:p>
            <a:pPr eaLnBrk="0" hangingPunct="0">
              <a:tabLst>
                <a:tab pos="669925" algn="l"/>
                <a:tab pos="1528763" algn="l"/>
                <a:tab pos="2187575" algn="l"/>
              </a:tabLst>
              <a:defRPr/>
            </a:pPr>
            <a:r>
              <a:rPr lang="en-US" sz="1800" b="1">
                <a:latin typeface="Courier New" pitchFamily="49" charset="0"/>
                <a:cs typeface="+mn-cs"/>
              </a:rPr>
              <a:t>	char	*p;</a:t>
            </a:r>
          </a:p>
          <a:p>
            <a:pPr eaLnBrk="0" hangingPunct="0">
              <a:tabLst>
                <a:tab pos="669925" algn="l"/>
                <a:tab pos="1528763" algn="l"/>
                <a:tab pos="2187575" algn="l"/>
              </a:tabLst>
              <a:defRPr/>
            </a:pPr>
            <a:endParaRPr lang="en-US" sz="900" b="1">
              <a:latin typeface="Courier New" pitchFamily="49" charset="0"/>
              <a:cs typeface="+mn-cs"/>
            </a:endParaRPr>
          </a:p>
          <a:p>
            <a:pPr eaLnBrk="0" hangingPunct="0">
              <a:tabLst>
                <a:tab pos="669925" algn="l"/>
                <a:tab pos="1528763" algn="l"/>
                <a:tab pos="2187575" algn="l"/>
              </a:tabLst>
              <a:defRPr/>
            </a:pPr>
            <a:r>
              <a:rPr lang="en-US" sz="1800" b="1">
                <a:latin typeface="Courier New" pitchFamily="49" charset="0"/>
                <a:cs typeface="+mn-cs"/>
              </a:rPr>
              <a:t>	p = &amp;c;</a:t>
            </a:r>
          </a:p>
          <a:p>
            <a:pPr eaLnBrk="0" hangingPunct="0">
              <a:tabLst>
                <a:tab pos="669925" algn="l"/>
                <a:tab pos="1528763" algn="l"/>
                <a:tab pos="2187575" algn="l"/>
              </a:tabLst>
              <a:defRPr/>
            </a:pPr>
            <a:r>
              <a:rPr lang="en-US" sz="1800" b="1">
                <a:latin typeface="Courier New" pitchFamily="49" charset="0"/>
                <a:cs typeface="+mn-cs"/>
              </a:rPr>
              <a:t>	printf("%c\n", *p);</a:t>
            </a:r>
          </a:p>
          <a:p>
            <a:pPr eaLnBrk="0" hangingPunct="0">
              <a:tabLst>
                <a:tab pos="669925" algn="l"/>
                <a:tab pos="1528763" algn="l"/>
                <a:tab pos="2187575" algn="l"/>
              </a:tabLst>
              <a:defRPr/>
            </a:pPr>
            <a:endParaRPr lang="en-US" sz="900" b="1">
              <a:latin typeface="Courier New" pitchFamily="49" charset="0"/>
              <a:cs typeface="+mn-cs"/>
            </a:endParaRPr>
          </a:p>
          <a:p>
            <a:pPr eaLnBrk="0" hangingPunct="0">
              <a:tabLst>
                <a:tab pos="669925" algn="l"/>
                <a:tab pos="1528763" algn="l"/>
                <a:tab pos="2187575" algn="l"/>
              </a:tabLst>
              <a:defRPr/>
            </a:pPr>
            <a:r>
              <a:rPr lang="en-US" sz="1800" b="1">
                <a:latin typeface="Courier New" pitchFamily="49" charset="0"/>
                <a:cs typeface="+mn-cs"/>
              </a:rPr>
              <a:t>	p = &amp;g;</a:t>
            </a:r>
          </a:p>
          <a:p>
            <a:pPr eaLnBrk="0" hangingPunct="0">
              <a:tabLst>
                <a:tab pos="669925" algn="l"/>
                <a:tab pos="1528763" algn="l"/>
                <a:tab pos="2187575" algn="l"/>
              </a:tabLst>
              <a:defRPr/>
            </a:pPr>
            <a:r>
              <a:rPr lang="en-US" sz="1800" b="1">
                <a:latin typeface="Courier New" pitchFamily="49" charset="0"/>
                <a:cs typeface="+mn-cs"/>
              </a:rPr>
              <a:t>	printf("%c\n", *p);</a:t>
            </a:r>
          </a:p>
          <a:p>
            <a:pPr eaLnBrk="0" hangingPunct="0">
              <a:tabLst>
                <a:tab pos="669925" algn="l"/>
                <a:tab pos="1528763" algn="l"/>
                <a:tab pos="2187575" algn="l"/>
              </a:tabLst>
              <a:defRPr/>
            </a:pPr>
            <a:endParaRPr lang="en-US" sz="900" b="1">
              <a:latin typeface="Courier New" pitchFamily="49" charset="0"/>
              <a:cs typeface="+mn-cs"/>
            </a:endParaRPr>
          </a:p>
          <a:p>
            <a:pPr eaLnBrk="0" hangingPunct="0">
              <a:tabLst>
                <a:tab pos="669925" algn="l"/>
                <a:tab pos="1528763" algn="l"/>
                <a:tab pos="2187575" algn="l"/>
              </a:tabLst>
              <a:defRPr/>
            </a:pPr>
            <a:r>
              <a:rPr lang="en-US" sz="1800" b="1">
                <a:latin typeface="Courier New" pitchFamily="49" charset="0"/>
                <a:cs typeface="+mn-cs"/>
              </a:rPr>
              <a:t>	return 0;</a:t>
            </a:r>
          </a:p>
          <a:p>
            <a:pPr eaLnBrk="0" hangingPunct="0">
              <a:tabLst>
                <a:tab pos="669925" algn="l"/>
                <a:tab pos="1528763" algn="l"/>
                <a:tab pos="2187575" algn="l"/>
              </a:tabLst>
              <a:defRPr/>
            </a:pPr>
            <a:r>
              <a:rPr lang="en-US" sz="1800" b="1">
                <a:latin typeface="Courier New" pitchFamily="49" charset="0"/>
                <a:cs typeface="+mn-cs"/>
              </a:rPr>
              <a:t>}</a:t>
            </a:r>
          </a:p>
        </p:txBody>
      </p:sp>
      <p:sp>
        <p:nvSpPr>
          <p:cNvPr id="453637" name="Rectangle 5"/>
          <p:cNvSpPr>
            <a:spLocks noChangeArrowheads="1"/>
          </p:cNvSpPr>
          <p:nvPr/>
        </p:nvSpPr>
        <p:spPr bwMode="auto">
          <a:xfrm>
            <a:off x="7702550" y="5495925"/>
            <a:ext cx="374650"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528763" algn="l"/>
                <a:tab pos="2187575" algn="l"/>
              </a:tabLst>
              <a:defRPr/>
            </a:pPr>
            <a:r>
              <a:rPr lang="en-US" sz="1800" b="1">
                <a:latin typeface="Courier New" pitchFamily="49" charset="0"/>
                <a:cs typeface="+mn-cs"/>
              </a:rPr>
              <a:t>a</a:t>
            </a:r>
          </a:p>
          <a:p>
            <a:pPr eaLnBrk="0" hangingPunct="0">
              <a:tabLst>
                <a:tab pos="669925" algn="l"/>
                <a:tab pos="1528763" algn="l"/>
                <a:tab pos="2187575" algn="l"/>
              </a:tabLst>
              <a:defRPr/>
            </a:pPr>
            <a:r>
              <a:rPr lang="en-US" sz="1800" b="1">
                <a:latin typeface="Courier New" pitchFamily="49" charset="0"/>
                <a:cs typeface="+mn-cs"/>
              </a:rPr>
              <a:t>z</a:t>
            </a:r>
          </a:p>
        </p:txBody>
      </p:sp>
      <p:sp>
        <p:nvSpPr>
          <p:cNvPr id="291846" name="Rectangle 6"/>
          <p:cNvSpPr>
            <a:spLocks noChangeArrowheads="1"/>
          </p:cNvSpPr>
          <p:nvPr/>
        </p:nvSpPr>
        <p:spPr bwMode="auto">
          <a:xfrm>
            <a:off x="5308600" y="2728913"/>
            <a:ext cx="811213"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1847" name="Rectangle 7"/>
          <p:cNvSpPr>
            <a:spLocks noChangeArrowheads="1"/>
          </p:cNvSpPr>
          <p:nvPr/>
        </p:nvSpPr>
        <p:spPr bwMode="auto">
          <a:xfrm>
            <a:off x="5284788" y="2405063"/>
            <a:ext cx="3000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291848" name="Rectangle 8"/>
          <p:cNvSpPr>
            <a:spLocks noChangeArrowheads="1"/>
          </p:cNvSpPr>
          <p:nvPr/>
        </p:nvSpPr>
        <p:spPr bwMode="auto">
          <a:xfrm>
            <a:off x="7232650" y="2727325"/>
            <a:ext cx="811213"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1849" name="Rectangle 9"/>
          <p:cNvSpPr>
            <a:spLocks noChangeArrowheads="1"/>
          </p:cNvSpPr>
          <p:nvPr/>
        </p:nvSpPr>
        <p:spPr bwMode="auto">
          <a:xfrm>
            <a:off x="7038975" y="2413000"/>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c</a:t>
            </a:r>
          </a:p>
        </p:txBody>
      </p:sp>
      <p:sp>
        <p:nvSpPr>
          <p:cNvPr id="291850" name="Rectangle 10"/>
          <p:cNvSpPr>
            <a:spLocks noChangeArrowheads="1"/>
          </p:cNvSpPr>
          <p:nvPr/>
        </p:nvSpPr>
        <p:spPr bwMode="auto">
          <a:xfrm>
            <a:off x="7394575" y="2767013"/>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'a'</a:t>
            </a:r>
          </a:p>
        </p:txBody>
      </p:sp>
      <p:sp>
        <p:nvSpPr>
          <p:cNvPr id="291851" name="Rectangle 11"/>
          <p:cNvSpPr>
            <a:spLocks noChangeArrowheads="1"/>
          </p:cNvSpPr>
          <p:nvPr/>
        </p:nvSpPr>
        <p:spPr bwMode="auto">
          <a:xfrm>
            <a:off x="5262563" y="2778125"/>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0x1132</a:t>
            </a:r>
          </a:p>
        </p:txBody>
      </p:sp>
      <p:sp>
        <p:nvSpPr>
          <p:cNvPr id="291852" name="Line 12"/>
          <p:cNvSpPr>
            <a:spLocks noChangeShapeType="1"/>
          </p:cNvSpPr>
          <p:nvPr/>
        </p:nvSpPr>
        <p:spPr bwMode="auto">
          <a:xfrm>
            <a:off x="6138863" y="2935288"/>
            <a:ext cx="10858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1853" name="Rectangle 13"/>
          <p:cNvSpPr>
            <a:spLocks noChangeArrowheads="1"/>
          </p:cNvSpPr>
          <p:nvPr/>
        </p:nvSpPr>
        <p:spPr bwMode="auto">
          <a:xfrm>
            <a:off x="6392863" y="3000375"/>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0x1132</a:t>
            </a:r>
          </a:p>
        </p:txBody>
      </p:sp>
      <p:sp>
        <p:nvSpPr>
          <p:cNvPr id="291854" name="Rectangle 14"/>
          <p:cNvSpPr>
            <a:spLocks noChangeArrowheads="1"/>
          </p:cNvSpPr>
          <p:nvPr/>
        </p:nvSpPr>
        <p:spPr bwMode="auto">
          <a:xfrm>
            <a:off x="5308600" y="3854450"/>
            <a:ext cx="811213"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1855" name="Rectangle 15"/>
          <p:cNvSpPr>
            <a:spLocks noChangeArrowheads="1"/>
          </p:cNvSpPr>
          <p:nvPr/>
        </p:nvSpPr>
        <p:spPr bwMode="auto">
          <a:xfrm>
            <a:off x="5284788" y="3530600"/>
            <a:ext cx="3000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291856" name="Rectangle 16"/>
          <p:cNvSpPr>
            <a:spLocks noChangeArrowheads="1"/>
          </p:cNvSpPr>
          <p:nvPr/>
        </p:nvSpPr>
        <p:spPr bwMode="auto">
          <a:xfrm>
            <a:off x="7232650" y="3852863"/>
            <a:ext cx="811213"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1857" name="Rectangle 17"/>
          <p:cNvSpPr>
            <a:spLocks noChangeArrowheads="1"/>
          </p:cNvSpPr>
          <p:nvPr/>
        </p:nvSpPr>
        <p:spPr bwMode="auto">
          <a:xfrm>
            <a:off x="7038975" y="3538538"/>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g</a:t>
            </a:r>
          </a:p>
        </p:txBody>
      </p:sp>
      <p:sp>
        <p:nvSpPr>
          <p:cNvPr id="291858" name="Rectangle 18"/>
          <p:cNvSpPr>
            <a:spLocks noChangeArrowheads="1"/>
          </p:cNvSpPr>
          <p:nvPr/>
        </p:nvSpPr>
        <p:spPr bwMode="auto">
          <a:xfrm>
            <a:off x="7394575" y="3892550"/>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'z'</a:t>
            </a:r>
          </a:p>
        </p:txBody>
      </p:sp>
      <p:sp>
        <p:nvSpPr>
          <p:cNvPr id="291859" name="Rectangle 19"/>
          <p:cNvSpPr>
            <a:spLocks noChangeArrowheads="1"/>
          </p:cNvSpPr>
          <p:nvPr/>
        </p:nvSpPr>
        <p:spPr bwMode="auto">
          <a:xfrm>
            <a:off x="5262563" y="3903663"/>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0x91A2</a:t>
            </a:r>
          </a:p>
        </p:txBody>
      </p:sp>
      <p:sp>
        <p:nvSpPr>
          <p:cNvPr id="291860" name="Line 20"/>
          <p:cNvSpPr>
            <a:spLocks noChangeShapeType="1"/>
          </p:cNvSpPr>
          <p:nvPr/>
        </p:nvSpPr>
        <p:spPr bwMode="auto">
          <a:xfrm>
            <a:off x="6138863" y="4060825"/>
            <a:ext cx="10858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1861" name="Rectangle 21"/>
          <p:cNvSpPr>
            <a:spLocks noChangeArrowheads="1"/>
          </p:cNvSpPr>
          <p:nvPr/>
        </p:nvSpPr>
        <p:spPr bwMode="auto">
          <a:xfrm>
            <a:off x="6392863" y="4125913"/>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0x91A2</a:t>
            </a:r>
          </a:p>
        </p:txBody>
      </p:sp>
      <p:sp>
        <p:nvSpPr>
          <p:cNvPr id="291862" name="Rectangle 22"/>
          <p:cNvSpPr>
            <a:spLocks noChangeArrowheads="1"/>
          </p:cNvSpPr>
          <p:nvPr/>
        </p:nvSpPr>
        <p:spPr bwMode="auto">
          <a:xfrm>
            <a:off x="5143500" y="4970463"/>
            <a:ext cx="285750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print “what p points to”</a:t>
            </a:r>
          </a:p>
        </p:txBody>
      </p:sp>
      <p:sp>
        <p:nvSpPr>
          <p:cNvPr id="291863" name="Arc 23"/>
          <p:cNvSpPr>
            <a:spLocks/>
          </p:cNvSpPr>
          <p:nvPr/>
        </p:nvSpPr>
        <p:spPr bwMode="auto">
          <a:xfrm>
            <a:off x="3886200" y="4800600"/>
            <a:ext cx="1200150" cy="369888"/>
          </a:xfrm>
          <a:custGeom>
            <a:avLst/>
            <a:gdLst>
              <a:gd name="T0" fmla="*/ 2147483647 w 21600"/>
              <a:gd name="T1" fmla="*/ 1857459048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1864" name="Arc 24"/>
          <p:cNvSpPr>
            <a:spLocks/>
          </p:cNvSpPr>
          <p:nvPr/>
        </p:nvSpPr>
        <p:spPr bwMode="auto">
          <a:xfrm rot="10800000">
            <a:off x="3916363" y="5183188"/>
            <a:ext cx="1265237" cy="227012"/>
          </a:xfrm>
          <a:custGeom>
            <a:avLst/>
            <a:gdLst>
              <a:gd name="T0" fmla="*/ 2147483647 w 21600"/>
              <a:gd name="T1" fmla="*/ 0 h 21600"/>
              <a:gd name="T2" fmla="*/ 0 w 21600"/>
              <a:gd name="T3" fmla="*/ 263532334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1865" name="Text Box 25"/>
          <p:cNvSpPr txBox="1">
            <a:spLocks noChangeArrowheads="1"/>
          </p:cNvSpPr>
          <p:nvPr/>
        </p:nvSpPr>
        <p:spPr bwMode="auto">
          <a:xfrm>
            <a:off x="8534400" y="228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a:t>
            </a:r>
          </a:p>
        </p:txBody>
      </p:sp>
    </p:spTree>
  </p:cSld>
  <p:clrMapOvr>
    <a:masterClrMapping/>
  </p:clrMapOvr>
  <p:transition/>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noFill/>
        </p:spPr>
        <p:txBody>
          <a:bodyPr lIns="90488" tIns="44450" rIns="90488" bIns="44450"/>
          <a:lstStyle/>
          <a:p>
            <a:pPr eaLnBrk="1" hangingPunct="1"/>
            <a:r>
              <a:rPr lang="en-US" smtClean="0"/>
              <a:t>Writing Down Pointers</a:t>
            </a:r>
          </a:p>
        </p:txBody>
      </p:sp>
      <p:sp>
        <p:nvSpPr>
          <p:cNvPr id="292867" name="Rectangle 3"/>
          <p:cNvSpPr>
            <a:spLocks noGrp="1" noChangeArrowheads="1"/>
          </p:cNvSpPr>
          <p:nvPr>
            <p:ph type="body" idx="1"/>
          </p:nvPr>
        </p:nvSpPr>
        <p:spPr>
          <a:xfrm>
            <a:off x="381000" y="1066800"/>
            <a:ext cx="8458200" cy="685800"/>
          </a:xfrm>
          <a:noFill/>
        </p:spPr>
        <p:txBody>
          <a:bodyPr lIns="90488" tIns="44450" rIns="90488" bIns="44450"/>
          <a:lstStyle/>
          <a:p>
            <a:pPr eaLnBrk="1" hangingPunct="1">
              <a:lnSpc>
                <a:spcPct val="90000"/>
              </a:lnSpc>
              <a:buFontTx/>
              <a:buNone/>
            </a:pPr>
            <a:r>
              <a:rPr lang="en-US" sz="2000" b="1" smtClean="0"/>
              <a:t>Not only is it possible to </a:t>
            </a:r>
            <a:r>
              <a:rPr lang="en-US" sz="2000" b="1" i="1" smtClean="0"/>
              <a:t>read</a:t>
            </a:r>
            <a:r>
              <a:rPr lang="en-US" sz="2000" b="1" smtClean="0"/>
              <a:t> the values at the end of a pointer, as with:</a:t>
            </a:r>
          </a:p>
        </p:txBody>
      </p:sp>
      <p:sp>
        <p:nvSpPr>
          <p:cNvPr id="454660" name="Rectangle 4"/>
          <p:cNvSpPr>
            <a:spLocks noChangeArrowheads="1"/>
          </p:cNvSpPr>
          <p:nvPr/>
        </p:nvSpPr>
        <p:spPr bwMode="auto">
          <a:xfrm>
            <a:off x="3276600" y="1828800"/>
            <a:ext cx="3962400" cy="1473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528763" algn="l"/>
                <a:tab pos="2187575" algn="l"/>
              </a:tabLst>
              <a:defRPr/>
            </a:pPr>
            <a:r>
              <a:rPr lang="en-US" sz="2000" b="1">
                <a:latin typeface="Courier New" pitchFamily="49" charset="0"/>
                <a:cs typeface="+mn-cs"/>
              </a:rPr>
              <a:t>char	c = 'a';</a:t>
            </a:r>
          </a:p>
          <a:p>
            <a:pPr eaLnBrk="0" hangingPunct="0">
              <a:tabLst>
                <a:tab pos="669925" algn="l"/>
                <a:tab pos="1528763" algn="l"/>
                <a:tab pos="2187575" algn="l"/>
              </a:tabLst>
              <a:defRPr/>
            </a:pPr>
            <a:r>
              <a:rPr lang="en-US" sz="2000" b="1">
                <a:latin typeface="Courier New" pitchFamily="49" charset="0"/>
                <a:cs typeface="+mn-cs"/>
              </a:rPr>
              <a:t>char	*p;</a:t>
            </a:r>
          </a:p>
          <a:p>
            <a:pPr eaLnBrk="0" hangingPunct="0">
              <a:tabLst>
                <a:tab pos="669925" algn="l"/>
                <a:tab pos="1528763" algn="l"/>
                <a:tab pos="2187575" algn="l"/>
              </a:tabLst>
              <a:defRPr/>
            </a:pPr>
            <a:endParaRPr lang="en-US" sz="1000" b="1">
              <a:latin typeface="Courier New" pitchFamily="49" charset="0"/>
              <a:cs typeface="+mn-cs"/>
            </a:endParaRPr>
          </a:p>
          <a:p>
            <a:pPr eaLnBrk="0" hangingPunct="0">
              <a:tabLst>
                <a:tab pos="669925" algn="l"/>
                <a:tab pos="1528763" algn="l"/>
                <a:tab pos="2187575" algn="l"/>
              </a:tabLst>
              <a:defRPr/>
            </a:pPr>
            <a:r>
              <a:rPr lang="en-US" sz="2000" b="1">
                <a:latin typeface="Courier New" pitchFamily="49" charset="0"/>
                <a:cs typeface="+mn-cs"/>
              </a:rPr>
              <a:t>p = &amp;c;</a:t>
            </a:r>
          </a:p>
          <a:p>
            <a:pPr eaLnBrk="0" hangingPunct="0">
              <a:tabLst>
                <a:tab pos="669925" algn="l"/>
                <a:tab pos="1528763" algn="l"/>
                <a:tab pos="2187575" algn="l"/>
              </a:tabLst>
              <a:defRPr/>
            </a:pPr>
            <a:r>
              <a:rPr lang="en-US" sz="2000" b="1">
                <a:latin typeface="Courier New" pitchFamily="49" charset="0"/>
                <a:cs typeface="+mn-cs"/>
              </a:rPr>
              <a:t>printf("%c\n", *p);</a:t>
            </a:r>
          </a:p>
        </p:txBody>
      </p:sp>
      <p:sp>
        <p:nvSpPr>
          <p:cNvPr id="292869" name="Rectangle 5"/>
          <p:cNvSpPr>
            <a:spLocks noChangeArrowheads="1"/>
          </p:cNvSpPr>
          <p:nvPr/>
        </p:nvSpPr>
        <p:spPr bwMode="auto">
          <a:xfrm>
            <a:off x="688975" y="3505200"/>
            <a:ext cx="78295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buFont typeface="Wingdings" panose="05000000000000000000" pitchFamily="2" charset="2"/>
              <a:buChar char="§"/>
            </a:pPr>
            <a:r>
              <a:rPr lang="en-US" b="1">
                <a:latin typeface="Arial" panose="020B0604020202020204" pitchFamily="34" charset="0"/>
              </a:rPr>
              <a:t>It is also possible to </a:t>
            </a:r>
            <a:r>
              <a:rPr lang="en-US" b="1" i="1">
                <a:latin typeface="Arial" panose="020B0604020202020204" pitchFamily="34" charset="0"/>
              </a:rPr>
              <a:t>write</a:t>
            </a:r>
            <a:r>
              <a:rPr lang="en-US" b="1">
                <a:latin typeface="Arial" panose="020B0604020202020204" pitchFamily="34" charset="0"/>
              </a:rPr>
              <a:t> over the value at the end of a pointer:</a:t>
            </a:r>
          </a:p>
        </p:txBody>
      </p:sp>
      <p:sp>
        <p:nvSpPr>
          <p:cNvPr id="454662" name="Rectangle 6"/>
          <p:cNvSpPr>
            <a:spLocks noChangeArrowheads="1"/>
          </p:cNvSpPr>
          <p:nvPr/>
        </p:nvSpPr>
        <p:spPr bwMode="auto">
          <a:xfrm>
            <a:off x="838200" y="4419600"/>
            <a:ext cx="3659188" cy="17780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528763" algn="l"/>
                <a:tab pos="2187575" algn="l"/>
              </a:tabLst>
              <a:defRPr/>
            </a:pPr>
            <a:r>
              <a:rPr lang="en-US" sz="2000" b="1">
                <a:latin typeface="Courier New" pitchFamily="49" charset="0"/>
                <a:cs typeface="+mn-cs"/>
              </a:rPr>
              <a:t>char	c = 'a';</a:t>
            </a:r>
          </a:p>
          <a:p>
            <a:pPr eaLnBrk="0" hangingPunct="0">
              <a:tabLst>
                <a:tab pos="669925" algn="l"/>
                <a:tab pos="1528763" algn="l"/>
                <a:tab pos="2187575" algn="l"/>
              </a:tabLst>
              <a:defRPr/>
            </a:pPr>
            <a:r>
              <a:rPr lang="en-US" sz="2000" b="1">
                <a:latin typeface="Courier New" pitchFamily="49" charset="0"/>
                <a:cs typeface="+mn-cs"/>
              </a:rPr>
              <a:t>char	*p;</a:t>
            </a:r>
          </a:p>
          <a:p>
            <a:pPr eaLnBrk="0" hangingPunct="0">
              <a:tabLst>
                <a:tab pos="669925" algn="l"/>
                <a:tab pos="1528763" algn="l"/>
                <a:tab pos="2187575" algn="l"/>
              </a:tabLst>
              <a:defRPr/>
            </a:pPr>
            <a:endParaRPr lang="en-US" sz="1000" b="1">
              <a:latin typeface="Courier New" pitchFamily="49" charset="0"/>
              <a:cs typeface="+mn-cs"/>
            </a:endParaRPr>
          </a:p>
          <a:p>
            <a:pPr eaLnBrk="0" hangingPunct="0">
              <a:tabLst>
                <a:tab pos="669925" algn="l"/>
                <a:tab pos="1528763" algn="l"/>
                <a:tab pos="2187575" algn="l"/>
              </a:tabLst>
              <a:defRPr/>
            </a:pPr>
            <a:r>
              <a:rPr lang="en-US" sz="2000" b="1">
                <a:latin typeface="Courier New" pitchFamily="49" charset="0"/>
                <a:cs typeface="+mn-cs"/>
              </a:rPr>
              <a:t>p = &amp;c;</a:t>
            </a:r>
          </a:p>
          <a:p>
            <a:pPr eaLnBrk="0" hangingPunct="0">
              <a:tabLst>
                <a:tab pos="669925" algn="l"/>
                <a:tab pos="1528763" algn="l"/>
                <a:tab pos="2187575" algn="l"/>
              </a:tabLst>
              <a:defRPr/>
            </a:pPr>
            <a:r>
              <a:rPr lang="en-US" sz="2000" b="1">
                <a:latin typeface="Courier New" pitchFamily="49" charset="0"/>
                <a:cs typeface="+mn-cs"/>
              </a:rPr>
              <a:t>*p = 'b';</a:t>
            </a:r>
          </a:p>
          <a:p>
            <a:pPr eaLnBrk="0" hangingPunct="0">
              <a:tabLst>
                <a:tab pos="669925" algn="l"/>
                <a:tab pos="1528763" algn="l"/>
                <a:tab pos="2187575" algn="l"/>
              </a:tabLst>
              <a:defRPr/>
            </a:pPr>
            <a:r>
              <a:rPr lang="en-US" sz="2000" b="1">
                <a:latin typeface="Courier New" pitchFamily="49" charset="0"/>
                <a:cs typeface="+mn-cs"/>
              </a:rPr>
              <a:t>printf("%c\n", *p);</a:t>
            </a:r>
          </a:p>
        </p:txBody>
      </p:sp>
      <p:sp>
        <p:nvSpPr>
          <p:cNvPr id="292871" name="Rectangle 7"/>
          <p:cNvSpPr>
            <a:spLocks noChangeArrowheads="1"/>
          </p:cNvSpPr>
          <p:nvPr/>
        </p:nvSpPr>
        <p:spPr bwMode="auto">
          <a:xfrm>
            <a:off x="4889500" y="4459288"/>
            <a:ext cx="811213"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2872" name="Rectangle 8"/>
          <p:cNvSpPr>
            <a:spLocks noChangeArrowheads="1"/>
          </p:cNvSpPr>
          <p:nvPr/>
        </p:nvSpPr>
        <p:spPr bwMode="auto">
          <a:xfrm>
            <a:off x="4865688" y="4114800"/>
            <a:ext cx="3000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292873" name="Rectangle 9"/>
          <p:cNvSpPr>
            <a:spLocks noChangeArrowheads="1"/>
          </p:cNvSpPr>
          <p:nvPr/>
        </p:nvSpPr>
        <p:spPr bwMode="auto">
          <a:xfrm>
            <a:off x="6813550" y="4457700"/>
            <a:ext cx="811213"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2874" name="Rectangle 10"/>
          <p:cNvSpPr>
            <a:spLocks noChangeArrowheads="1"/>
          </p:cNvSpPr>
          <p:nvPr/>
        </p:nvSpPr>
        <p:spPr bwMode="auto">
          <a:xfrm>
            <a:off x="6619875" y="4122738"/>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c</a:t>
            </a:r>
          </a:p>
        </p:txBody>
      </p:sp>
      <p:sp>
        <p:nvSpPr>
          <p:cNvPr id="292875" name="Rectangle 11"/>
          <p:cNvSpPr>
            <a:spLocks noChangeArrowheads="1"/>
          </p:cNvSpPr>
          <p:nvPr/>
        </p:nvSpPr>
        <p:spPr bwMode="auto">
          <a:xfrm>
            <a:off x="6777038" y="4506913"/>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'a'</a:t>
            </a:r>
          </a:p>
        </p:txBody>
      </p:sp>
      <p:sp>
        <p:nvSpPr>
          <p:cNvPr id="292876" name="Rectangle 12"/>
          <p:cNvSpPr>
            <a:spLocks noChangeArrowheads="1"/>
          </p:cNvSpPr>
          <p:nvPr/>
        </p:nvSpPr>
        <p:spPr bwMode="auto">
          <a:xfrm>
            <a:off x="4843463" y="4508500"/>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0x1132</a:t>
            </a:r>
          </a:p>
        </p:txBody>
      </p:sp>
      <p:sp>
        <p:nvSpPr>
          <p:cNvPr id="292877" name="Line 13"/>
          <p:cNvSpPr>
            <a:spLocks noChangeShapeType="1"/>
          </p:cNvSpPr>
          <p:nvPr/>
        </p:nvSpPr>
        <p:spPr bwMode="auto">
          <a:xfrm>
            <a:off x="5719763" y="4665663"/>
            <a:ext cx="10858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2878" name="Rectangle 14"/>
          <p:cNvSpPr>
            <a:spLocks noChangeArrowheads="1"/>
          </p:cNvSpPr>
          <p:nvPr/>
        </p:nvSpPr>
        <p:spPr bwMode="auto">
          <a:xfrm>
            <a:off x="5973763" y="4730750"/>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0x1132</a:t>
            </a:r>
          </a:p>
        </p:txBody>
      </p:sp>
      <p:sp>
        <p:nvSpPr>
          <p:cNvPr id="292879" name="Rectangle 15"/>
          <p:cNvSpPr>
            <a:spLocks noChangeArrowheads="1"/>
          </p:cNvSpPr>
          <p:nvPr/>
        </p:nvSpPr>
        <p:spPr bwMode="auto">
          <a:xfrm>
            <a:off x="7164388" y="4506913"/>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'b'</a:t>
            </a:r>
          </a:p>
        </p:txBody>
      </p:sp>
      <p:sp>
        <p:nvSpPr>
          <p:cNvPr id="292880" name="Line 16"/>
          <p:cNvSpPr>
            <a:spLocks noChangeShapeType="1"/>
          </p:cNvSpPr>
          <p:nvPr/>
        </p:nvSpPr>
        <p:spPr bwMode="auto">
          <a:xfrm flipV="1">
            <a:off x="6923088" y="4497388"/>
            <a:ext cx="185737" cy="295275"/>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92881" name="Rectangle 17"/>
          <p:cNvSpPr>
            <a:spLocks noChangeArrowheads="1"/>
          </p:cNvSpPr>
          <p:nvPr/>
        </p:nvSpPr>
        <p:spPr bwMode="auto">
          <a:xfrm>
            <a:off x="4686300" y="5334000"/>
            <a:ext cx="28575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make what p points to equal to ‘b’</a:t>
            </a:r>
          </a:p>
        </p:txBody>
      </p:sp>
      <p:sp>
        <p:nvSpPr>
          <p:cNvPr id="292882" name="Line 18"/>
          <p:cNvSpPr>
            <a:spLocks noChangeShapeType="1"/>
          </p:cNvSpPr>
          <p:nvPr/>
        </p:nvSpPr>
        <p:spPr bwMode="auto">
          <a:xfrm flipH="1">
            <a:off x="2362200" y="5507038"/>
            <a:ext cx="2551113" cy="207962"/>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a:noFill/>
        </p:spPr>
        <p:txBody>
          <a:bodyPr lIns="90488" tIns="44450" rIns="90488" bIns="44450"/>
          <a:lstStyle/>
          <a:p>
            <a:pPr eaLnBrk="1" hangingPunct="1"/>
            <a:r>
              <a:rPr lang="en-US" smtClean="0"/>
              <a:t>Initialization Warning!</a:t>
            </a:r>
          </a:p>
        </p:txBody>
      </p:sp>
      <p:sp>
        <p:nvSpPr>
          <p:cNvPr id="293891" name="Rectangle 3"/>
          <p:cNvSpPr>
            <a:spLocks noGrp="1" noChangeArrowheads="1"/>
          </p:cNvSpPr>
          <p:nvPr>
            <p:ph type="body" idx="1"/>
          </p:nvPr>
        </p:nvSpPr>
        <p:spPr>
          <a:xfrm>
            <a:off x="838200" y="1143000"/>
            <a:ext cx="7772400" cy="609600"/>
          </a:xfrm>
          <a:noFill/>
        </p:spPr>
        <p:txBody>
          <a:bodyPr lIns="90488" tIns="44450" rIns="90488" bIns="44450"/>
          <a:lstStyle/>
          <a:p>
            <a:pPr eaLnBrk="1" hangingPunct="1">
              <a:buFontTx/>
              <a:buNone/>
            </a:pPr>
            <a:r>
              <a:rPr lang="en-US" sz="2400" smtClean="0"/>
              <a:t>The following code contains a horrible error: </a:t>
            </a:r>
            <a:r>
              <a:rPr lang="en-US" sz="2400" b="1" i="1" smtClean="0">
                <a:solidFill>
                  <a:srgbClr val="993300"/>
                </a:solidFill>
              </a:rPr>
              <a:t>why</a:t>
            </a:r>
          </a:p>
        </p:txBody>
      </p:sp>
      <p:sp>
        <p:nvSpPr>
          <p:cNvPr id="455684" name="Rectangle 4"/>
          <p:cNvSpPr>
            <a:spLocks noChangeArrowheads="1"/>
          </p:cNvSpPr>
          <p:nvPr/>
        </p:nvSpPr>
        <p:spPr bwMode="auto">
          <a:xfrm>
            <a:off x="609600" y="1752600"/>
            <a:ext cx="4800600" cy="4483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528763" algn="l"/>
              </a:tabLst>
              <a:defRPr/>
            </a:pPr>
            <a:r>
              <a:rPr lang="en-US" b="1">
                <a:latin typeface="Courier New" pitchFamily="49" charset="0"/>
                <a:cs typeface="+mn-cs"/>
              </a:rPr>
              <a:t>#include &lt;stdio.h&gt;</a:t>
            </a:r>
          </a:p>
          <a:p>
            <a:pPr eaLnBrk="0" hangingPunct="0">
              <a:tabLst>
                <a:tab pos="669925" algn="l"/>
                <a:tab pos="1528763" algn="l"/>
              </a:tabLst>
              <a:defRPr/>
            </a:pPr>
            <a:endParaRPr lang="en-US" b="1">
              <a:latin typeface="Courier New" pitchFamily="49" charset="0"/>
              <a:cs typeface="+mn-cs"/>
            </a:endParaRPr>
          </a:p>
          <a:p>
            <a:pPr eaLnBrk="0" hangingPunct="0">
              <a:tabLst>
                <a:tab pos="669925" algn="l"/>
                <a:tab pos="1528763" algn="l"/>
              </a:tabLst>
              <a:defRPr/>
            </a:pPr>
            <a:r>
              <a:rPr lang="en-US" b="1">
                <a:latin typeface="Courier New" pitchFamily="49" charset="0"/>
                <a:cs typeface="+mn-cs"/>
              </a:rPr>
              <a:t>int	main(void)</a:t>
            </a:r>
          </a:p>
          <a:p>
            <a:pPr eaLnBrk="0" hangingPunct="0">
              <a:tabLst>
                <a:tab pos="669925" algn="l"/>
                <a:tab pos="1528763" algn="l"/>
              </a:tabLst>
              <a:defRPr/>
            </a:pPr>
            <a:r>
              <a:rPr lang="en-US" b="1">
                <a:latin typeface="Courier New" pitchFamily="49" charset="0"/>
                <a:cs typeface="+mn-cs"/>
              </a:rPr>
              <a:t>{</a:t>
            </a:r>
          </a:p>
          <a:p>
            <a:pPr eaLnBrk="0" hangingPunct="0">
              <a:tabLst>
                <a:tab pos="669925" algn="l"/>
                <a:tab pos="1528763" algn="l"/>
              </a:tabLst>
              <a:defRPr/>
            </a:pPr>
            <a:r>
              <a:rPr lang="en-US" b="1">
                <a:latin typeface="Courier New" pitchFamily="49" charset="0"/>
                <a:cs typeface="+mn-cs"/>
              </a:rPr>
              <a:t>	short	i = 13;</a:t>
            </a:r>
          </a:p>
          <a:p>
            <a:pPr eaLnBrk="0" hangingPunct="0">
              <a:tabLst>
                <a:tab pos="669925" algn="l"/>
                <a:tab pos="1528763" algn="l"/>
              </a:tabLst>
              <a:defRPr/>
            </a:pPr>
            <a:r>
              <a:rPr lang="en-US" b="1">
                <a:latin typeface="Courier New" pitchFamily="49" charset="0"/>
                <a:cs typeface="+mn-cs"/>
              </a:rPr>
              <a:t>	short	*p;</a:t>
            </a:r>
          </a:p>
          <a:p>
            <a:pPr eaLnBrk="0" hangingPunct="0">
              <a:tabLst>
                <a:tab pos="669925" algn="l"/>
                <a:tab pos="1528763" algn="l"/>
              </a:tabLst>
              <a:defRPr/>
            </a:pPr>
            <a:endParaRPr lang="en-US" b="1">
              <a:latin typeface="Courier New" pitchFamily="49" charset="0"/>
              <a:cs typeface="+mn-cs"/>
            </a:endParaRPr>
          </a:p>
          <a:p>
            <a:pPr eaLnBrk="0" hangingPunct="0">
              <a:tabLst>
                <a:tab pos="669925" algn="l"/>
                <a:tab pos="1528763" algn="l"/>
              </a:tabLst>
              <a:defRPr/>
            </a:pPr>
            <a:r>
              <a:rPr lang="en-US" b="1">
                <a:latin typeface="Courier New" pitchFamily="49" charset="0"/>
                <a:cs typeface="+mn-cs"/>
              </a:rPr>
              <a:t>	*p = 23;</a:t>
            </a:r>
          </a:p>
          <a:p>
            <a:pPr eaLnBrk="0" hangingPunct="0">
              <a:tabLst>
                <a:tab pos="669925" algn="l"/>
                <a:tab pos="1528763" algn="l"/>
              </a:tabLst>
              <a:defRPr/>
            </a:pPr>
            <a:r>
              <a:rPr lang="en-US" b="1">
                <a:latin typeface="Courier New" pitchFamily="49" charset="0"/>
                <a:cs typeface="+mn-cs"/>
              </a:rPr>
              <a:t>	printf("%hi\n", *p);</a:t>
            </a:r>
          </a:p>
          <a:p>
            <a:pPr eaLnBrk="0" hangingPunct="0">
              <a:tabLst>
                <a:tab pos="669925" algn="l"/>
                <a:tab pos="1528763" algn="l"/>
              </a:tabLst>
              <a:defRPr/>
            </a:pPr>
            <a:endParaRPr lang="en-US" b="1">
              <a:latin typeface="Courier New" pitchFamily="49" charset="0"/>
              <a:cs typeface="+mn-cs"/>
            </a:endParaRPr>
          </a:p>
          <a:p>
            <a:pPr eaLnBrk="0" hangingPunct="0">
              <a:tabLst>
                <a:tab pos="669925" algn="l"/>
                <a:tab pos="1528763" algn="l"/>
              </a:tabLst>
              <a:defRPr/>
            </a:pPr>
            <a:r>
              <a:rPr lang="en-US" b="1">
                <a:latin typeface="Courier New" pitchFamily="49" charset="0"/>
                <a:cs typeface="+mn-cs"/>
              </a:rPr>
              <a:t>	return 0;</a:t>
            </a:r>
          </a:p>
          <a:p>
            <a:pPr eaLnBrk="0" hangingPunct="0">
              <a:tabLst>
                <a:tab pos="669925" algn="l"/>
                <a:tab pos="1528763" algn="l"/>
              </a:tabLst>
              <a:defRPr/>
            </a:pPr>
            <a:r>
              <a:rPr lang="en-US" b="1">
                <a:latin typeface="Courier New" pitchFamily="49" charset="0"/>
                <a:cs typeface="+mn-cs"/>
              </a:rPr>
              <a:t>}</a:t>
            </a:r>
          </a:p>
        </p:txBody>
      </p:sp>
      <p:sp>
        <p:nvSpPr>
          <p:cNvPr id="293893" name="Rectangle 5"/>
          <p:cNvSpPr>
            <a:spLocks noChangeArrowheads="1"/>
          </p:cNvSpPr>
          <p:nvPr/>
        </p:nvSpPr>
        <p:spPr bwMode="auto">
          <a:xfrm>
            <a:off x="5978525" y="2617788"/>
            <a:ext cx="811213"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3894" name="Rectangle 6"/>
          <p:cNvSpPr>
            <a:spLocks noChangeArrowheads="1"/>
          </p:cNvSpPr>
          <p:nvPr/>
        </p:nvSpPr>
        <p:spPr bwMode="auto">
          <a:xfrm>
            <a:off x="5954713" y="2293938"/>
            <a:ext cx="3000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p</a:t>
            </a:r>
          </a:p>
        </p:txBody>
      </p:sp>
      <p:sp>
        <p:nvSpPr>
          <p:cNvPr id="293895" name="Rectangle 7"/>
          <p:cNvSpPr>
            <a:spLocks noChangeArrowheads="1"/>
          </p:cNvSpPr>
          <p:nvPr/>
        </p:nvSpPr>
        <p:spPr bwMode="auto">
          <a:xfrm>
            <a:off x="7902575" y="2616200"/>
            <a:ext cx="811213"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3896" name="Rectangle 8"/>
          <p:cNvSpPr>
            <a:spLocks noChangeArrowheads="1"/>
          </p:cNvSpPr>
          <p:nvPr/>
        </p:nvSpPr>
        <p:spPr bwMode="auto">
          <a:xfrm>
            <a:off x="7708900" y="2301875"/>
            <a:ext cx="508000"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i</a:t>
            </a:r>
          </a:p>
        </p:txBody>
      </p:sp>
      <p:sp>
        <p:nvSpPr>
          <p:cNvPr id="293897" name="Rectangle 9"/>
          <p:cNvSpPr>
            <a:spLocks noChangeArrowheads="1"/>
          </p:cNvSpPr>
          <p:nvPr/>
        </p:nvSpPr>
        <p:spPr bwMode="auto">
          <a:xfrm>
            <a:off x="8023225" y="2655888"/>
            <a:ext cx="50800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13</a:t>
            </a:r>
          </a:p>
        </p:txBody>
      </p:sp>
      <p:sp>
        <p:nvSpPr>
          <p:cNvPr id="293898" name="Rectangle 10"/>
          <p:cNvSpPr>
            <a:spLocks noChangeArrowheads="1"/>
          </p:cNvSpPr>
          <p:nvPr/>
        </p:nvSpPr>
        <p:spPr bwMode="auto">
          <a:xfrm>
            <a:off x="6216650" y="2667000"/>
            <a:ext cx="373063"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a:t>
            </a:r>
          </a:p>
        </p:txBody>
      </p:sp>
      <p:sp>
        <p:nvSpPr>
          <p:cNvPr id="293899" name="Rectangle 11"/>
          <p:cNvSpPr>
            <a:spLocks noChangeArrowheads="1"/>
          </p:cNvSpPr>
          <p:nvPr/>
        </p:nvSpPr>
        <p:spPr bwMode="auto">
          <a:xfrm>
            <a:off x="7332663" y="2989263"/>
            <a:ext cx="1430337"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solidFill>
                  <a:schemeClr val="bg2"/>
                </a:solidFill>
                <a:latin typeface="Arial" panose="020B0604020202020204" pitchFamily="34" charset="0"/>
              </a:rPr>
              <a:t>0x1212</a:t>
            </a:r>
          </a:p>
        </p:txBody>
      </p:sp>
    </p:spTree>
  </p:cSld>
  <p:clrMapOvr>
    <a:masterClrMapping/>
  </p:clrMapOvr>
  <p:transition/>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noFill/>
        </p:spPr>
        <p:txBody>
          <a:bodyPr lIns="90488" tIns="44450" rIns="90488" bIns="44450"/>
          <a:lstStyle/>
          <a:p>
            <a:pPr eaLnBrk="1" hangingPunct="1"/>
            <a:r>
              <a:rPr lang="en-US" smtClean="0"/>
              <a:t>Initialize Pointers!</a:t>
            </a:r>
          </a:p>
        </p:txBody>
      </p:sp>
      <p:sp>
        <p:nvSpPr>
          <p:cNvPr id="9220" name="Rectangle 3"/>
          <p:cNvSpPr>
            <a:spLocks noGrp="1" noChangeArrowheads="1"/>
          </p:cNvSpPr>
          <p:nvPr>
            <p:ph type="body" idx="1"/>
          </p:nvPr>
        </p:nvSpPr>
        <p:spPr>
          <a:xfrm>
            <a:off x="457200" y="1295400"/>
            <a:ext cx="8153400" cy="1066800"/>
          </a:xfrm>
          <a:noFill/>
        </p:spPr>
        <p:txBody>
          <a:bodyPr lIns="90488" tIns="44450" rIns="90488" bIns="44450"/>
          <a:lstStyle/>
          <a:p>
            <a:pPr algn="just" eaLnBrk="1" hangingPunct="1">
              <a:buFontTx/>
              <a:buNone/>
            </a:pPr>
            <a:r>
              <a:rPr lang="en-US" sz="2000" b="1" smtClean="0"/>
              <a:t>Pointers are best initialized! </a:t>
            </a:r>
          </a:p>
          <a:p>
            <a:pPr algn="just" eaLnBrk="1" hangingPunct="1">
              <a:buFontTx/>
              <a:buNone/>
            </a:pPr>
            <a:r>
              <a:rPr lang="en-US" sz="2000" b="1" smtClean="0"/>
              <a:t>A pointer may be declared and initialized in a single step</a:t>
            </a:r>
          </a:p>
        </p:txBody>
      </p:sp>
      <p:sp>
        <p:nvSpPr>
          <p:cNvPr id="456708" name="Rectangle 4"/>
          <p:cNvSpPr>
            <a:spLocks noChangeArrowheads="1"/>
          </p:cNvSpPr>
          <p:nvPr/>
        </p:nvSpPr>
        <p:spPr bwMode="auto">
          <a:xfrm>
            <a:off x="2743200" y="2438400"/>
            <a:ext cx="3862388" cy="711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1046163" algn="l"/>
                <a:tab pos="1528763" algn="l"/>
              </a:tabLst>
              <a:defRPr/>
            </a:pPr>
            <a:r>
              <a:rPr lang="en-US" sz="2000" b="1">
                <a:latin typeface="Courier New" pitchFamily="49" charset="0"/>
                <a:cs typeface="+mn-cs"/>
              </a:rPr>
              <a:t>short	i = 13;</a:t>
            </a:r>
          </a:p>
          <a:p>
            <a:pPr eaLnBrk="0" hangingPunct="0">
              <a:tabLst>
                <a:tab pos="1046163" algn="l"/>
                <a:tab pos="1528763" algn="l"/>
              </a:tabLst>
              <a:defRPr/>
            </a:pPr>
            <a:r>
              <a:rPr lang="en-US" sz="2000" b="1">
                <a:latin typeface="Courier New" pitchFamily="49" charset="0"/>
                <a:cs typeface="+mn-cs"/>
              </a:rPr>
              <a:t>short	*p = &amp;i;</a:t>
            </a:r>
          </a:p>
        </p:txBody>
      </p:sp>
      <p:sp>
        <p:nvSpPr>
          <p:cNvPr id="9222" name="Rectangle 5"/>
          <p:cNvSpPr>
            <a:spLocks noChangeArrowheads="1"/>
          </p:cNvSpPr>
          <p:nvPr/>
        </p:nvSpPr>
        <p:spPr bwMode="auto">
          <a:xfrm>
            <a:off x="685800" y="3529013"/>
            <a:ext cx="7789863"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spcBef>
                <a:spcPct val="20000"/>
              </a:spcBef>
              <a:buFont typeface="Wingdings" panose="05000000000000000000" pitchFamily="2" charset="2"/>
              <a:buChar char="§"/>
            </a:pPr>
            <a:r>
              <a:rPr lang="en-US" sz="2000" b="1">
                <a:latin typeface="Arial" panose="020B0604020202020204" pitchFamily="34" charset="0"/>
              </a:rPr>
              <a:t>This does NOT mean “make what p points to equal to the address of i”</a:t>
            </a:r>
          </a:p>
          <a:p>
            <a:pPr algn="just">
              <a:spcBef>
                <a:spcPct val="20000"/>
              </a:spcBef>
              <a:buFont typeface="Wingdings" panose="05000000000000000000" pitchFamily="2" charset="2"/>
              <a:buChar char="§"/>
            </a:pPr>
            <a:r>
              <a:rPr lang="en-US" sz="2000" b="1">
                <a:latin typeface="Arial" panose="020B0604020202020204" pitchFamily="34" charset="0"/>
              </a:rPr>
              <a:t>It DOES mean “declare p as a pointer to a short int, make p equal to the address of i”</a:t>
            </a:r>
          </a:p>
        </p:txBody>
      </p:sp>
      <p:sp>
        <p:nvSpPr>
          <p:cNvPr id="456710" name="Rectangle 6"/>
          <p:cNvSpPr>
            <a:spLocks noChangeArrowheads="1"/>
          </p:cNvSpPr>
          <p:nvPr/>
        </p:nvSpPr>
        <p:spPr bwMode="auto">
          <a:xfrm>
            <a:off x="1295400" y="5262563"/>
            <a:ext cx="2640013" cy="376237"/>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1046163" algn="l"/>
                <a:tab pos="1528763" algn="l"/>
              </a:tabLst>
              <a:defRPr/>
            </a:pPr>
            <a:r>
              <a:rPr lang="en-US" sz="1800" b="1">
                <a:latin typeface="Courier New" pitchFamily="49" charset="0"/>
                <a:cs typeface="+mn-cs"/>
              </a:rPr>
              <a:t>short	*p = &amp;i;</a:t>
            </a:r>
          </a:p>
        </p:txBody>
      </p:sp>
      <p:sp>
        <p:nvSpPr>
          <p:cNvPr id="456711" name="Rectangle 7"/>
          <p:cNvSpPr>
            <a:spLocks noChangeArrowheads="1"/>
          </p:cNvSpPr>
          <p:nvPr/>
        </p:nvSpPr>
        <p:spPr bwMode="auto">
          <a:xfrm>
            <a:off x="4598988" y="5105400"/>
            <a:ext cx="3249612" cy="37623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1046163" algn="l"/>
                <a:tab pos="1528763" algn="l"/>
              </a:tabLst>
              <a:defRPr/>
            </a:pPr>
            <a:r>
              <a:rPr lang="en-US" sz="1800" b="1">
                <a:solidFill>
                  <a:schemeClr val="folHlink"/>
                </a:solidFill>
                <a:latin typeface="Courier New" pitchFamily="49" charset="0"/>
                <a:cs typeface="+mn-cs"/>
              </a:rPr>
              <a:t>short</a:t>
            </a:r>
            <a:r>
              <a:rPr lang="en-US" sz="1800" b="1">
                <a:latin typeface="Courier New" pitchFamily="49" charset="0"/>
                <a:cs typeface="+mn-cs"/>
              </a:rPr>
              <a:t>	*p = &amp;i;</a:t>
            </a:r>
          </a:p>
        </p:txBody>
      </p:sp>
      <p:sp>
        <p:nvSpPr>
          <p:cNvPr id="456712" name="Rectangle 8"/>
          <p:cNvSpPr>
            <a:spLocks noChangeArrowheads="1"/>
          </p:cNvSpPr>
          <p:nvPr/>
        </p:nvSpPr>
        <p:spPr bwMode="auto">
          <a:xfrm>
            <a:off x="4684713" y="5795963"/>
            <a:ext cx="3163887" cy="376237"/>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1046163" algn="l"/>
                <a:tab pos="1528763" algn="l"/>
              </a:tabLst>
              <a:defRPr/>
            </a:pPr>
            <a:r>
              <a:rPr lang="en-US" sz="1800" b="1">
                <a:solidFill>
                  <a:schemeClr val="folHlink"/>
                </a:solidFill>
                <a:latin typeface="Courier New" pitchFamily="49" charset="0"/>
                <a:cs typeface="+mn-cs"/>
              </a:rPr>
              <a:t>short	*</a:t>
            </a:r>
            <a:r>
              <a:rPr lang="en-US" sz="1800" b="1">
                <a:latin typeface="Courier New" pitchFamily="49" charset="0"/>
                <a:cs typeface="+mn-cs"/>
              </a:rPr>
              <a:t>p = &amp;i;</a:t>
            </a:r>
          </a:p>
        </p:txBody>
      </p:sp>
      <p:graphicFrame>
        <p:nvGraphicFramePr>
          <p:cNvPr id="9218" name="Object 9">
            <a:hlinkClick r:id="" action="ppaction://ole?verb=0"/>
          </p:cNvPr>
          <p:cNvGraphicFramePr>
            <a:graphicFrameLocks/>
          </p:cNvGraphicFramePr>
          <p:nvPr/>
        </p:nvGraphicFramePr>
        <p:xfrm>
          <a:off x="7608888" y="4724400"/>
          <a:ext cx="544512" cy="639763"/>
        </p:xfrm>
        <a:graphic>
          <a:graphicData uri="http://schemas.openxmlformats.org/presentationml/2006/ole">
            <mc:AlternateContent xmlns:mc="http://schemas.openxmlformats.org/markup-compatibility/2006">
              <mc:Choice xmlns:v="urn:schemas-microsoft-com:vml" Requires="v">
                <p:oleObj spid="_x0000_s9226" name="CorelDRAW!" r:id="rId3" imgW="1657080" imgH="1935000" progId="CDraw5">
                  <p:embed/>
                </p:oleObj>
              </mc:Choice>
              <mc:Fallback>
                <p:oleObj name="CorelDRAW!" r:id="rId3" imgW="1657080" imgH="1935000" progId="CDraw5">
                  <p:embed/>
                  <p:pic>
                    <p:nvPicPr>
                      <p:cNvPr id="0" name="Objec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08888" y="4724400"/>
                        <a:ext cx="544512" cy="639763"/>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title"/>
          </p:nvPr>
        </p:nvSpPr>
        <p:spPr>
          <a:noFill/>
        </p:spPr>
        <p:txBody>
          <a:bodyPr lIns="90488" tIns="44450" rIns="90488" bIns="44450"/>
          <a:lstStyle/>
          <a:p>
            <a:pPr eaLnBrk="1" hangingPunct="1"/>
            <a:r>
              <a:rPr lang="en-US" smtClean="0"/>
              <a:t>NULL</a:t>
            </a:r>
          </a:p>
        </p:txBody>
      </p:sp>
      <p:sp>
        <p:nvSpPr>
          <p:cNvPr id="294915" name="Rectangle 3"/>
          <p:cNvSpPr>
            <a:spLocks noGrp="1" noChangeArrowheads="1"/>
          </p:cNvSpPr>
          <p:nvPr>
            <p:ph type="body" idx="1"/>
          </p:nvPr>
        </p:nvSpPr>
        <p:spPr>
          <a:xfrm>
            <a:off x="304800" y="990600"/>
            <a:ext cx="8458200" cy="1676400"/>
          </a:xfrm>
          <a:noFill/>
        </p:spPr>
        <p:txBody>
          <a:bodyPr lIns="90488" tIns="44450" rIns="90488" bIns="44450"/>
          <a:lstStyle/>
          <a:p>
            <a:pPr algn="just" eaLnBrk="1" hangingPunct="1">
              <a:lnSpc>
                <a:spcPct val="90000"/>
              </a:lnSpc>
            </a:pPr>
            <a:r>
              <a:rPr lang="en-US" sz="2000" smtClean="0"/>
              <a:t>A special invalid pointer value exists </a:t>
            </a:r>
            <a:r>
              <a:rPr lang="en-US" sz="2000" smtClean="0">
                <a:latin typeface="Courier New" panose="02070309020205020404" pitchFamily="49" charset="0"/>
              </a:rPr>
              <a:t>#define</a:t>
            </a:r>
            <a:r>
              <a:rPr lang="en-US" sz="2000" smtClean="0"/>
              <a:t>d in various header files, called NULL</a:t>
            </a:r>
          </a:p>
          <a:p>
            <a:pPr algn="just" eaLnBrk="1" hangingPunct="1">
              <a:lnSpc>
                <a:spcPct val="90000"/>
              </a:lnSpc>
            </a:pPr>
            <a:endParaRPr lang="en-US" sz="2000" smtClean="0">
              <a:solidFill>
                <a:srgbClr val="993300"/>
              </a:solidFill>
            </a:endParaRPr>
          </a:p>
          <a:p>
            <a:pPr algn="just" eaLnBrk="1" hangingPunct="1">
              <a:lnSpc>
                <a:spcPct val="90000"/>
              </a:lnSpc>
            </a:pPr>
            <a:r>
              <a:rPr lang="en-US" sz="2000" smtClean="0">
                <a:solidFill>
                  <a:srgbClr val="993300"/>
                </a:solidFill>
              </a:rPr>
              <a:t>What is the significance of assigning a NULL to a pointer!!!</a:t>
            </a:r>
          </a:p>
        </p:txBody>
      </p:sp>
      <p:sp>
        <p:nvSpPr>
          <p:cNvPr id="457732" name="Rectangle 4"/>
          <p:cNvSpPr>
            <a:spLocks noChangeArrowheads="1"/>
          </p:cNvSpPr>
          <p:nvPr/>
        </p:nvSpPr>
        <p:spPr bwMode="auto">
          <a:xfrm>
            <a:off x="1330325" y="2438400"/>
            <a:ext cx="4918075" cy="40036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76263" algn="l"/>
                <a:tab pos="1141413" algn="l"/>
                <a:tab pos="1622425" algn="l"/>
              </a:tabLst>
              <a:defRPr/>
            </a:pPr>
            <a:r>
              <a:rPr lang="en-US" sz="2000" b="1">
                <a:latin typeface="Courier New" pitchFamily="49" charset="0"/>
                <a:cs typeface="+mn-cs"/>
              </a:rPr>
              <a:t>#include &lt;stdio.h&gt;</a:t>
            </a:r>
          </a:p>
          <a:p>
            <a:pPr eaLnBrk="0" hangingPunct="0">
              <a:tabLst>
                <a:tab pos="576263" algn="l"/>
                <a:tab pos="1141413" algn="l"/>
                <a:tab pos="1622425" algn="l"/>
              </a:tabLst>
              <a:defRPr/>
            </a:pPr>
            <a:endParaRPr lang="en-US" sz="1000" b="1">
              <a:latin typeface="Courier New" pitchFamily="49" charset="0"/>
              <a:cs typeface="+mn-cs"/>
            </a:endParaRPr>
          </a:p>
          <a:p>
            <a:pPr eaLnBrk="0" hangingPunct="0">
              <a:tabLst>
                <a:tab pos="576263" algn="l"/>
                <a:tab pos="1141413" algn="l"/>
                <a:tab pos="1622425" algn="l"/>
              </a:tabLst>
              <a:defRPr/>
            </a:pPr>
            <a:r>
              <a:rPr lang="en-US" sz="2000" b="1">
                <a:latin typeface="Courier New" pitchFamily="49" charset="0"/>
                <a:cs typeface="+mn-cs"/>
              </a:rPr>
              <a:t>int	main(void)</a:t>
            </a:r>
          </a:p>
          <a:p>
            <a:pPr eaLnBrk="0" hangingPunct="0">
              <a:tabLst>
                <a:tab pos="576263" algn="l"/>
                <a:tab pos="1141413" algn="l"/>
                <a:tab pos="1622425" algn="l"/>
              </a:tabLst>
              <a:defRPr/>
            </a:pPr>
            <a:r>
              <a:rPr lang="en-US" sz="2000" b="1">
                <a:latin typeface="Courier New" pitchFamily="49" charset="0"/>
                <a:cs typeface="+mn-cs"/>
              </a:rPr>
              <a:t>{</a:t>
            </a:r>
          </a:p>
          <a:p>
            <a:pPr eaLnBrk="0" hangingPunct="0">
              <a:tabLst>
                <a:tab pos="576263" algn="l"/>
                <a:tab pos="1141413" algn="l"/>
                <a:tab pos="1622425" algn="l"/>
              </a:tabLst>
              <a:defRPr/>
            </a:pPr>
            <a:r>
              <a:rPr lang="en-US" sz="2000" b="1">
                <a:latin typeface="Courier New" pitchFamily="49" charset="0"/>
                <a:cs typeface="+mn-cs"/>
              </a:rPr>
              <a:t>	short	i = 13;</a:t>
            </a:r>
          </a:p>
          <a:p>
            <a:pPr eaLnBrk="0" hangingPunct="0">
              <a:tabLst>
                <a:tab pos="576263" algn="l"/>
                <a:tab pos="1141413" algn="l"/>
                <a:tab pos="1622425" algn="l"/>
              </a:tabLst>
              <a:defRPr/>
            </a:pPr>
            <a:r>
              <a:rPr lang="en-US" sz="2000" b="1">
                <a:latin typeface="Courier New" pitchFamily="49" charset="0"/>
                <a:cs typeface="+mn-cs"/>
              </a:rPr>
              <a:t>	short	*p = NULL;</a:t>
            </a:r>
          </a:p>
          <a:p>
            <a:pPr eaLnBrk="0" hangingPunct="0">
              <a:tabLst>
                <a:tab pos="576263" algn="l"/>
                <a:tab pos="1141413" algn="l"/>
                <a:tab pos="1622425" algn="l"/>
              </a:tabLst>
              <a:defRPr/>
            </a:pPr>
            <a:endParaRPr lang="en-US" sz="1000" b="1">
              <a:latin typeface="Courier New" pitchFamily="49" charset="0"/>
              <a:cs typeface="+mn-cs"/>
            </a:endParaRPr>
          </a:p>
          <a:p>
            <a:pPr eaLnBrk="0" hangingPunct="0">
              <a:tabLst>
                <a:tab pos="576263" algn="l"/>
                <a:tab pos="1141413" algn="l"/>
                <a:tab pos="1622425" algn="l"/>
              </a:tabLst>
              <a:defRPr/>
            </a:pPr>
            <a:r>
              <a:rPr lang="en-US" sz="2000" b="1">
                <a:latin typeface="Courier New" pitchFamily="49" charset="0"/>
                <a:cs typeface="+mn-cs"/>
              </a:rPr>
              <a:t>	if(p == NULL)</a:t>
            </a:r>
          </a:p>
          <a:p>
            <a:pPr eaLnBrk="0" hangingPunct="0">
              <a:tabLst>
                <a:tab pos="576263" algn="l"/>
                <a:tab pos="1141413" algn="l"/>
                <a:tab pos="1622425" algn="l"/>
              </a:tabLst>
              <a:defRPr/>
            </a:pPr>
            <a:r>
              <a:rPr lang="en-US" sz="2000" b="1">
                <a:latin typeface="Courier New" pitchFamily="49" charset="0"/>
                <a:cs typeface="+mn-cs"/>
              </a:rPr>
              <a:t>		</a:t>
            </a:r>
            <a:r>
              <a:rPr lang="en-US" sz="2800" b="1">
                <a:latin typeface="Courier New" pitchFamily="49" charset="0"/>
                <a:cs typeface="+mn-cs"/>
              </a:rPr>
              <a:t>…</a:t>
            </a:r>
          </a:p>
          <a:p>
            <a:pPr eaLnBrk="0" hangingPunct="0">
              <a:tabLst>
                <a:tab pos="576263" algn="l"/>
                <a:tab pos="1141413" algn="l"/>
                <a:tab pos="1622425" algn="l"/>
              </a:tabLst>
              <a:defRPr/>
            </a:pPr>
            <a:r>
              <a:rPr lang="en-US" sz="2000" b="1">
                <a:latin typeface="Courier New" pitchFamily="49" charset="0"/>
                <a:cs typeface="+mn-cs"/>
              </a:rPr>
              <a:t>	else</a:t>
            </a:r>
          </a:p>
          <a:p>
            <a:pPr eaLnBrk="0" hangingPunct="0">
              <a:tabLst>
                <a:tab pos="576263" algn="l"/>
                <a:tab pos="1141413" algn="l"/>
                <a:tab pos="1622425" algn="l"/>
              </a:tabLst>
              <a:defRPr/>
            </a:pPr>
            <a:r>
              <a:rPr lang="en-US" sz="2000" b="1">
                <a:latin typeface="Courier New" pitchFamily="49" charset="0"/>
                <a:cs typeface="+mn-cs"/>
              </a:rPr>
              <a:t>		 </a:t>
            </a:r>
            <a:r>
              <a:rPr lang="en-US" sz="2800" b="1">
                <a:latin typeface="Courier New" pitchFamily="49" charset="0"/>
                <a:cs typeface="+mn-cs"/>
              </a:rPr>
              <a:t>…</a:t>
            </a:r>
            <a:endParaRPr lang="en-US" sz="1000" b="1">
              <a:latin typeface="Courier New" pitchFamily="49" charset="0"/>
              <a:cs typeface="+mn-cs"/>
            </a:endParaRPr>
          </a:p>
          <a:p>
            <a:pPr eaLnBrk="0" hangingPunct="0">
              <a:tabLst>
                <a:tab pos="576263" algn="l"/>
                <a:tab pos="1141413" algn="l"/>
                <a:tab pos="1622425" algn="l"/>
              </a:tabLst>
              <a:defRPr/>
            </a:pPr>
            <a:r>
              <a:rPr lang="en-US" sz="2000" b="1">
                <a:latin typeface="Courier New" pitchFamily="49" charset="0"/>
                <a:cs typeface="+mn-cs"/>
              </a:rPr>
              <a:t>	return 0;</a:t>
            </a:r>
          </a:p>
          <a:p>
            <a:pPr eaLnBrk="0" hangingPunct="0">
              <a:tabLst>
                <a:tab pos="576263" algn="l"/>
                <a:tab pos="1141413" algn="l"/>
                <a:tab pos="1622425" algn="l"/>
              </a:tabLst>
              <a:defRPr/>
            </a:pPr>
            <a:r>
              <a:rPr lang="en-US" sz="2000" b="1">
                <a:latin typeface="Courier New" pitchFamily="49" charset="0"/>
                <a:cs typeface="+mn-cs"/>
              </a:rPr>
              <a:t>}</a:t>
            </a:r>
          </a:p>
        </p:txBody>
      </p:sp>
    </p:spTree>
  </p:cSld>
  <p:clrMapOvr>
    <a:masterClrMapping/>
  </p:clrMapOvr>
  <p:transition/>
</p:sld>
</file>

<file path=ppt/slides/slide2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noFill/>
        </p:spPr>
        <p:txBody>
          <a:bodyPr lIns="90488" tIns="44450" rIns="90488" bIns="44450"/>
          <a:lstStyle/>
          <a:p>
            <a:pPr eaLnBrk="1" hangingPunct="1"/>
            <a:r>
              <a:rPr lang="en-US" smtClean="0"/>
              <a:t>A World of Difference!</a:t>
            </a:r>
          </a:p>
        </p:txBody>
      </p:sp>
      <p:sp>
        <p:nvSpPr>
          <p:cNvPr id="458755" name="Rectangle 3"/>
          <p:cNvSpPr>
            <a:spLocks noGrp="1" noChangeArrowheads="1"/>
          </p:cNvSpPr>
          <p:nvPr>
            <p:ph type="body" idx="1"/>
          </p:nvPr>
        </p:nvSpPr>
        <p:spPr>
          <a:xfrm>
            <a:off x="685800" y="1219200"/>
            <a:ext cx="7772400" cy="533400"/>
          </a:xfrm>
          <a:noFill/>
        </p:spPr>
        <p:txBody>
          <a:bodyPr lIns="90488" tIns="44450" rIns="90488" bIns="44450"/>
          <a:lstStyle/>
          <a:p>
            <a:pPr eaLnBrk="1" hangingPunct="1">
              <a:lnSpc>
                <a:spcPct val="90000"/>
              </a:lnSpc>
              <a:buFontTx/>
              <a:buNone/>
            </a:pPr>
            <a:r>
              <a:rPr lang="en-US" smtClean="0"/>
              <a:t>There is a great deal of difference between:</a:t>
            </a:r>
          </a:p>
        </p:txBody>
      </p:sp>
      <p:sp>
        <p:nvSpPr>
          <p:cNvPr id="458756" name="Rectangle 4"/>
          <p:cNvSpPr>
            <a:spLocks noChangeArrowheads="1"/>
          </p:cNvSpPr>
          <p:nvPr/>
        </p:nvSpPr>
        <p:spPr bwMode="auto">
          <a:xfrm>
            <a:off x="1219200" y="1863725"/>
            <a:ext cx="3373438" cy="15652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35075" algn="l"/>
              </a:tabLst>
              <a:defRPr/>
            </a:pPr>
            <a:r>
              <a:rPr lang="en-US" sz="2000" b="1">
                <a:latin typeface="Courier New" pitchFamily="49" charset="0"/>
                <a:cs typeface="+mn-cs"/>
              </a:rPr>
              <a:t>int	i = 10, j = 14;</a:t>
            </a:r>
          </a:p>
          <a:p>
            <a:pPr eaLnBrk="0" hangingPunct="0">
              <a:tabLst>
                <a:tab pos="669925" algn="l"/>
                <a:tab pos="1235075" algn="l"/>
              </a:tabLst>
              <a:defRPr/>
            </a:pPr>
            <a:r>
              <a:rPr lang="en-US" sz="2000" b="1">
                <a:latin typeface="Courier New" pitchFamily="49" charset="0"/>
                <a:cs typeface="+mn-cs"/>
              </a:rPr>
              <a:t>int	*p = &amp;i;</a:t>
            </a:r>
          </a:p>
          <a:p>
            <a:pPr eaLnBrk="0" hangingPunct="0">
              <a:tabLst>
                <a:tab pos="669925" algn="l"/>
                <a:tab pos="1235075" algn="l"/>
              </a:tabLst>
              <a:defRPr/>
            </a:pPr>
            <a:r>
              <a:rPr lang="en-US" sz="2000" b="1">
                <a:latin typeface="Courier New" pitchFamily="49" charset="0"/>
                <a:cs typeface="+mn-cs"/>
              </a:rPr>
              <a:t>int	*q = &amp;j;</a:t>
            </a:r>
          </a:p>
          <a:p>
            <a:pPr eaLnBrk="0" hangingPunct="0">
              <a:tabLst>
                <a:tab pos="669925" algn="l"/>
                <a:tab pos="1235075" algn="l"/>
              </a:tabLst>
              <a:defRPr/>
            </a:pPr>
            <a:endParaRPr lang="en-US" sz="1600" b="1">
              <a:latin typeface="Courier New" pitchFamily="49" charset="0"/>
              <a:cs typeface="+mn-cs"/>
            </a:endParaRPr>
          </a:p>
          <a:p>
            <a:pPr eaLnBrk="0" hangingPunct="0">
              <a:tabLst>
                <a:tab pos="669925" algn="l"/>
                <a:tab pos="1235075" algn="l"/>
              </a:tabLst>
              <a:defRPr/>
            </a:pPr>
            <a:r>
              <a:rPr lang="en-US" sz="2000" b="1">
                <a:latin typeface="Courier New" pitchFamily="49" charset="0"/>
                <a:cs typeface="+mn-cs"/>
              </a:rPr>
              <a:t>*p = *q;</a:t>
            </a:r>
          </a:p>
        </p:txBody>
      </p:sp>
      <p:sp>
        <p:nvSpPr>
          <p:cNvPr id="458757" name="Rectangle 5"/>
          <p:cNvSpPr>
            <a:spLocks noChangeArrowheads="1"/>
          </p:cNvSpPr>
          <p:nvPr/>
        </p:nvSpPr>
        <p:spPr bwMode="auto">
          <a:xfrm>
            <a:off x="1219200" y="4322763"/>
            <a:ext cx="3476625" cy="15652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35075" algn="l"/>
              </a:tabLst>
              <a:defRPr/>
            </a:pPr>
            <a:r>
              <a:rPr lang="en-US" sz="2000" b="1">
                <a:latin typeface="Courier New" pitchFamily="49" charset="0"/>
                <a:cs typeface="+mn-cs"/>
              </a:rPr>
              <a:t>int	i = 10, j = 14;</a:t>
            </a:r>
          </a:p>
          <a:p>
            <a:pPr eaLnBrk="0" hangingPunct="0">
              <a:tabLst>
                <a:tab pos="669925" algn="l"/>
                <a:tab pos="1235075" algn="l"/>
              </a:tabLst>
              <a:defRPr/>
            </a:pPr>
            <a:r>
              <a:rPr lang="en-US" sz="2000" b="1">
                <a:latin typeface="Courier New" pitchFamily="49" charset="0"/>
                <a:cs typeface="+mn-cs"/>
              </a:rPr>
              <a:t>int	*p = &amp;i;</a:t>
            </a:r>
          </a:p>
          <a:p>
            <a:pPr eaLnBrk="0" hangingPunct="0">
              <a:tabLst>
                <a:tab pos="669925" algn="l"/>
                <a:tab pos="1235075" algn="l"/>
              </a:tabLst>
              <a:defRPr/>
            </a:pPr>
            <a:r>
              <a:rPr lang="en-US" sz="2000" b="1">
                <a:latin typeface="Courier New" pitchFamily="49" charset="0"/>
                <a:cs typeface="+mn-cs"/>
              </a:rPr>
              <a:t>int	*q = &amp;j;</a:t>
            </a:r>
          </a:p>
          <a:p>
            <a:pPr eaLnBrk="0" hangingPunct="0">
              <a:tabLst>
                <a:tab pos="669925" algn="l"/>
                <a:tab pos="1235075" algn="l"/>
              </a:tabLst>
              <a:defRPr/>
            </a:pPr>
            <a:endParaRPr lang="en-US" sz="1600" b="1">
              <a:latin typeface="Courier New" pitchFamily="49" charset="0"/>
              <a:cs typeface="+mn-cs"/>
            </a:endParaRPr>
          </a:p>
          <a:p>
            <a:pPr eaLnBrk="0" hangingPunct="0">
              <a:tabLst>
                <a:tab pos="669925" algn="l"/>
                <a:tab pos="1235075" algn="l"/>
              </a:tabLst>
              <a:defRPr/>
            </a:pPr>
            <a:r>
              <a:rPr lang="en-US" sz="2000" b="1">
                <a:latin typeface="Courier New" pitchFamily="49" charset="0"/>
                <a:cs typeface="+mn-cs"/>
              </a:rPr>
              <a:t>p = q;</a:t>
            </a:r>
          </a:p>
        </p:txBody>
      </p:sp>
      <p:sp>
        <p:nvSpPr>
          <p:cNvPr id="458758" name="Rectangle 6"/>
          <p:cNvSpPr>
            <a:spLocks noChangeArrowheads="1"/>
          </p:cNvSpPr>
          <p:nvPr/>
        </p:nvSpPr>
        <p:spPr bwMode="auto">
          <a:xfrm>
            <a:off x="696913" y="3675063"/>
            <a:ext cx="7800975"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20000"/>
              </a:spcBef>
            </a:pPr>
            <a:r>
              <a:rPr lang="en-US" b="1">
                <a:latin typeface="Arial" panose="020B0604020202020204" pitchFamily="34" charset="0"/>
              </a:rPr>
              <a:t>	and:</a:t>
            </a:r>
          </a:p>
        </p:txBody>
      </p:sp>
      <p:grpSp>
        <p:nvGrpSpPr>
          <p:cNvPr id="2" name="Group 7"/>
          <p:cNvGrpSpPr>
            <a:grpSpLocks/>
          </p:cNvGrpSpPr>
          <p:nvPr/>
        </p:nvGrpSpPr>
        <p:grpSpPr bwMode="auto">
          <a:xfrm>
            <a:off x="5011738" y="1752600"/>
            <a:ext cx="2989262" cy="966788"/>
            <a:chOff x="3157" y="1306"/>
            <a:chExt cx="1883" cy="609"/>
          </a:xfrm>
        </p:grpSpPr>
        <p:sp>
          <p:nvSpPr>
            <p:cNvPr id="295976" name="Rectangle 8"/>
            <p:cNvSpPr>
              <a:spLocks noChangeArrowheads="1"/>
            </p:cNvSpPr>
            <p:nvPr/>
          </p:nvSpPr>
          <p:spPr bwMode="auto">
            <a:xfrm>
              <a:off x="3179" y="1510"/>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5977" name="Rectangle 9"/>
            <p:cNvSpPr>
              <a:spLocks noChangeArrowheads="1"/>
            </p:cNvSpPr>
            <p:nvPr/>
          </p:nvSpPr>
          <p:spPr bwMode="auto">
            <a:xfrm>
              <a:off x="3164" y="1306"/>
              <a:ext cx="2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295978" name="Rectangle 10"/>
            <p:cNvSpPr>
              <a:spLocks noChangeArrowheads="1"/>
            </p:cNvSpPr>
            <p:nvPr/>
          </p:nvSpPr>
          <p:spPr bwMode="auto">
            <a:xfrm>
              <a:off x="4391" y="1509"/>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5979" name="Rectangle 11"/>
            <p:cNvSpPr>
              <a:spLocks noChangeArrowheads="1"/>
            </p:cNvSpPr>
            <p:nvPr/>
          </p:nvSpPr>
          <p:spPr bwMode="auto">
            <a:xfrm>
              <a:off x="4269" y="1311"/>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i</a:t>
              </a:r>
            </a:p>
          </p:txBody>
        </p:sp>
        <p:sp>
          <p:nvSpPr>
            <p:cNvPr id="295980" name="Rectangle 12"/>
            <p:cNvSpPr>
              <a:spLocks noChangeArrowheads="1"/>
            </p:cNvSpPr>
            <p:nvPr/>
          </p:nvSpPr>
          <p:spPr bwMode="auto">
            <a:xfrm>
              <a:off x="4375" y="1532"/>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10</a:t>
              </a:r>
            </a:p>
          </p:txBody>
        </p:sp>
        <p:sp>
          <p:nvSpPr>
            <p:cNvPr id="295981" name="Rectangle 13"/>
            <p:cNvSpPr>
              <a:spLocks noChangeArrowheads="1"/>
            </p:cNvSpPr>
            <p:nvPr/>
          </p:nvSpPr>
          <p:spPr bwMode="auto">
            <a:xfrm>
              <a:off x="3157" y="1541"/>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0x15A0</a:t>
              </a:r>
            </a:p>
          </p:txBody>
        </p:sp>
        <p:sp>
          <p:nvSpPr>
            <p:cNvPr id="295982" name="Line 14"/>
            <p:cNvSpPr>
              <a:spLocks noChangeShapeType="1"/>
            </p:cNvSpPr>
            <p:nvPr/>
          </p:nvSpPr>
          <p:spPr bwMode="auto">
            <a:xfrm>
              <a:off x="3702" y="1640"/>
              <a:ext cx="869" cy="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5983" name="Rectangle 15"/>
            <p:cNvSpPr>
              <a:spLocks noChangeArrowheads="1"/>
            </p:cNvSpPr>
            <p:nvPr/>
          </p:nvSpPr>
          <p:spPr bwMode="auto">
            <a:xfrm>
              <a:off x="3862" y="1705"/>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0x15A0</a:t>
              </a:r>
            </a:p>
          </p:txBody>
        </p:sp>
        <p:sp>
          <p:nvSpPr>
            <p:cNvPr id="295984" name="Rectangle 16"/>
            <p:cNvSpPr>
              <a:spLocks noChangeArrowheads="1"/>
            </p:cNvSpPr>
            <p:nvPr/>
          </p:nvSpPr>
          <p:spPr bwMode="auto">
            <a:xfrm>
              <a:off x="4618" y="1532"/>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14</a:t>
              </a:r>
            </a:p>
          </p:txBody>
        </p:sp>
        <p:sp>
          <p:nvSpPr>
            <p:cNvPr id="295985" name="Line 17"/>
            <p:cNvSpPr>
              <a:spLocks noChangeShapeType="1"/>
            </p:cNvSpPr>
            <p:nvPr/>
          </p:nvSpPr>
          <p:spPr bwMode="auto">
            <a:xfrm flipV="1">
              <a:off x="4453" y="1547"/>
              <a:ext cx="199" cy="14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grpSp>
      <p:grpSp>
        <p:nvGrpSpPr>
          <p:cNvPr id="3" name="Group 18"/>
          <p:cNvGrpSpPr>
            <a:grpSpLocks/>
          </p:cNvGrpSpPr>
          <p:nvPr/>
        </p:nvGrpSpPr>
        <p:grpSpPr bwMode="auto">
          <a:xfrm>
            <a:off x="5011738" y="2747963"/>
            <a:ext cx="2989262" cy="966787"/>
            <a:chOff x="3157" y="1875"/>
            <a:chExt cx="1883" cy="609"/>
          </a:xfrm>
        </p:grpSpPr>
        <p:sp>
          <p:nvSpPr>
            <p:cNvPr id="295968" name="Rectangle 19"/>
            <p:cNvSpPr>
              <a:spLocks noChangeArrowheads="1"/>
            </p:cNvSpPr>
            <p:nvPr/>
          </p:nvSpPr>
          <p:spPr bwMode="auto">
            <a:xfrm>
              <a:off x="3179" y="2079"/>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5969" name="Rectangle 20"/>
            <p:cNvSpPr>
              <a:spLocks noChangeArrowheads="1"/>
            </p:cNvSpPr>
            <p:nvPr/>
          </p:nvSpPr>
          <p:spPr bwMode="auto">
            <a:xfrm>
              <a:off x="3164" y="1875"/>
              <a:ext cx="2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q</a:t>
              </a:r>
            </a:p>
          </p:txBody>
        </p:sp>
        <p:sp>
          <p:nvSpPr>
            <p:cNvPr id="295970" name="Rectangle 21"/>
            <p:cNvSpPr>
              <a:spLocks noChangeArrowheads="1"/>
            </p:cNvSpPr>
            <p:nvPr/>
          </p:nvSpPr>
          <p:spPr bwMode="auto">
            <a:xfrm>
              <a:off x="4391" y="2078"/>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5971" name="Rectangle 22"/>
            <p:cNvSpPr>
              <a:spLocks noChangeArrowheads="1"/>
            </p:cNvSpPr>
            <p:nvPr/>
          </p:nvSpPr>
          <p:spPr bwMode="auto">
            <a:xfrm>
              <a:off x="4269" y="1880"/>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j</a:t>
              </a:r>
            </a:p>
          </p:txBody>
        </p:sp>
        <p:sp>
          <p:nvSpPr>
            <p:cNvPr id="295972" name="Rectangle 23"/>
            <p:cNvSpPr>
              <a:spLocks noChangeArrowheads="1"/>
            </p:cNvSpPr>
            <p:nvPr/>
          </p:nvSpPr>
          <p:spPr bwMode="auto">
            <a:xfrm>
              <a:off x="3157" y="2110"/>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0x15A4</a:t>
              </a:r>
            </a:p>
          </p:txBody>
        </p:sp>
        <p:sp>
          <p:nvSpPr>
            <p:cNvPr id="295973" name="Line 24"/>
            <p:cNvSpPr>
              <a:spLocks noChangeShapeType="1"/>
            </p:cNvSpPr>
            <p:nvPr/>
          </p:nvSpPr>
          <p:spPr bwMode="auto">
            <a:xfrm>
              <a:off x="3702" y="2209"/>
              <a:ext cx="869" cy="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5974" name="Rectangle 25"/>
            <p:cNvSpPr>
              <a:spLocks noChangeArrowheads="1"/>
            </p:cNvSpPr>
            <p:nvPr/>
          </p:nvSpPr>
          <p:spPr bwMode="auto">
            <a:xfrm>
              <a:off x="3862" y="2274"/>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0x15A4</a:t>
              </a:r>
            </a:p>
          </p:txBody>
        </p:sp>
        <p:sp>
          <p:nvSpPr>
            <p:cNvPr id="295975" name="Rectangle 26"/>
            <p:cNvSpPr>
              <a:spLocks noChangeArrowheads="1"/>
            </p:cNvSpPr>
            <p:nvPr/>
          </p:nvSpPr>
          <p:spPr bwMode="auto">
            <a:xfrm>
              <a:off x="4499" y="2101"/>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14</a:t>
              </a:r>
            </a:p>
          </p:txBody>
        </p:sp>
      </p:grpSp>
      <p:grpSp>
        <p:nvGrpSpPr>
          <p:cNvPr id="4" name="Group 27"/>
          <p:cNvGrpSpPr>
            <a:grpSpLocks/>
          </p:cNvGrpSpPr>
          <p:nvPr/>
        </p:nvGrpSpPr>
        <p:grpSpPr bwMode="auto">
          <a:xfrm>
            <a:off x="4953000" y="4191000"/>
            <a:ext cx="2989263" cy="976313"/>
            <a:chOff x="3120" y="2793"/>
            <a:chExt cx="1883" cy="615"/>
          </a:xfrm>
        </p:grpSpPr>
        <p:grpSp>
          <p:nvGrpSpPr>
            <p:cNvPr id="295956" name="Group 28"/>
            <p:cNvGrpSpPr>
              <a:grpSpLocks/>
            </p:cNvGrpSpPr>
            <p:nvPr/>
          </p:nvGrpSpPr>
          <p:grpSpPr bwMode="auto">
            <a:xfrm>
              <a:off x="3120" y="2793"/>
              <a:ext cx="1883" cy="615"/>
              <a:chOff x="3120" y="2793"/>
              <a:chExt cx="1883" cy="615"/>
            </a:xfrm>
          </p:grpSpPr>
          <p:sp>
            <p:nvSpPr>
              <p:cNvPr id="295958" name="Rectangle 29"/>
              <p:cNvSpPr>
                <a:spLocks noChangeArrowheads="1"/>
              </p:cNvSpPr>
              <p:nvPr/>
            </p:nvSpPr>
            <p:spPr bwMode="auto">
              <a:xfrm>
                <a:off x="3157" y="3028"/>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0x15A0</a:t>
                </a:r>
              </a:p>
            </p:txBody>
          </p:sp>
          <p:grpSp>
            <p:nvGrpSpPr>
              <p:cNvPr id="295959" name="Group 30"/>
              <p:cNvGrpSpPr>
                <a:grpSpLocks/>
              </p:cNvGrpSpPr>
              <p:nvPr/>
            </p:nvGrpSpPr>
            <p:grpSpPr bwMode="auto">
              <a:xfrm>
                <a:off x="3120" y="2793"/>
                <a:ext cx="1883" cy="615"/>
                <a:chOff x="3157" y="2793"/>
                <a:chExt cx="1883" cy="615"/>
              </a:xfrm>
            </p:grpSpPr>
            <p:sp>
              <p:nvSpPr>
                <p:cNvPr id="295960" name="Rectangle 31"/>
                <p:cNvSpPr>
                  <a:spLocks noChangeArrowheads="1"/>
                </p:cNvSpPr>
                <p:nvPr/>
              </p:nvSpPr>
              <p:spPr bwMode="auto">
                <a:xfrm>
                  <a:off x="3164" y="2793"/>
                  <a:ext cx="2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295961" name="Rectangle 32"/>
                <p:cNvSpPr>
                  <a:spLocks noChangeArrowheads="1"/>
                </p:cNvSpPr>
                <p:nvPr/>
              </p:nvSpPr>
              <p:spPr bwMode="auto">
                <a:xfrm>
                  <a:off x="4391" y="2996"/>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5962" name="Rectangle 33"/>
                <p:cNvSpPr>
                  <a:spLocks noChangeArrowheads="1"/>
                </p:cNvSpPr>
                <p:nvPr/>
              </p:nvSpPr>
              <p:spPr bwMode="auto">
                <a:xfrm>
                  <a:off x="4269" y="2798"/>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i</a:t>
                  </a:r>
                </a:p>
              </p:txBody>
            </p:sp>
            <p:sp>
              <p:nvSpPr>
                <p:cNvPr id="295963" name="Rectangle 34"/>
                <p:cNvSpPr>
                  <a:spLocks noChangeArrowheads="1"/>
                </p:cNvSpPr>
                <p:nvPr/>
              </p:nvSpPr>
              <p:spPr bwMode="auto">
                <a:xfrm>
                  <a:off x="4494" y="3019"/>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10</a:t>
                  </a:r>
                </a:p>
              </p:txBody>
            </p:sp>
            <p:sp>
              <p:nvSpPr>
                <p:cNvPr id="295964" name="Line 35"/>
                <p:cNvSpPr>
                  <a:spLocks noChangeShapeType="1"/>
                </p:cNvSpPr>
                <p:nvPr/>
              </p:nvSpPr>
              <p:spPr bwMode="auto">
                <a:xfrm>
                  <a:off x="3702" y="3127"/>
                  <a:ext cx="869" cy="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5965" name="Rectangle 36"/>
                <p:cNvSpPr>
                  <a:spLocks noChangeArrowheads="1"/>
                </p:cNvSpPr>
                <p:nvPr/>
              </p:nvSpPr>
              <p:spPr bwMode="auto">
                <a:xfrm>
                  <a:off x="3862" y="3192"/>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0x15A0</a:t>
                  </a:r>
                </a:p>
              </p:txBody>
            </p:sp>
            <p:sp>
              <p:nvSpPr>
                <p:cNvPr id="295966" name="Line 37"/>
                <p:cNvSpPr>
                  <a:spLocks noChangeShapeType="1"/>
                </p:cNvSpPr>
                <p:nvPr/>
              </p:nvSpPr>
              <p:spPr bwMode="auto">
                <a:xfrm flipV="1">
                  <a:off x="3214" y="3027"/>
                  <a:ext cx="542" cy="17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IN"/>
                </a:p>
              </p:txBody>
            </p:sp>
            <p:sp>
              <p:nvSpPr>
                <p:cNvPr id="295967" name="Rectangle 38"/>
                <p:cNvSpPr>
                  <a:spLocks noChangeArrowheads="1"/>
                </p:cNvSpPr>
                <p:nvPr/>
              </p:nvSpPr>
              <p:spPr bwMode="auto">
                <a:xfrm>
                  <a:off x="3157" y="3198"/>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0x15A4</a:t>
                  </a:r>
                </a:p>
              </p:txBody>
            </p:sp>
          </p:grpSp>
        </p:grpSp>
        <p:sp>
          <p:nvSpPr>
            <p:cNvPr id="295957" name="Rectangle 39"/>
            <p:cNvSpPr>
              <a:spLocks noChangeArrowheads="1"/>
            </p:cNvSpPr>
            <p:nvPr/>
          </p:nvSpPr>
          <p:spPr bwMode="auto">
            <a:xfrm>
              <a:off x="3179" y="2997"/>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grpSp>
      <p:grpSp>
        <p:nvGrpSpPr>
          <p:cNvPr id="7" name="Group 40"/>
          <p:cNvGrpSpPr>
            <a:grpSpLocks/>
          </p:cNvGrpSpPr>
          <p:nvPr/>
        </p:nvGrpSpPr>
        <p:grpSpPr bwMode="auto">
          <a:xfrm>
            <a:off x="5011738" y="5029200"/>
            <a:ext cx="2989262" cy="966788"/>
            <a:chOff x="3157" y="3327"/>
            <a:chExt cx="1883" cy="609"/>
          </a:xfrm>
        </p:grpSpPr>
        <p:sp>
          <p:nvSpPr>
            <p:cNvPr id="295948" name="Rectangle 41"/>
            <p:cNvSpPr>
              <a:spLocks noChangeArrowheads="1"/>
            </p:cNvSpPr>
            <p:nvPr/>
          </p:nvSpPr>
          <p:spPr bwMode="auto">
            <a:xfrm>
              <a:off x="3179" y="3531"/>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5949" name="Rectangle 42"/>
            <p:cNvSpPr>
              <a:spLocks noChangeArrowheads="1"/>
            </p:cNvSpPr>
            <p:nvPr/>
          </p:nvSpPr>
          <p:spPr bwMode="auto">
            <a:xfrm>
              <a:off x="3164" y="3327"/>
              <a:ext cx="2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q</a:t>
              </a:r>
            </a:p>
          </p:txBody>
        </p:sp>
        <p:sp>
          <p:nvSpPr>
            <p:cNvPr id="295950" name="Rectangle 43"/>
            <p:cNvSpPr>
              <a:spLocks noChangeArrowheads="1"/>
            </p:cNvSpPr>
            <p:nvPr/>
          </p:nvSpPr>
          <p:spPr bwMode="auto">
            <a:xfrm>
              <a:off x="4391" y="3530"/>
              <a:ext cx="649" cy="22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5951" name="Rectangle 44"/>
            <p:cNvSpPr>
              <a:spLocks noChangeArrowheads="1"/>
            </p:cNvSpPr>
            <p:nvPr/>
          </p:nvSpPr>
          <p:spPr bwMode="auto">
            <a:xfrm>
              <a:off x="4269" y="3332"/>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j</a:t>
              </a:r>
            </a:p>
          </p:txBody>
        </p:sp>
        <p:sp>
          <p:nvSpPr>
            <p:cNvPr id="295952" name="Rectangle 45"/>
            <p:cNvSpPr>
              <a:spLocks noChangeArrowheads="1"/>
            </p:cNvSpPr>
            <p:nvPr/>
          </p:nvSpPr>
          <p:spPr bwMode="auto">
            <a:xfrm>
              <a:off x="3157" y="3562"/>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0x15A4</a:t>
              </a:r>
            </a:p>
          </p:txBody>
        </p:sp>
        <p:sp>
          <p:nvSpPr>
            <p:cNvPr id="295953" name="Line 46"/>
            <p:cNvSpPr>
              <a:spLocks noChangeShapeType="1"/>
            </p:cNvSpPr>
            <p:nvPr/>
          </p:nvSpPr>
          <p:spPr bwMode="auto">
            <a:xfrm>
              <a:off x="3702" y="3661"/>
              <a:ext cx="869" cy="1"/>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5954" name="Rectangle 47"/>
            <p:cNvSpPr>
              <a:spLocks noChangeArrowheads="1"/>
            </p:cNvSpPr>
            <p:nvPr/>
          </p:nvSpPr>
          <p:spPr bwMode="auto">
            <a:xfrm>
              <a:off x="3862" y="3726"/>
              <a:ext cx="71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0x15A4</a:t>
              </a:r>
            </a:p>
          </p:txBody>
        </p:sp>
        <p:sp>
          <p:nvSpPr>
            <p:cNvPr id="295955" name="Rectangle 48"/>
            <p:cNvSpPr>
              <a:spLocks noChangeArrowheads="1"/>
            </p:cNvSpPr>
            <p:nvPr/>
          </p:nvSpPr>
          <p:spPr bwMode="auto">
            <a:xfrm>
              <a:off x="4499" y="3553"/>
              <a:ext cx="4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14</a:t>
              </a:r>
            </a:p>
          </p:txBody>
        </p:sp>
      </p:grpSp>
      <p:sp>
        <p:nvSpPr>
          <p:cNvPr id="458801" name="Line 49"/>
          <p:cNvSpPr>
            <a:spLocks noChangeShapeType="1"/>
          </p:cNvSpPr>
          <p:nvPr/>
        </p:nvSpPr>
        <p:spPr bwMode="auto">
          <a:xfrm>
            <a:off x="5897563" y="4852988"/>
            <a:ext cx="1341437" cy="633412"/>
          </a:xfrm>
          <a:prstGeom prst="line">
            <a:avLst/>
          </a:prstGeom>
          <a:noFill/>
          <a:ln w="12700">
            <a:solidFill>
              <a:schemeClr val="tx1"/>
            </a:solidFill>
            <a:prstDash val="sysDot"/>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8755">
                                            <p:txEl>
                                              <p:pRg st="0" end="0"/>
                                            </p:txEl>
                                          </p:spTgt>
                                        </p:tgtEl>
                                        <p:attrNameLst>
                                          <p:attrName>style.visibility</p:attrName>
                                        </p:attrNameLst>
                                      </p:cBhvr>
                                      <p:to>
                                        <p:strVal val="visible"/>
                                      </p:to>
                                    </p:set>
                                    <p:anim calcmode="lin" valueType="num">
                                      <p:cBhvr additive="base">
                                        <p:cTn id="7" dur="500" fill="hold"/>
                                        <p:tgtEl>
                                          <p:spTgt spid="4587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87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8756"/>
                                        </p:tgtEl>
                                        <p:attrNameLst>
                                          <p:attrName>style.visibility</p:attrName>
                                        </p:attrNameLst>
                                      </p:cBhvr>
                                      <p:to>
                                        <p:strVal val="visible"/>
                                      </p:to>
                                    </p:set>
                                    <p:anim calcmode="lin" valueType="num">
                                      <p:cBhvr additive="base">
                                        <p:cTn id="13" dur="500" fill="hold"/>
                                        <p:tgtEl>
                                          <p:spTgt spid="458756"/>
                                        </p:tgtEl>
                                        <p:attrNameLst>
                                          <p:attrName>ppt_x</p:attrName>
                                        </p:attrNameLst>
                                      </p:cBhvr>
                                      <p:tavLst>
                                        <p:tav tm="0">
                                          <p:val>
                                            <p:strVal val="0-#ppt_w/2"/>
                                          </p:val>
                                        </p:tav>
                                        <p:tav tm="100000">
                                          <p:val>
                                            <p:strVal val="#ppt_x"/>
                                          </p:val>
                                        </p:tav>
                                      </p:tavLst>
                                    </p:anim>
                                    <p:anim calcmode="lin" valueType="num">
                                      <p:cBhvr additive="base">
                                        <p:cTn id="14" dur="500" fill="hold"/>
                                        <p:tgtEl>
                                          <p:spTgt spid="45875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8758"/>
                                        </p:tgtEl>
                                        <p:attrNameLst>
                                          <p:attrName>style.visibility</p:attrName>
                                        </p:attrNameLst>
                                      </p:cBhvr>
                                      <p:to>
                                        <p:strVal val="visible"/>
                                      </p:to>
                                    </p:set>
                                    <p:anim calcmode="lin" valueType="num">
                                      <p:cBhvr additive="base">
                                        <p:cTn id="19" dur="500" fill="hold"/>
                                        <p:tgtEl>
                                          <p:spTgt spid="458758"/>
                                        </p:tgtEl>
                                        <p:attrNameLst>
                                          <p:attrName>ppt_x</p:attrName>
                                        </p:attrNameLst>
                                      </p:cBhvr>
                                      <p:tavLst>
                                        <p:tav tm="0">
                                          <p:val>
                                            <p:strVal val="0-#ppt_w/2"/>
                                          </p:val>
                                        </p:tav>
                                        <p:tav tm="100000">
                                          <p:val>
                                            <p:strVal val="#ppt_x"/>
                                          </p:val>
                                        </p:tav>
                                      </p:tavLst>
                                    </p:anim>
                                    <p:anim calcmode="lin" valueType="num">
                                      <p:cBhvr additive="base">
                                        <p:cTn id="20" dur="500" fill="hold"/>
                                        <p:tgtEl>
                                          <p:spTgt spid="45875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58757"/>
                                        </p:tgtEl>
                                        <p:attrNameLst>
                                          <p:attrName>style.visibility</p:attrName>
                                        </p:attrNameLst>
                                      </p:cBhvr>
                                      <p:to>
                                        <p:strVal val="visible"/>
                                      </p:to>
                                    </p:set>
                                    <p:anim calcmode="lin" valueType="num">
                                      <p:cBhvr additive="base">
                                        <p:cTn id="25" dur="500" fill="hold"/>
                                        <p:tgtEl>
                                          <p:spTgt spid="458757"/>
                                        </p:tgtEl>
                                        <p:attrNameLst>
                                          <p:attrName>ppt_x</p:attrName>
                                        </p:attrNameLst>
                                      </p:cBhvr>
                                      <p:tavLst>
                                        <p:tav tm="0">
                                          <p:val>
                                            <p:strVal val="0-#ppt_w/2"/>
                                          </p:val>
                                        </p:tav>
                                        <p:tav tm="100000">
                                          <p:val>
                                            <p:strVal val="#ppt_x"/>
                                          </p:val>
                                        </p:tav>
                                      </p:tavLst>
                                    </p:anim>
                                    <p:anim calcmode="lin" valueType="num">
                                      <p:cBhvr additive="base">
                                        <p:cTn id="26" dur="500" fill="hold"/>
                                        <p:tgtEl>
                                          <p:spTgt spid="458757"/>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0-#ppt_w/2"/>
                                          </p:val>
                                        </p:tav>
                                        <p:tav tm="100000">
                                          <p:val>
                                            <p:strVal val="#ppt_x"/>
                                          </p:val>
                                        </p:tav>
                                      </p:tavLst>
                                    </p:anim>
                                    <p:anim calcmode="lin" valueType="num">
                                      <p:cBhvr additive="base">
                                        <p:cTn id="3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0-#ppt_w/2"/>
                                          </p:val>
                                        </p:tav>
                                        <p:tav tm="100000">
                                          <p:val>
                                            <p:strVal val="#ppt_x"/>
                                          </p:val>
                                        </p:tav>
                                      </p:tavLst>
                                    </p:anim>
                                    <p:anim calcmode="lin" valueType="num">
                                      <p:cBhvr additive="base">
                                        <p:cTn id="3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0-#ppt_w/2"/>
                                          </p:val>
                                        </p:tav>
                                        <p:tav tm="100000">
                                          <p:val>
                                            <p:strVal val="#ppt_x"/>
                                          </p:val>
                                        </p:tav>
                                      </p:tavLst>
                                    </p:anim>
                                    <p:anim calcmode="lin" valueType="num">
                                      <p:cBhvr additive="base">
                                        <p:cTn id="4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additive="base">
                                        <p:cTn id="49" dur="500" fill="hold"/>
                                        <p:tgtEl>
                                          <p:spTgt spid="4"/>
                                        </p:tgtEl>
                                        <p:attrNameLst>
                                          <p:attrName>ppt_x</p:attrName>
                                        </p:attrNameLst>
                                      </p:cBhvr>
                                      <p:tavLst>
                                        <p:tav tm="0">
                                          <p:val>
                                            <p:strVal val="0-#ppt_w/2"/>
                                          </p:val>
                                        </p:tav>
                                        <p:tav tm="100000">
                                          <p:val>
                                            <p:strVal val="#ppt_x"/>
                                          </p:val>
                                        </p:tav>
                                      </p:tavLst>
                                    </p:anim>
                                    <p:anim calcmode="lin" valueType="num">
                                      <p:cBhvr additive="base">
                                        <p:cTn id="5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58801"/>
                                        </p:tgtEl>
                                        <p:attrNameLst>
                                          <p:attrName>style.visibility</p:attrName>
                                        </p:attrNameLst>
                                      </p:cBhvr>
                                      <p:to>
                                        <p:strVal val="visible"/>
                                      </p:to>
                                    </p:set>
                                    <p:anim calcmode="lin" valueType="num">
                                      <p:cBhvr additive="base">
                                        <p:cTn id="55" dur="500" fill="hold"/>
                                        <p:tgtEl>
                                          <p:spTgt spid="458801"/>
                                        </p:tgtEl>
                                        <p:attrNameLst>
                                          <p:attrName>ppt_x</p:attrName>
                                        </p:attrNameLst>
                                      </p:cBhvr>
                                      <p:tavLst>
                                        <p:tav tm="0">
                                          <p:val>
                                            <p:strVal val="0-#ppt_w/2"/>
                                          </p:val>
                                        </p:tav>
                                        <p:tav tm="100000">
                                          <p:val>
                                            <p:strVal val="#ppt_x"/>
                                          </p:val>
                                        </p:tav>
                                      </p:tavLst>
                                    </p:anim>
                                    <p:anim calcmode="lin" valueType="num">
                                      <p:cBhvr additive="base">
                                        <p:cTn id="56" dur="500" fill="hold"/>
                                        <p:tgtEl>
                                          <p:spTgt spid="4588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5" grpId="0" build="p" autoUpdateAnimBg="0"/>
      <p:bldP spid="458756" grpId="0" animBg="1" autoUpdateAnimBg="0"/>
      <p:bldP spid="458757" grpId="0" animBg="1" autoUpdateAnimBg="0"/>
      <p:bldP spid="458758" grpId="0" autoUpdateAnimBg="0"/>
      <p:bldP spid="458801" grpId="0" animBg="1"/>
    </p:bld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noFill/>
        </p:spPr>
        <p:txBody>
          <a:bodyPr lIns="90488" tIns="44450" rIns="90488" bIns="44450"/>
          <a:lstStyle/>
          <a:p>
            <a:pPr eaLnBrk="1" hangingPunct="1"/>
            <a:r>
              <a:rPr lang="en-US" smtClean="0"/>
              <a:t>Fill in the Gaps</a:t>
            </a:r>
          </a:p>
        </p:txBody>
      </p:sp>
      <p:sp>
        <p:nvSpPr>
          <p:cNvPr id="459779" name="Rectangle 3"/>
          <p:cNvSpPr>
            <a:spLocks noChangeArrowheads="1"/>
          </p:cNvSpPr>
          <p:nvPr/>
        </p:nvSpPr>
        <p:spPr bwMode="auto">
          <a:xfrm>
            <a:off x="457200" y="1066800"/>
            <a:ext cx="4583113" cy="52260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35075" algn="l"/>
              </a:tabLst>
              <a:defRPr/>
            </a:pPr>
            <a:r>
              <a:rPr lang="en-US" sz="2000" b="1">
                <a:solidFill>
                  <a:srgbClr val="993300"/>
                </a:solidFill>
                <a:latin typeface="Courier New" pitchFamily="49" charset="0"/>
                <a:cs typeface="+mn-cs"/>
              </a:rPr>
              <a:t>int	main(void)</a:t>
            </a:r>
          </a:p>
          <a:p>
            <a:pPr eaLnBrk="0" hangingPunct="0">
              <a:tabLst>
                <a:tab pos="669925" algn="l"/>
                <a:tab pos="1235075" algn="l"/>
              </a:tabLst>
              <a:defRPr/>
            </a:pPr>
            <a:r>
              <a:rPr lang="en-US" sz="2000" b="1">
                <a:solidFill>
                  <a:srgbClr val="993300"/>
                </a:solidFill>
                <a:latin typeface="Courier New" pitchFamily="49" charset="0"/>
                <a:cs typeface="+mn-cs"/>
              </a:rPr>
              <a:t>{</a:t>
            </a:r>
          </a:p>
          <a:p>
            <a:pPr eaLnBrk="0" hangingPunct="0">
              <a:tabLst>
                <a:tab pos="669925" algn="l"/>
                <a:tab pos="1235075" algn="l"/>
              </a:tabLst>
              <a:defRPr/>
            </a:pPr>
            <a:r>
              <a:rPr lang="en-US" sz="2000" b="1">
                <a:solidFill>
                  <a:srgbClr val="993300"/>
                </a:solidFill>
                <a:latin typeface="Courier New" pitchFamily="49" charset="0"/>
                <a:cs typeface="+mn-cs"/>
              </a:rPr>
              <a:t>	int	i = 10, j = 14, k;</a:t>
            </a:r>
          </a:p>
          <a:p>
            <a:pPr eaLnBrk="0" hangingPunct="0">
              <a:tabLst>
                <a:tab pos="669925" algn="l"/>
                <a:tab pos="1235075" algn="l"/>
              </a:tabLst>
              <a:defRPr/>
            </a:pPr>
            <a:r>
              <a:rPr lang="en-US" sz="2000" b="1">
                <a:solidFill>
                  <a:srgbClr val="993300"/>
                </a:solidFill>
                <a:latin typeface="Courier New" pitchFamily="49" charset="0"/>
                <a:cs typeface="+mn-cs"/>
              </a:rPr>
              <a:t>	int	*p = &amp;i;</a:t>
            </a:r>
          </a:p>
          <a:p>
            <a:pPr eaLnBrk="0" hangingPunct="0">
              <a:tabLst>
                <a:tab pos="669925" algn="l"/>
                <a:tab pos="1235075" algn="l"/>
              </a:tabLst>
              <a:defRPr/>
            </a:pPr>
            <a:r>
              <a:rPr lang="en-US" sz="2000" b="1">
                <a:solidFill>
                  <a:srgbClr val="993300"/>
                </a:solidFill>
                <a:latin typeface="Courier New" pitchFamily="49" charset="0"/>
                <a:cs typeface="+mn-cs"/>
              </a:rPr>
              <a:t>	int	*q = &amp;j;</a:t>
            </a:r>
          </a:p>
          <a:p>
            <a:pPr eaLnBrk="0" hangingPunct="0">
              <a:tabLst>
                <a:tab pos="669925" algn="l"/>
                <a:tab pos="1235075" algn="l"/>
              </a:tabLst>
              <a:defRPr/>
            </a:pPr>
            <a:endParaRPr lang="en-US" sz="1600" b="1">
              <a:solidFill>
                <a:srgbClr val="993300"/>
              </a:solidFill>
              <a:latin typeface="Courier New" pitchFamily="49" charset="0"/>
              <a:cs typeface="+mn-cs"/>
            </a:endParaRPr>
          </a:p>
          <a:p>
            <a:pPr eaLnBrk="0" hangingPunct="0">
              <a:tabLst>
                <a:tab pos="669925" algn="l"/>
                <a:tab pos="1235075" algn="l"/>
              </a:tabLst>
              <a:defRPr/>
            </a:pPr>
            <a:r>
              <a:rPr lang="en-US" sz="2000" b="1">
                <a:solidFill>
                  <a:srgbClr val="993300"/>
                </a:solidFill>
                <a:latin typeface="Courier New" pitchFamily="49" charset="0"/>
                <a:cs typeface="+mn-cs"/>
              </a:rPr>
              <a:t>	*p += 1;</a:t>
            </a:r>
          </a:p>
          <a:p>
            <a:pPr eaLnBrk="0" hangingPunct="0">
              <a:tabLst>
                <a:tab pos="669925" algn="l"/>
                <a:tab pos="1235075" algn="l"/>
              </a:tabLst>
              <a:defRPr/>
            </a:pPr>
            <a:endParaRPr lang="en-US" sz="1600" b="1">
              <a:solidFill>
                <a:srgbClr val="993300"/>
              </a:solidFill>
              <a:latin typeface="Courier New" pitchFamily="49" charset="0"/>
              <a:cs typeface="+mn-cs"/>
            </a:endParaRPr>
          </a:p>
          <a:p>
            <a:pPr eaLnBrk="0" hangingPunct="0">
              <a:tabLst>
                <a:tab pos="669925" algn="l"/>
                <a:tab pos="1235075" algn="l"/>
              </a:tabLst>
              <a:defRPr/>
            </a:pPr>
            <a:r>
              <a:rPr lang="en-US" sz="2000" b="1">
                <a:solidFill>
                  <a:srgbClr val="993300"/>
                </a:solidFill>
                <a:latin typeface="Courier New" pitchFamily="49" charset="0"/>
                <a:cs typeface="+mn-cs"/>
              </a:rPr>
              <a:t>	p = &amp;k;</a:t>
            </a:r>
          </a:p>
          <a:p>
            <a:pPr eaLnBrk="0" hangingPunct="0">
              <a:tabLst>
                <a:tab pos="669925" algn="l"/>
                <a:tab pos="1235075" algn="l"/>
              </a:tabLst>
              <a:defRPr/>
            </a:pPr>
            <a:endParaRPr lang="en-US" sz="1600" b="1">
              <a:solidFill>
                <a:srgbClr val="993300"/>
              </a:solidFill>
              <a:latin typeface="Courier New" pitchFamily="49" charset="0"/>
              <a:cs typeface="+mn-cs"/>
            </a:endParaRPr>
          </a:p>
          <a:p>
            <a:pPr eaLnBrk="0" hangingPunct="0">
              <a:tabLst>
                <a:tab pos="669925" algn="l"/>
                <a:tab pos="1235075" algn="l"/>
              </a:tabLst>
              <a:defRPr/>
            </a:pPr>
            <a:r>
              <a:rPr lang="en-US" sz="2000" b="1">
                <a:solidFill>
                  <a:srgbClr val="993300"/>
                </a:solidFill>
                <a:latin typeface="Courier New" pitchFamily="49" charset="0"/>
                <a:cs typeface="+mn-cs"/>
              </a:rPr>
              <a:t>	*p = *q;</a:t>
            </a:r>
          </a:p>
          <a:p>
            <a:pPr eaLnBrk="0" hangingPunct="0">
              <a:tabLst>
                <a:tab pos="669925" algn="l"/>
                <a:tab pos="1235075" algn="l"/>
              </a:tabLst>
              <a:defRPr/>
            </a:pPr>
            <a:endParaRPr lang="en-US" sz="1600" b="1">
              <a:solidFill>
                <a:srgbClr val="993300"/>
              </a:solidFill>
              <a:latin typeface="Courier New" pitchFamily="49" charset="0"/>
              <a:cs typeface="+mn-cs"/>
            </a:endParaRPr>
          </a:p>
          <a:p>
            <a:pPr eaLnBrk="0" hangingPunct="0">
              <a:tabLst>
                <a:tab pos="669925" algn="l"/>
                <a:tab pos="1235075" algn="l"/>
              </a:tabLst>
              <a:defRPr/>
            </a:pPr>
            <a:r>
              <a:rPr lang="en-US" sz="2000" b="1">
                <a:solidFill>
                  <a:srgbClr val="993300"/>
                </a:solidFill>
                <a:latin typeface="Courier New" pitchFamily="49" charset="0"/>
                <a:cs typeface="+mn-cs"/>
              </a:rPr>
              <a:t>	p = q;</a:t>
            </a:r>
          </a:p>
          <a:p>
            <a:pPr eaLnBrk="0" hangingPunct="0">
              <a:tabLst>
                <a:tab pos="669925" algn="l"/>
                <a:tab pos="1235075" algn="l"/>
              </a:tabLst>
              <a:defRPr/>
            </a:pPr>
            <a:endParaRPr lang="en-US" sz="1600" b="1">
              <a:solidFill>
                <a:srgbClr val="993300"/>
              </a:solidFill>
              <a:latin typeface="Courier New" pitchFamily="49" charset="0"/>
              <a:cs typeface="+mn-cs"/>
            </a:endParaRPr>
          </a:p>
          <a:p>
            <a:pPr eaLnBrk="0" hangingPunct="0">
              <a:tabLst>
                <a:tab pos="669925" algn="l"/>
                <a:tab pos="1235075" algn="l"/>
              </a:tabLst>
              <a:defRPr/>
            </a:pPr>
            <a:r>
              <a:rPr lang="en-US" sz="2000" b="1">
                <a:solidFill>
                  <a:srgbClr val="993300"/>
                </a:solidFill>
                <a:latin typeface="Courier New" pitchFamily="49" charset="0"/>
                <a:cs typeface="+mn-cs"/>
              </a:rPr>
              <a:t>	*p = *q;</a:t>
            </a:r>
          </a:p>
          <a:p>
            <a:pPr eaLnBrk="0" hangingPunct="0">
              <a:tabLst>
                <a:tab pos="669925" algn="l"/>
                <a:tab pos="1235075" algn="l"/>
              </a:tabLst>
              <a:defRPr/>
            </a:pPr>
            <a:endParaRPr lang="en-US" sz="1600" b="1">
              <a:solidFill>
                <a:srgbClr val="993300"/>
              </a:solidFill>
              <a:latin typeface="Courier New" pitchFamily="49" charset="0"/>
              <a:cs typeface="+mn-cs"/>
            </a:endParaRPr>
          </a:p>
          <a:p>
            <a:pPr eaLnBrk="0" hangingPunct="0">
              <a:tabLst>
                <a:tab pos="669925" algn="l"/>
                <a:tab pos="1235075" algn="l"/>
              </a:tabLst>
              <a:defRPr/>
            </a:pPr>
            <a:r>
              <a:rPr lang="en-US" sz="2000" b="1">
                <a:solidFill>
                  <a:srgbClr val="993300"/>
                </a:solidFill>
                <a:latin typeface="Courier New" pitchFamily="49" charset="0"/>
                <a:cs typeface="+mn-cs"/>
              </a:rPr>
              <a:t>	return 0;</a:t>
            </a:r>
          </a:p>
          <a:p>
            <a:pPr eaLnBrk="0" hangingPunct="0">
              <a:tabLst>
                <a:tab pos="669925" algn="l"/>
                <a:tab pos="1235075" algn="l"/>
              </a:tabLst>
              <a:defRPr/>
            </a:pPr>
            <a:r>
              <a:rPr lang="en-US" sz="2000" b="1">
                <a:solidFill>
                  <a:srgbClr val="993300"/>
                </a:solidFill>
                <a:latin typeface="Courier New" pitchFamily="49" charset="0"/>
                <a:cs typeface="+mn-cs"/>
              </a:rPr>
              <a:t>}</a:t>
            </a:r>
          </a:p>
        </p:txBody>
      </p:sp>
      <p:sp>
        <p:nvSpPr>
          <p:cNvPr id="296964" name="Rectangle 4"/>
          <p:cNvSpPr>
            <a:spLocks noChangeArrowheads="1"/>
          </p:cNvSpPr>
          <p:nvPr/>
        </p:nvSpPr>
        <p:spPr bwMode="auto">
          <a:xfrm>
            <a:off x="6418263" y="1944688"/>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6965" name="Rectangle 5"/>
          <p:cNvSpPr>
            <a:spLocks noChangeArrowheads="1"/>
          </p:cNvSpPr>
          <p:nvPr/>
        </p:nvSpPr>
        <p:spPr bwMode="auto">
          <a:xfrm>
            <a:off x="5983288" y="1860550"/>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i</a:t>
            </a:r>
          </a:p>
        </p:txBody>
      </p:sp>
      <p:sp>
        <p:nvSpPr>
          <p:cNvPr id="296966" name="Rectangle 6"/>
          <p:cNvSpPr>
            <a:spLocks noChangeArrowheads="1"/>
          </p:cNvSpPr>
          <p:nvPr/>
        </p:nvSpPr>
        <p:spPr bwMode="auto">
          <a:xfrm>
            <a:off x="5568950" y="2185988"/>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0x2100</a:t>
            </a:r>
          </a:p>
        </p:txBody>
      </p:sp>
      <p:sp>
        <p:nvSpPr>
          <p:cNvPr id="296967" name="Rectangle 7"/>
          <p:cNvSpPr>
            <a:spLocks noChangeArrowheads="1"/>
          </p:cNvSpPr>
          <p:nvPr/>
        </p:nvSpPr>
        <p:spPr bwMode="auto">
          <a:xfrm>
            <a:off x="6418263" y="2635250"/>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6968" name="Rectangle 8"/>
          <p:cNvSpPr>
            <a:spLocks noChangeArrowheads="1"/>
          </p:cNvSpPr>
          <p:nvPr/>
        </p:nvSpPr>
        <p:spPr bwMode="auto">
          <a:xfrm>
            <a:off x="5983288" y="2551113"/>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j</a:t>
            </a:r>
          </a:p>
        </p:txBody>
      </p:sp>
      <p:sp>
        <p:nvSpPr>
          <p:cNvPr id="296969" name="Rectangle 9"/>
          <p:cNvSpPr>
            <a:spLocks noChangeArrowheads="1"/>
          </p:cNvSpPr>
          <p:nvPr/>
        </p:nvSpPr>
        <p:spPr bwMode="auto">
          <a:xfrm>
            <a:off x="5568950" y="2876550"/>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0x2104</a:t>
            </a:r>
          </a:p>
        </p:txBody>
      </p:sp>
      <p:sp>
        <p:nvSpPr>
          <p:cNvPr id="296970" name="Rectangle 10"/>
          <p:cNvSpPr>
            <a:spLocks noChangeArrowheads="1"/>
          </p:cNvSpPr>
          <p:nvPr/>
        </p:nvSpPr>
        <p:spPr bwMode="auto">
          <a:xfrm>
            <a:off x="6418263" y="3325813"/>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6971" name="Rectangle 11"/>
          <p:cNvSpPr>
            <a:spLocks noChangeArrowheads="1"/>
          </p:cNvSpPr>
          <p:nvPr/>
        </p:nvSpPr>
        <p:spPr bwMode="auto">
          <a:xfrm>
            <a:off x="5983288" y="3241675"/>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k</a:t>
            </a:r>
          </a:p>
        </p:txBody>
      </p:sp>
      <p:sp>
        <p:nvSpPr>
          <p:cNvPr id="296972" name="Rectangle 12"/>
          <p:cNvSpPr>
            <a:spLocks noChangeArrowheads="1"/>
          </p:cNvSpPr>
          <p:nvPr/>
        </p:nvSpPr>
        <p:spPr bwMode="auto">
          <a:xfrm>
            <a:off x="5568950" y="3567113"/>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0x1208</a:t>
            </a:r>
          </a:p>
        </p:txBody>
      </p:sp>
      <p:sp>
        <p:nvSpPr>
          <p:cNvPr id="296973" name="Rectangle 13"/>
          <p:cNvSpPr>
            <a:spLocks noChangeArrowheads="1"/>
          </p:cNvSpPr>
          <p:nvPr/>
        </p:nvSpPr>
        <p:spPr bwMode="auto">
          <a:xfrm>
            <a:off x="6418263" y="4038600"/>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6974" name="Rectangle 14"/>
          <p:cNvSpPr>
            <a:spLocks noChangeArrowheads="1"/>
          </p:cNvSpPr>
          <p:nvPr/>
        </p:nvSpPr>
        <p:spPr bwMode="auto">
          <a:xfrm>
            <a:off x="5983288" y="3954463"/>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p</a:t>
            </a:r>
          </a:p>
        </p:txBody>
      </p:sp>
      <p:sp>
        <p:nvSpPr>
          <p:cNvPr id="296975" name="Rectangle 15"/>
          <p:cNvSpPr>
            <a:spLocks noChangeArrowheads="1"/>
          </p:cNvSpPr>
          <p:nvPr/>
        </p:nvSpPr>
        <p:spPr bwMode="auto">
          <a:xfrm>
            <a:off x="5568950" y="4279900"/>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0x120B</a:t>
            </a:r>
          </a:p>
        </p:txBody>
      </p:sp>
      <p:sp>
        <p:nvSpPr>
          <p:cNvPr id="296976" name="Rectangle 16"/>
          <p:cNvSpPr>
            <a:spLocks noChangeArrowheads="1"/>
          </p:cNvSpPr>
          <p:nvPr/>
        </p:nvSpPr>
        <p:spPr bwMode="auto">
          <a:xfrm>
            <a:off x="6418263" y="4738688"/>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6977" name="Rectangle 17"/>
          <p:cNvSpPr>
            <a:spLocks noChangeArrowheads="1"/>
          </p:cNvSpPr>
          <p:nvPr/>
        </p:nvSpPr>
        <p:spPr bwMode="auto">
          <a:xfrm>
            <a:off x="5983288" y="4654550"/>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q</a:t>
            </a:r>
          </a:p>
        </p:txBody>
      </p:sp>
      <p:sp>
        <p:nvSpPr>
          <p:cNvPr id="296978" name="Rectangle 18"/>
          <p:cNvSpPr>
            <a:spLocks noChangeArrowheads="1"/>
          </p:cNvSpPr>
          <p:nvPr/>
        </p:nvSpPr>
        <p:spPr bwMode="auto">
          <a:xfrm>
            <a:off x="5568950" y="4979988"/>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rgbClr val="993300"/>
                </a:solidFill>
                <a:latin typeface="Arial" panose="020B0604020202020204" pitchFamily="34" charset="0"/>
              </a:rPr>
              <a:t>0x1210</a:t>
            </a:r>
          </a:p>
        </p:txBody>
      </p:sp>
    </p:spTree>
  </p:cSld>
  <p:clrMapOvr>
    <a:masterClrMapping/>
  </p:clrMapOvr>
  <p:transition/>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noFill/>
        </p:spPr>
        <p:txBody>
          <a:bodyPr lIns="90488" tIns="44450" rIns="90488" bIns="44450"/>
          <a:lstStyle/>
          <a:p>
            <a:pPr eaLnBrk="1" hangingPunct="1"/>
            <a:r>
              <a:rPr lang="en-US" smtClean="0"/>
              <a:t>Type Mismatch</a:t>
            </a:r>
          </a:p>
        </p:txBody>
      </p:sp>
      <p:sp>
        <p:nvSpPr>
          <p:cNvPr id="10244" name="Rectangle 3"/>
          <p:cNvSpPr>
            <a:spLocks noGrp="1" noChangeArrowheads="1"/>
          </p:cNvSpPr>
          <p:nvPr>
            <p:ph type="body" idx="1"/>
          </p:nvPr>
        </p:nvSpPr>
        <p:spPr>
          <a:xfrm>
            <a:off x="381000" y="1143000"/>
            <a:ext cx="7772400" cy="1143000"/>
          </a:xfrm>
          <a:noFill/>
        </p:spPr>
        <p:txBody>
          <a:bodyPr lIns="90488" tIns="44450" rIns="90488" bIns="44450"/>
          <a:lstStyle/>
          <a:p>
            <a:pPr eaLnBrk="1" hangingPunct="1">
              <a:lnSpc>
                <a:spcPct val="90000"/>
              </a:lnSpc>
              <a:buFontTx/>
              <a:buNone/>
            </a:pPr>
            <a:r>
              <a:rPr lang="en-US" sz="2000" b="1" smtClean="0"/>
              <a:t>The compiler will not allow type mismatches when assigning to pointers, or to where pointers point.</a:t>
            </a:r>
          </a:p>
          <a:p>
            <a:pPr eaLnBrk="1" hangingPunct="1">
              <a:lnSpc>
                <a:spcPct val="90000"/>
              </a:lnSpc>
              <a:buFontTx/>
              <a:buNone/>
            </a:pPr>
            <a:r>
              <a:rPr lang="en-US" sz="2000" b="1" smtClean="0"/>
              <a:t>A </a:t>
            </a:r>
            <a:r>
              <a:rPr lang="en-US" sz="2000" b="1" i="1" smtClean="0">
                <a:solidFill>
                  <a:srgbClr val="993300"/>
                </a:solidFill>
              </a:rPr>
              <a:t>warning</a:t>
            </a:r>
            <a:r>
              <a:rPr lang="en-US" sz="2000" b="1" smtClean="0"/>
              <a:t> is generated if such an attempt is made.</a:t>
            </a:r>
          </a:p>
        </p:txBody>
      </p:sp>
      <p:sp>
        <p:nvSpPr>
          <p:cNvPr id="460804" name="Rectangle 4"/>
          <p:cNvSpPr>
            <a:spLocks noChangeArrowheads="1"/>
          </p:cNvSpPr>
          <p:nvPr/>
        </p:nvSpPr>
        <p:spPr bwMode="auto">
          <a:xfrm>
            <a:off x="457200" y="2514600"/>
            <a:ext cx="4191000" cy="220186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35075" algn="l"/>
              </a:tabLst>
              <a:defRPr/>
            </a:pPr>
            <a:r>
              <a:rPr lang="en-US" b="1">
                <a:latin typeface="Courier New" pitchFamily="49" charset="0"/>
                <a:cs typeface="+mn-cs"/>
              </a:rPr>
              <a:t>int	i = 10, j = 14;</a:t>
            </a:r>
          </a:p>
          <a:p>
            <a:pPr eaLnBrk="0" hangingPunct="0">
              <a:tabLst>
                <a:tab pos="669925" algn="l"/>
                <a:tab pos="1235075" algn="l"/>
              </a:tabLst>
              <a:defRPr/>
            </a:pPr>
            <a:r>
              <a:rPr lang="en-US" b="1">
                <a:latin typeface="Courier New" pitchFamily="49" charset="0"/>
                <a:cs typeface="+mn-cs"/>
              </a:rPr>
              <a:t>int	*p = &amp;i;</a:t>
            </a:r>
          </a:p>
          <a:p>
            <a:pPr eaLnBrk="0" hangingPunct="0">
              <a:tabLst>
                <a:tab pos="669925" algn="l"/>
                <a:tab pos="1235075" algn="l"/>
              </a:tabLst>
              <a:defRPr/>
            </a:pPr>
            <a:r>
              <a:rPr lang="en-US" b="1">
                <a:latin typeface="Courier New" pitchFamily="49" charset="0"/>
                <a:cs typeface="+mn-cs"/>
              </a:rPr>
              <a:t>int	*q = &amp;j;</a:t>
            </a:r>
          </a:p>
          <a:p>
            <a:pPr eaLnBrk="0" hangingPunct="0">
              <a:tabLst>
                <a:tab pos="669925" algn="l"/>
                <a:tab pos="1235075" algn="l"/>
              </a:tabLst>
              <a:defRPr/>
            </a:pPr>
            <a:endParaRPr lang="en-US" sz="1800" b="1">
              <a:latin typeface="Courier New" pitchFamily="49" charset="0"/>
              <a:cs typeface="+mn-cs"/>
            </a:endParaRPr>
          </a:p>
          <a:p>
            <a:pPr eaLnBrk="0" hangingPunct="0">
              <a:tabLst>
                <a:tab pos="669925" algn="l"/>
                <a:tab pos="1235075" algn="l"/>
              </a:tabLst>
              <a:defRPr/>
            </a:pPr>
            <a:r>
              <a:rPr lang="en-US" b="1">
                <a:latin typeface="Courier New" pitchFamily="49" charset="0"/>
                <a:cs typeface="+mn-cs"/>
              </a:rPr>
              <a:t>p = *q;</a:t>
            </a:r>
          </a:p>
          <a:p>
            <a:pPr eaLnBrk="0" hangingPunct="0">
              <a:tabLst>
                <a:tab pos="669925" algn="l"/>
                <a:tab pos="1235075" algn="l"/>
              </a:tabLst>
              <a:defRPr/>
            </a:pPr>
            <a:r>
              <a:rPr lang="en-US" b="1">
                <a:latin typeface="Courier New" pitchFamily="49" charset="0"/>
                <a:cs typeface="+mn-cs"/>
              </a:rPr>
              <a:t>*p = q;</a:t>
            </a:r>
          </a:p>
        </p:txBody>
      </p:sp>
      <p:sp>
        <p:nvSpPr>
          <p:cNvPr id="10246" name="Rectangle 5"/>
          <p:cNvSpPr>
            <a:spLocks noChangeArrowheads="1"/>
          </p:cNvSpPr>
          <p:nvPr/>
        </p:nvSpPr>
        <p:spPr bwMode="auto">
          <a:xfrm>
            <a:off x="4814888" y="2774950"/>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0247" name="Rectangle 6"/>
          <p:cNvSpPr>
            <a:spLocks noChangeArrowheads="1"/>
          </p:cNvSpPr>
          <p:nvPr/>
        </p:nvSpPr>
        <p:spPr bwMode="auto">
          <a:xfrm>
            <a:off x="4791075" y="2451100"/>
            <a:ext cx="3000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10248" name="Rectangle 7"/>
          <p:cNvSpPr>
            <a:spLocks noChangeArrowheads="1"/>
          </p:cNvSpPr>
          <p:nvPr/>
        </p:nvSpPr>
        <p:spPr bwMode="auto">
          <a:xfrm>
            <a:off x="6738938" y="2773363"/>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0249" name="Rectangle 8"/>
          <p:cNvSpPr>
            <a:spLocks noChangeArrowheads="1"/>
          </p:cNvSpPr>
          <p:nvPr/>
        </p:nvSpPr>
        <p:spPr bwMode="auto">
          <a:xfrm>
            <a:off x="6545263" y="2459038"/>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i</a:t>
            </a:r>
          </a:p>
        </p:txBody>
      </p:sp>
      <p:sp>
        <p:nvSpPr>
          <p:cNvPr id="10250" name="Rectangle 9"/>
          <p:cNvSpPr>
            <a:spLocks noChangeArrowheads="1"/>
          </p:cNvSpPr>
          <p:nvPr/>
        </p:nvSpPr>
        <p:spPr bwMode="auto">
          <a:xfrm>
            <a:off x="6911975" y="2809875"/>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10</a:t>
            </a:r>
          </a:p>
        </p:txBody>
      </p:sp>
      <p:sp>
        <p:nvSpPr>
          <p:cNvPr id="10251" name="Rectangle 10"/>
          <p:cNvSpPr>
            <a:spLocks noChangeArrowheads="1"/>
          </p:cNvSpPr>
          <p:nvPr/>
        </p:nvSpPr>
        <p:spPr bwMode="auto">
          <a:xfrm>
            <a:off x="4779963" y="2824163"/>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0x15A0</a:t>
            </a:r>
          </a:p>
        </p:txBody>
      </p:sp>
      <p:sp>
        <p:nvSpPr>
          <p:cNvPr id="10252" name="Line 11"/>
          <p:cNvSpPr>
            <a:spLocks noChangeShapeType="1"/>
          </p:cNvSpPr>
          <p:nvPr/>
        </p:nvSpPr>
        <p:spPr bwMode="auto">
          <a:xfrm>
            <a:off x="5645150" y="2981325"/>
            <a:ext cx="10858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10253" name="Rectangle 12"/>
          <p:cNvSpPr>
            <a:spLocks noChangeArrowheads="1"/>
          </p:cNvSpPr>
          <p:nvPr/>
        </p:nvSpPr>
        <p:spPr bwMode="auto">
          <a:xfrm>
            <a:off x="5899150" y="3046413"/>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0x15A0</a:t>
            </a:r>
          </a:p>
        </p:txBody>
      </p:sp>
      <p:sp>
        <p:nvSpPr>
          <p:cNvPr id="10254" name="Rectangle 13"/>
          <p:cNvSpPr>
            <a:spLocks noChangeArrowheads="1"/>
          </p:cNvSpPr>
          <p:nvPr/>
        </p:nvSpPr>
        <p:spPr bwMode="auto">
          <a:xfrm>
            <a:off x="4814888" y="3678238"/>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0255" name="Rectangle 14"/>
          <p:cNvSpPr>
            <a:spLocks noChangeArrowheads="1"/>
          </p:cNvSpPr>
          <p:nvPr/>
        </p:nvSpPr>
        <p:spPr bwMode="auto">
          <a:xfrm>
            <a:off x="4791075" y="3354388"/>
            <a:ext cx="3000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q</a:t>
            </a:r>
          </a:p>
        </p:txBody>
      </p:sp>
      <p:sp>
        <p:nvSpPr>
          <p:cNvPr id="10256" name="Rectangle 15"/>
          <p:cNvSpPr>
            <a:spLocks noChangeArrowheads="1"/>
          </p:cNvSpPr>
          <p:nvPr/>
        </p:nvSpPr>
        <p:spPr bwMode="auto">
          <a:xfrm>
            <a:off x="6738938" y="3676650"/>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0257" name="Rectangle 16"/>
          <p:cNvSpPr>
            <a:spLocks noChangeArrowheads="1"/>
          </p:cNvSpPr>
          <p:nvPr/>
        </p:nvSpPr>
        <p:spPr bwMode="auto">
          <a:xfrm>
            <a:off x="6545263" y="3362325"/>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j</a:t>
            </a:r>
          </a:p>
        </p:txBody>
      </p:sp>
      <p:sp>
        <p:nvSpPr>
          <p:cNvPr id="10258" name="Rectangle 17"/>
          <p:cNvSpPr>
            <a:spLocks noChangeArrowheads="1"/>
          </p:cNvSpPr>
          <p:nvPr/>
        </p:nvSpPr>
        <p:spPr bwMode="auto">
          <a:xfrm>
            <a:off x="4779963" y="3727450"/>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0x15A4</a:t>
            </a:r>
          </a:p>
        </p:txBody>
      </p:sp>
      <p:sp>
        <p:nvSpPr>
          <p:cNvPr id="10259" name="Rectangle 18"/>
          <p:cNvSpPr>
            <a:spLocks noChangeArrowheads="1"/>
          </p:cNvSpPr>
          <p:nvPr/>
        </p:nvSpPr>
        <p:spPr bwMode="auto">
          <a:xfrm>
            <a:off x="5899150" y="3949700"/>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0x15A4</a:t>
            </a:r>
          </a:p>
        </p:txBody>
      </p:sp>
      <p:sp>
        <p:nvSpPr>
          <p:cNvPr id="10260" name="Rectangle 19"/>
          <p:cNvSpPr>
            <a:spLocks noChangeArrowheads="1"/>
          </p:cNvSpPr>
          <p:nvPr/>
        </p:nvSpPr>
        <p:spPr bwMode="auto">
          <a:xfrm>
            <a:off x="6910388" y="3713163"/>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14</a:t>
            </a:r>
          </a:p>
        </p:txBody>
      </p:sp>
      <p:graphicFrame>
        <p:nvGraphicFramePr>
          <p:cNvPr id="10242" name="Object 20">
            <a:hlinkClick r:id="" action="ppaction://ole?verb=0"/>
          </p:cNvPr>
          <p:cNvGraphicFramePr>
            <a:graphicFrameLocks/>
          </p:cNvGraphicFramePr>
          <p:nvPr/>
        </p:nvGraphicFramePr>
        <p:xfrm>
          <a:off x="3989388" y="4259263"/>
          <a:ext cx="544512" cy="639762"/>
        </p:xfrm>
        <a:graphic>
          <a:graphicData uri="http://schemas.openxmlformats.org/presentationml/2006/ole">
            <mc:AlternateContent xmlns:mc="http://schemas.openxmlformats.org/markup-compatibility/2006">
              <mc:Choice xmlns:v="urn:schemas-microsoft-com:vml" Requires="v">
                <p:oleObj spid="_x0000_s10267" name="CorelDRAW!" r:id="rId3" imgW="1657080" imgH="1935000" progId="CDraw5">
                  <p:embed/>
                </p:oleObj>
              </mc:Choice>
              <mc:Fallback>
                <p:oleObj name="CorelDRAW!" r:id="rId3" imgW="1657080" imgH="1935000" progId="CDraw5">
                  <p:embed/>
                  <p:pic>
                    <p:nvPicPr>
                      <p:cNvPr id="0" name="Object 2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9388" y="4259263"/>
                        <a:ext cx="544512" cy="639762"/>
                      </a:xfrm>
                      <a:prstGeom prst="rect">
                        <a:avLst/>
                      </a:prstGeom>
                      <a:noFill/>
                      <a:ln>
                        <a:noFill/>
                      </a:ln>
                      <a:effectLst>
                        <a:outerShdw dist="107763"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pic>
                </p:oleObj>
              </mc:Fallback>
            </mc:AlternateContent>
          </a:graphicData>
        </a:graphic>
      </p:graphicFrame>
      <p:sp>
        <p:nvSpPr>
          <p:cNvPr id="10261" name="Line 21"/>
          <p:cNvSpPr>
            <a:spLocks noChangeShapeType="1"/>
          </p:cNvSpPr>
          <p:nvPr/>
        </p:nvSpPr>
        <p:spPr bwMode="auto">
          <a:xfrm>
            <a:off x="5645150" y="3881438"/>
            <a:ext cx="1085850"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10262" name="Rectangle 22"/>
          <p:cNvSpPr>
            <a:spLocks noChangeArrowheads="1"/>
          </p:cNvSpPr>
          <p:nvPr/>
        </p:nvSpPr>
        <p:spPr bwMode="auto">
          <a:xfrm>
            <a:off x="762000" y="5000625"/>
            <a:ext cx="1630363"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cannot write 0x15A4 into i</a:t>
            </a:r>
          </a:p>
        </p:txBody>
      </p:sp>
      <p:sp>
        <p:nvSpPr>
          <p:cNvPr id="10263" name="Arc 23"/>
          <p:cNvSpPr>
            <a:spLocks/>
          </p:cNvSpPr>
          <p:nvPr/>
        </p:nvSpPr>
        <p:spPr bwMode="auto">
          <a:xfrm rot="-1785593">
            <a:off x="2133600" y="4343400"/>
            <a:ext cx="498475" cy="730250"/>
          </a:xfrm>
          <a:custGeom>
            <a:avLst/>
            <a:gdLst>
              <a:gd name="T0" fmla="*/ 0 w 21669"/>
              <a:gd name="T1" fmla="*/ 0 h 43200"/>
              <a:gd name="T2" fmla="*/ 19319016 w 21669"/>
              <a:gd name="T3" fmla="*/ 2147483647 h 43200"/>
              <a:gd name="T4" fmla="*/ 19319016 w 21669"/>
              <a:gd name="T5" fmla="*/ 1763618564 h 43200"/>
              <a:gd name="T6" fmla="*/ 0 60000 65536"/>
              <a:gd name="T7" fmla="*/ 0 60000 65536"/>
              <a:gd name="T8" fmla="*/ 0 60000 65536"/>
              <a:gd name="T9" fmla="*/ 0 w 21669"/>
              <a:gd name="T10" fmla="*/ 0 h 43200"/>
              <a:gd name="T11" fmla="*/ 21669 w 21669"/>
              <a:gd name="T12" fmla="*/ 43200 h 43200"/>
            </a:gdLst>
            <a:ahLst/>
            <a:cxnLst>
              <a:cxn ang="T6">
                <a:pos x="T0" y="T1"/>
              </a:cxn>
              <a:cxn ang="T7">
                <a:pos x="T2" y="T3"/>
              </a:cxn>
              <a:cxn ang="T8">
                <a:pos x="T4" y="T5"/>
              </a:cxn>
            </a:cxnLst>
            <a:rect l="T9" t="T10" r="T11" b="T12"/>
            <a:pathLst>
              <a:path w="21669" h="43200" fill="none" extrusionOk="0">
                <a:moveTo>
                  <a:pt x="0" y="0"/>
                </a:moveTo>
                <a:cubicBezTo>
                  <a:pt x="23" y="0"/>
                  <a:pt x="46" y="-1"/>
                  <a:pt x="69" y="0"/>
                </a:cubicBezTo>
                <a:cubicBezTo>
                  <a:pt x="11998" y="0"/>
                  <a:pt x="21669" y="9670"/>
                  <a:pt x="21669" y="21600"/>
                </a:cubicBezTo>
                <a:cubicBezTo>
                  <a:pt x="21669" y="33529"/>
                  <a:pt x="11998" y="43199"/>
                  <a:pt x="69" y="43200"/>
                </a:cubicBezTo>
              </a:path>
              <a:path w="21669" h="43200" stroke="0" extrusionOk="0">
                <a:moveTo>
                  <a:pt x="0" y="0"/>
                </a:moveTo>
                <a:cubicBezTo>
                  <a:pt x="23" y="0"/>
                  <a:pt x="46" y="-1"/>
                  <a:pt x="69" y="0"/>
                </a:cubicBezTo>
                <a:cubicBezTo>
                  <a:pt x="11998" y="0"/>
                  <a:pt x="21669" y="9670"/>
                  <a:pt x="21669" y="21600"/>
                </a:cubicBezTo>
                <a:cubicBezTo>
                  <a:pt x="21669" y="33529"/>
                  <a:pt x="11998" y="43199"/>
                  <a:pt x="69" y="43200"/>
                </a:cubicBezTo>
                <a:lnTo>
                  <a:pt x="69"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0264" name="Rectangle 24"/>
          <p:cNvSpPr>
            <a:spLocks noChangeArrowheads="1"/>
          </p:cNvSpPr>
          <p:nvPr/>
        </p:nvSpPr>
        <p:spPr bwMode="auto">
          <a:xfrm>
            <a:off x="3429000" y="5040313"/>
            <a:ext cx="1630363"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cannot write 14 into p</a:t>
            </a:r>
          </a:p>
        </p:txBody>
      </p:sp>
      <p:sp>
        <p:nvSpPr>
          <p:cNvPr id="10265" name="Line 25"/>
          <p:cNvSpPr>
            <a:spLocks noChangeShapeType="1"/>
          </p:cNvSpPr>
          <p:nvPr/>
        </p:nvSpPr>
        <p:spPr bwMode="auto">
          <a:xfrm rot="-253569">
            <a:off x="2130425" y="4051300"/>
            <a:ext cx="1751013" cy="1049338"/>
          </a:xfrm>
          <a:prstGeom prst="line">
            <a:avLst/>
          </a:prstGeom>
          <a:noFill/>
          <a:ln w="12700">
            <a:solidFill>
              <a:schemeClr val="bg2"/>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IN"/>
          </a:p>
        </p:txBody>
      </p:sp>
      <p:sp>
        <p:nvSpPr>
          <p:cNvPr id="10266" name="Text Box 26"/>
          <p:cNvSpPr txBox="1">
            <a:spLocks noChangeArrowheads="1"/>
          </p:cNvSpPr>
          <p:nvPr/>
        </p:nvSpPr>
        <p:spPr bwMode="auto">
          <a:xfrm>
            <a:off x="8534400" y="2286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a:t>
            </a:r>
          </a:p>
        </p:txBody>
      </p:sp>
    </p:spTree>
  </p:cSld>
  <p:clrMapOvr>
    <a:masterClrMapping/>
  </p:clrMapOvr>
  <p:transition/>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noFill/>
        </p:spPr>
        <p:txBody>
          <a:bodyPr lIns="90488" tIns="44450" rIns="90488" bIns="44450"/>
          <a:lstStyle/>
          <a:p>
            <a:pPr eaLnBrk="1" hangingPunct="1"/>
            <a:r>
              <a:rPr lang="en-US" smtClean="0"/>
              <a:t>Call by Value - Reminder</a:t>
            </a:r>
          </a:p>
        </p:txBody>
      </p:sp>
      <p:sp>
        <p:nvSpPr>
          <p:cNvPr id="461827" name="Rectangle 3"/>
          <p:cNvSpPr>
            <a:spLocks noChangeArrowheads="1"/>
          </p:cNvSpPr>
          <p:nvPr/>
        </p:nvSpPr>
        <p:spPr bwMode="auto">
          <a:xfrm>
            <a:off x="228600" y="1066800"/>
            <a:ext cx="5867400" cy="5283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52538" algn="l"/>
              </a:tabLst>
              <a:defRPr/>
            </a:pPr>
            <a:r>
              <a:rPr lang="en-US" sz="2000" b="1">
                <a:latin typeface="Courier New" pitchFamily="49" charset="0"/>
                <a:cs typeface="+mn-cs"/>
              </a:rPr>
              <a:t>#include &lt;stdio.h&gt;</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void	change(int v);</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int	main(void)</a:t>
            </a:r>
          </a:p>
          <a:p>
            <a:pPr eaLnBrk="0" hangingPunct="0">
              <a:tabLst>
                <a:tab pos="669925" algn="l"/>
                <a:tab pos="1252538" algn="l"/>
              </a:tabLst>
              <a:defRPr/>
            </a:pPr>
            <a:r>
              <a:rPr lang="en-US" sz="2000" b="1">
                <a:latin typeface="Courier New" pitchFamily="49" charset="0"/>
                <a:cs typeface="+mn-cs"/>
              </a:rPr>
              <a:t>{</a:t>
            </a:r>
          </a:p>
          <a:p>
            <a:pPr eaLnBrk="0" hangingPunct="0">
              <a:tabLst>
                <a:tab pos="669925" algn="l"/>
                <a:tab pos="1252538" algn="l"/>
              </a:tabLst>
              <a:defRPr/>
            </a:pPr>
            <a:r>
              <a:rPr lang="en-US" sz="2000" b="1">
                <a:latin typeface="Courier New" pitchFamily="49" charset="0"/>
                <a:cs typeface="+mn-cs"/>
              </a:rPr>
              <a:t>	int var = 5;</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	change(var);</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	printf("main: var = %i\n", var);</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	return 0;</a:t>
            </a:r>
          </a:p>
          <a:p>
            <a:pPr eaLnBrk="0" hangingPunct="0">
              <a:tabLst>
                <a:tab pos="669925" algn="l"/>
                <a:tab pos="1252538" algn="l"/>
              </a:tabLst>
              <a:defRPr/>
            </a:pPr>
            <a:r>
              <a:rPr lang="en-US" sz="2000" b="1">
                <a:latin typeface="Courier New" pitchFamily="49" charset="0"/>
                <a:cs typeface="+mn-cs"/>
              </a:rPr>
              <a:t>}</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void	change(int v)</a:t>
            </a:r>
          </a:p>
          <a:p>
            <a:pPr eaLnBrk="0" hangingPunct="0">
              <a:tabLst>
                <a:tab pos="669925" algn="l"/>
                <a:tab pos="1252538" algn="l"/>
              </a:tabLst>
              <a:defRPr/>
            </a:pPr>
            <a:r>
              <a:rPr lang="en-US" sz="2000" b="1">
                <a:latin typeface="Courier New" pitchFamily="49" charset="0"/>
                <a:cs typeface="+mn-cs"/>
              </a:rPr>
              <a:t>{</a:t>
            </a:r>
          </a:p>
          <a:p>
            <a:pPr eaLnBrk="0" hangingPunct="0">
              <a:tabLst>
                <a:tab pos="669925" algn="l"/>
                <a:tab pos="1252538" algn="l"/>
              </a:tabLst>
              <a:defRPr/>
            </a:pPr>
            <a:r>
              <a:rPr lang="en-US" sz="2000" b="1">
                <a:latin typeface="Courier New" pitchFamily="49" charset="0"/>
                <a:cs typeface="+mn-cs"/>
              </a:rPr>
              <a:t>	v *= 100;</a:t>
            </a:r>
          </a:p>
          <a:p>
            <a:pPr eaLnBrk="0" hangingPunct="0">
              <a:tabLst>
                <a:tab pos="669925" algn="l"/>
                <a:tab pos="1252538" algn="l"/>
              </a:tabLst>
              <a:defRPr/>
            </a:pPr>
            <a:r>
              <a:rPr lang="en-US" sz="2000" b="1">
                <a:latin typeface="Courier New" pitchFamily="49" charset="0"/>
                <a:cs typeface="+mn-cs"/>
              </a:rPr>
              <a:t>	printf("change: v = %i\n", v);</a:t>
            </a:r>
          </a:p>
          <a:p>
            <a:pPr eaLnBrk="0" hangingPunct="0">
              <a:tabLst>
                <a:tab pos="669925" algn="l"/>
                <a:tab pos="1252538" algn="l"/>
              </a:tabLst>
              <a:defRPr/>
            </a:pPr>
            <a:r>
              <a:rPr lang="en-US" sz="2000" b="1">
                <a:latin typeface="Courier New" pitchFamily="49" charset="0"/>
                <a:cs typeface="+mn-cs"/>
              </a:rPr>
              <a:t>}</a:t>
            </a:r>
          </a:p>
        </p:txBody>
      </p:sp>
      <p:sp>
        <p:nvSpPr>
          <p:cNvPr id="461828" name="Rectangle 4"/>
          <p:cNvSpPr>
            <a:spLocks noChangeArrowheads="1"/>
          </p:cNvSpPr>
          <p:nvPr/>
        </p:nvSpPr>
        <p:spPr bwMode="auto">
          <a:xfrm>
            <a:off x="5640388" y="5065713"/>
            <a:ext cx="2047875" cy="5905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600" b="1">
                <a:latin typeface="Courier New" pitchFamily="49" charset="0"/>
                <a:cs typeface="+mn-cs"/>
              </a:rPr>
              <a:t>change: v = 500</a:t>
            </a:r>
          </a:p>
          <a:p>
            <a:pPr eaLnBrk="0" hangingPunct="0">
              <a:tabLst>
                <a:tab pos="565150" algn="l"/>
                <a:tab pos="1252538" algn="l"/>
              </a:tabLst>
              <a:defRPr/>
            </a:pPr>
            <a:r>
              <a:rPr lang="en-US" sz="1600" b="1">
                <a:latin typeface="Courier New" pitchFamily="49" charset="0"/>
                <a:cs typeface="+mn-cs"/>
              </a:rPr>
              <a:t>main: var = 5</a:t>
            </a:r>
          </a:p>
        </p:txBody>
      </p:sp>
      <p:sp>
        <p:nvSpPr>
          <p:cNvPr id="297989" name="Rectangle 5"/>
          <p:cNvSpPr>
            <a:spLocks noChangeArrowheads="1"/>
          </p:cNvSpPr>
          <p:nvPr/>
        </p:nvSpPr>
        <p:spPr bwMode="auto">
          <a:xfrm>
            <a:off x="6342063" y="2019300"/>
            <a:ext cx="1598612"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the function was not able to alter “var”</a:t>
            </a:r>
          </a:p>
        </p:txBody>
      </p:sp>
      <p:sp>
        <p:nvSpPr>
          <p:cNvPr id="297990" name="Arc 6"/>
          <p:cNvSpPr>
            <a:spLocks/>
          </p:cNvSpPr>
          <p:nvPr/>
        </p:nvSpPr>
        <p:spPr bwMode="auto">
          <a:xfrm>
            <a:off x="5292725" y="2435225"/>
            <a:ext cx="1060450" cy="67945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3"/>
                  <a:pt x="9651" y="17"/>
                  <a:pt x="21568" y="0"/>
                </a:cubicBezTo>
              </a:path>
              <a:path w="21600" h="21600" stroke="0" extrusionOk="0">
                <a:moveTo>
                  <a:pt x="0" y="21600"/>
                </a:moveTo>
                <a:cubicBezTo>
                  <a:pt x="0" y="9683"/>
                  <a:pt x="9651" y="17"/>
                  <a:pt x="21568" y="0"/>
                </a:cubicBezTo>
                <a:lnTo>
                  <a:pt x="21600"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7991" name="Rectangle 7"/>
          <p:cNvSpPr>
            <a:spLocks noChangeArrowheads="1"/>
          </p:cNvSpPr>
          <p:nvPr/>
        </p:nvSpPr>
        <p:spPr bwMode="auto">
          <a:xfrm>
            <a:off x="6215063" y="3876675"/>
            <a:ext cx="2124075" cy="63817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the function is able to alter “v”</a:t>
            </a:r>
          </a:p>
        </p:txBody>
      </p:sp>
      <p:sp>
        <p:nvSpPr>
          <p:cNvPr id="297992" name="Arc 8"/>
          <p:cNvSpPr>
            <a:spLocks/>
          </p:cNvSpPr>
          <p:nvPr/>
        </p:nvSpPr>
        <p:spPr bwMode="auto">
          <a:xfrm>
            <a:off x="2895600" y="4349750"/>
            <a:ext cx="3416300" cy="679450"/>
          </a:xfrm>
          <a:custGeom>
            <a:avLst/>
            <a:gdLst>
              <a:gd name="T0" fmla="*/ 0 w 20343"/>
              <a:gd name="T1" fmla="*/ 2147483647 h 21600"/>
              <a:gd name="T2" fmla="*/ 2147483647 w 20343"/>
              <a:gd name="T3" fmla="*/ 0 h 21600"/>
              <a:gd name="T4" fmla="*/ 2147483647 w 20343"/>
              <a:gd name="T5" fmla="*/ 2147483647 h 21600"/>
              <a:gd name="T6" fmla="*/ 0 60000 65536"/>
              <a:gd name="T7" fmla="*/ 0 60000 65536"/>
              <a:gd name="T8" fmla="*/ 0 60000 65536"/>
              <a:gd name="T9" fmla="*/ 0 w 20343"/>
              <a:gd name="T10" fmla="*/ 0 h 21600"/>
              <a:gd name="T11" fmla="*/ 20343 w 20343"/>
              <a:gd name="T12" fmla="*/ 21600 h 21600"/>
            </a:gdLst>
            <a:ahLst/>
            <a:cxnLst>
              <a:cxn ang="T6">
                <a:pos x="T0" y="T1"/>
              </a:cxn>
              <a:cxn ang="T7">
                <a:pos x="T2" y="T3"/>
              </a:cxn>
              <a:cxn ang="T8">
                <a:pos x="T4" y="T5"/>
              </a:cxn>
            </a:cxnLst>
            <a:rect l="T9" t="T10" r="T11" b="T12"/>
            <a:pathLst>
              <a:path w="20343" h="21600" fill="none" extrusionOk="0">
                <a:moveTo>
                  <a:pt x="-1" y="14338"/>
                </a:moveTo>
                <a:cubicBezTo>
                  <a:pt x="3067" y="5743"/>
                  <a:pt x="11207" y="3"/>
                  <a:pt x="20334" y="0"/>
                </a:cubicBezTo>
              </a:path>
              <a:path w="20343" h="21600" stroke="0" extrusionOk="0">
                <a:moveTo>
                  <a:pt x="-1" y="14338"/>
                </a:moveTo>
                <a:cubicBezTo>
                  <a:pt x="3067" y="5743"/>
                  <a:pt x="11207" y="3"/>
                  <a:pt x="20334" y="0"/>
                </a:cubicBezTo>
                <a:lnTo>
                  <a:pt x="20343"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7993" name="Line 9"/>
          <p:cNvSpPr>
            <a:spLocks noChangeShapeType="1"/>
          </p:cNvSpPr>
          <p:nvPr/>
        </p:nvSpPr>
        <p:spPr bwMode="auto">
          <a:xfrm flipH="1">
            <a:off x="7286625" y="4481513"/>
            <a:ext cx="55563" cy="593725"/>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7994" name="Arc 10"/>
          <p:cNvSpPr>
            <a:spLocks/>
          </p:cNvSpPr>
          <p:nvPr/>
        </p:nvSpPr>
        <p:spPr bwMode="auto">
          <a:xfrm>
            <a:off x="7796213" y="2819400"/>
            <a:ext cx="590550" cy="2633663"/>
          </a:xfrm>
          <a:custGeom>
            <a:avLst/>
            <a:gdLst>
              <a:gd name="T0" fmla="*/ 0 w 21658"/>
              <a:gd name="T1" fmla="*/ 0 h 43198"/>
              <a:gd name="T2" fmla="*/ 193464143 w 21658"/>
              <a:gd name="T3" fmla="*/ 2147483647 h 43198"/>
              <a:gd name="T4" fmla="*/ 32051232 w 21658"/>
              <a:gd name="T5" fmla="*/ 2147483647 h 43198"/>
              <a:gd name="T6" fmla="*/ 0 60000 65536"/>
              <a:gd name="T7" fmla="*/ 0 60000 65536"/>
              <a:gd name="T8" fmla="*/ 0 60000 65536"/>
              <a:gd name="T9" fmla="*/ 0 w 21658"/>
              <a:gd name="T10" fmla="*/ 0 h 43198"/>
              <a:gd name="T11" fmla="*/ 21658 w 21658"/>
              <a:gd name="T12" fmla="*/ 43198 h 43198"/>
            </a:gdLst>
            <a:ahLst/>
            <a:cxnLst>
              <a:cxn ang="T6">
                <a:pos x="T0" y="T1"/>
              </a:cxn>
              <a:cxn ang="T7">
                <a:pos x="T2" y="T3"/>
              </a:cxn>
              <a:cxn ang="T8">
                <a:pos x="T4" y="T5"/>
              </a:cxn>
            </a:cxnLst>
            <a:rect l="T9" t="T10" r="T11" b="T12"/>
            <a:pathLst>
              <a:path w="21658" h="43198" fill="none" extrusionOk="0">
                <a:moveTo>
                  <a:pt x="0" y="0"/>
                </a:moveTo>
                <a:cubicBezTo>
                  <a:pt x="19" y="0"/>
                  <a:pt x="38" y="-1"/>
                  <a:pt x="58" y="0"/>
                </a:cubicBezTo>
                <a:cubicBezTo>
                  <a:pt x="11987" y="0"/>
                  <a:pt x="21658" y="9670"/>
                  <a:pt x="21658" y="21600"/>
                </a:cubicBezTo>
                <a:cubicBezTo>
                  <a:pt x="21658" y="33415"/>
                  <a:pt x="12164" y="43038"/>
                  <a:pt x="350" y="43198"/>
                </a:cubicBezTo>
              </a:path>
              <a:path w="21658" h="43198" stroke="0" extrusionOk="0">
                <a:moveTo>
                  <a:pt x="0" y="0"/>
                </a:moveTo>
                <a:cubicBezTo>
                  <a:pt x="19" y="0"/>
                  <a:pt x="38" y="-1"/>
                  <a:pt x="58" y="0"/>
                </a:cubicBezTo>
                <a:cubicBezTo>
                  <a:pt x="11987" y="0"/>
                  <a:pt x="21658" y="9670"/>
                  <a:pt x="21658" y="21600"/>
                </a:cubicBezTo>
                <a:cubicBezTo>
                  <a:pt x="21658" y="33415"/>
                  <a:pt x="12164" y="43038"/>
                  <a:pt x="350" y="43198"/>
                </a:cubicBezTo>
                <a:lnTo>
                  <a:pt x="58" y="21600"/>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spcBef>
                <a:spcPct val="50000"/>
              </a:spcBef>
            </a:pPr>
            <a:r>
              <a:rPr lang="en-US" smtClean="0"/>
              <a:t>Good Programming Practices</a:t>
            </a:r>
          </a:p>
        </p:txBody>
      </p:sp>
      <p:sp>
        <p:nvSpPr>
          <p:cNvPr id="81923" name="Rectangle 3"/>
          <p:cNvSpPr>
            <a:spLocks noGrp="1" noChangeArrowheads="1"/>
          </p:cNvSpPr>
          <p:nvPr>
            <p:ph type="body" idx="1"/>
          </p:nvPr>
        </p:nvSpPr>
        <p:spPr>
          <a:xfrm>
            <a:off x="381000" y="1219200"/>
            <a:ext cx="8077200" cy="4953000"/>
          </a:xfrm>
        </p:spPr>
        <p:txBody>
          <a:bodyPr/>
          <a:lstStyle/>
          <a:p>
            <a:pPr algn="just" eaLnBrk="1" hangingPunct="1">
              <a:lnSpc>
                <a:spcPct val="90000"/>
              </a:lnSpc>
            </a:pPr>
            <a:r>
              <a:rPr lang="en-US" sz="2400" smtClean="0"/>
              <a:t>C programming standards and indentation styles are available in the handouts folder.</a:t>
            </a:r>
          </a:p>
          <a:p>
            <a:pPr algn="just" eaLnBrk="1" hangingPunct="1">
              <a:lnSpc>
                <a:spcPct val="90000"/>
              </a:lnSpc>
            </a:pPr>
            <a:endParaRPr lang="en-US" sz="2400" smtClean="0"/>
          </a:p>
          <a:p>
            <a:pPr algn="just" eaLnBrk="1" hangingPunct="1">
              <a:lnSpc>
                <a:spcPct val="90000"/>
              </a:lnSpc>
            </a:pPr>
            <a:r>
              <a:rPr lang="en-US" sz="2400" smtClean="0"/>
              <a:t>You are expected to conform to these standards for </a:t>
            </a:r>
            <a:r>
              <a:rPr lang="en-US" sz="2400" u="sng" smtClean="0"/>
              <a:t>all</a:t>
            </a:r>
            <a:r>
              <a:rPr lang="en-US" sz="2400" smtClean="0"/>
              <a:t> programming projects in this class.  (This will be part of your grade for  each project / assignment / test )</a:t>
            </a:r>
          </a:p>
          <a:p>
            <a:pPr algn="just" eaLnBrk="1" hangingPunct="1">
              <a:lnSpc>
                <a:spcPct val="90000"/>
              </a:lnSpc>
            </a:pPr>
            <a:endParaRPr lang="en-US" sz="2400" smtClean="0"/>
          </a:p>
          <a:p>
            <a:pPr algn="just" eaLnBrk="1" hangingPunct="1">
              <a:lnSpc>
                <a:spcPct val="90000"/>
              </a:lnSpc>
            </a:pPr>
            <a:r>
              <a:rPr lang="en-US" sz="2400" smtClean="0"/>
              <a:t>Subsequent lectures will include more “Good Programming Practices” slides.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1923">
                                            <p:txEl>
                                              <p:pRg st="2" end="2"/>
                                            </p:txEl>
                                          </p:spTgt>
                                        </p:tgtEl>
                                        <p:attrNameLst>
                                          <p:attrName>style.visibility</p:attrName>
                                        </p:attrNameLst>
                                      </p:cBhvr>
                                      <p:to>
                                        <p:strVal val="visible"/>
                                      </p:to>
                                    </p:set>
                                    <p:anim calcmode="lin" valueType="num">
                                      <p:cBhvr additive="base">
                                        <p:cTn id="13" dur="500" fill="hold"/>
                                        <p:tgtEl>
                                          <p:spTgt spid="8192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819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81923">
                                            <p:txEl>
                                              <p:pRg st="4" end="4"/>
                                            </p:txEl>
                                          </p:spTgt>
                                        </p:tgtEl>
                                        <p:attrNameLst>
                                          <p:attrName>style.visibility</p:attrName>
                                        </p:attrNameLst>
                                      </p:cBhvr>
                                      <p:to>
                                        <p:strVal val="visible"/>
                                      </p:to>
                                    </p:set>
                                    <p:anim calcmode="lin" valueType="num">
                                      <p:cBhvr additive="base">
                                        <p:cTn id="19" dur="500" fill="hold"/>
                                        <p:tgtEl>
                                          <p:spTgt spid="8192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819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noFill/>
        </p:spPr>
        <p:txBody>
          <a:bodyPr lIns="90488" tIns="44450" rIns="90488" bIns="44450"/>
          <a:lstStyle/>
          <a:p>
            <a:pPr eaLnBrk="1" hangingPunct="1"/>
            <a:r>
              <a:rPr lang="en-US" smtClean="0"/>
              <a:t>Call by Reference</a:t>
            </a:r>
          </a:p>
        </p:txBody>
      </p:sp>
      <p:sp>
        <p:nvSpPr>
          <p:cNvPr id="462851" name="Rectangle 3"/>
          <p:cNvSpPr>
            <a:spLocks noChangeArrowheads="1"/>
          </p:cNvSpPr>
          <p:nvPr/>
        </p:nvSpPr>
        <p:spPr bwMode="auto">
          <a:xfrm>
            <a:off x="239713" y="1325563"/>
            <a:ext cx="5399087" cy="4770437"/>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52538" algn="l"/>
              </a:tabLst>
              <a:defRPr/>
            </a:pPr>
            <a:r>
              <a:rPr lang="en-US" sz="1800" b="1">
                <a:latin typeface="Courier New" pitchFamily="49" charset="0"/>
                <a:cs typeface="+mn-cs"/>
              </a:rPr>
              <a:t>#include &lt;stdio.h&gt;</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void	change(int* p);</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int	main(void)</a:t>
            </a:r>
          </a:p>
          <a:p>
            <a:pPr eaLnBrk="0" hangingPunct="0">
              <a:tabLst>
                <a:tab pos="669925" algn="l"/>
                <a:tab pos="1252538" algn="l"/>
              </a:tabLst>
              <a:defRPr/>
            </a:pPr>
            <a:r>
              <a:rPr lang="en-US" sz="1800" b="1">
                <a:latin typeface="Courier New" pitchFamily="49" charset="0"/>
                <a:cs typeface="+mn-cs"/>
              </a:rPr>
              <a:t>{</a:t>
            </a:r>
          </a:p>
          <a:p>
            <a:pPr eaLnBrk="0" hangingPunct="0">
              <a:tabLst>
                <a:tab pos="669925" algn="l"/>
                <a:tab pos="1252538" algn="l"/>
              </a:tabLst>
              <a:defRPr/>
            </a:pPr>
            <a:r>
              <a:rPr lang="en-US" sz="1800" b="1">
                <a:latin typeface="Courier New" pitchFamily="49" charset="0"/>
                <a:cs typeface="+mn-cs"/>
              </a:rPr>
              <a:t>	int var = 5;</a:t>
            </a:r>
          </a:p>
          <a:p>
            <a:pPr eaLnBrk="0" hangingPunct="0">
              <a:tabLst>
                <a:tab pos="669925" algn="l"/>
                <a:tab pos="1252538" algn="l"/>
              </a:tabLst>
              <a:defRPr/>
            </a:pPr>
            <a:r>
              <a:rPr lang="en-US" sz="1800" b="1">
                <a:latin typeface="Courier New" pitchFamily="49" charset="0"/>
                <a:cs typeface="+mn-cs"/>
              </a:rPr>
              <a:t>	change(&amp;var);</a:t>
            </a:r>
          </a:p>
          <a:p>
            <a:pPr eaLnBrk="0" hangingPunct="0">
              <a:tabLst>
                <a:tab pos="669925" algn="l"/>
                <a:tab pos="1252538" algn="l"/>
              </a:tabLst>
              <a:defRPr/>
            </a:pPr>
            <a:r>
              <a:rPr lang="en-US" sz="1800" b="1">
                <a:latin typeface="Courier New" pitchFamily="49" charset="0"/>
                <a:cs typeface="+mn-cs"/>
              </a:rPr>
              <a:t>	printf("main: var = %i\n", var);</a:t>
            </a:r>
          </a:p>
          <a:p>
            <a:pPr eaLnBrk="0" hangingPunct="0">
              <a:tabLst>
                <a:tab pos="669925" algn="l"/>
                <a:tab pos="1252538" algn="l"/>
              </a:tabLst>
              <a:defRPr/>
            </a:pPr>
            <a:r>
              <a:rPr lang="en-US" sz="1800" b="1">
                <a:latin typeface="Courier New" pitchFamily="49" charset="0"/>
                <a:cs typeface="+mn-cs"/>
              </a:rPr>
              <a:t>	return 0;</a:t>
            </a:r>
          </a:p>
          <a:p>
            <a:pPr eaLnBrk="0" hangingPunct="0">
              <a:tabLst>
                <a:tab pos="669925" algn="l"/>
                <a:tab pos="1252538" algn="l"/>
              </a:tabLst>
              <a:defRPr/>
            </a:pPr>
            <a:r>
              <a:rPr lang="en-US" sz="1800" b="1">
                <a:latin typeface="Courier New" pitchFamily="49" charset="0"/>
                <a:cs typeface="+mn-cs"/>
              </a:rPr>
              <a:t>}</a:t>
            </a:r>
          </a:p>
          <a:p>
            <a:pPr eaLnBrk="0" hangingPunct="0">
              <a:tabLst>
                <a:tab pos="669925" algn="l"/>
                <a:tab pos="1252538" algn="l"/>
              </a:tabLst>
              <a:defRPr/>
            </a:pPr>
            <a:endParaRPr lang="en-US" sz="1800" b="1">
              <a:latin typeface="Courier New" pitchFamily="49" charset="0"/>
              <a:cs typeface="+mn-cs"/>
            </a:endParaRPr>
          </a:p>
          <a:p>
            <a:pPr eaLnBrk="0" hangingPunct="0">
              <a:tabLst>
                <a:tab pos="669925" algn="l"/>
                <a:tab pos="1252538" algn="l"/>
              </a:tabLst>
              <a:defRPr/>
            </a:pPr>
            <a:r>
              <a:rPr lang="en-US" sz="1800" b="1">
                <a:latin typeface="Courier New" pitchFamily="49" charset="0"/>
                <a:cs typeface="+mn-cs"/>
              </a:rPr>
              <a:t>void	change(int* p)</a:t>
            </a:r>
          </a:p>
          <a:p>
            <a:pPr eaLnBrk="0" hangingPunct="0">
              <a:tabLst>
                <a:tab pos="669925" algn="l"/>
                <a:tab pos="1252538" algn="l"/>
              </a:tabLst>
              <a:defRPr/>
            </a:pPr>
            <a:r>
              <a:rPr lang="en-US" sz="1800" b="1">
                <a:latin typeface="Courier New" pitchFamily="49" charset="0"/>
                <a:cs typeface="+mn-cs"/>
              </a:rPr>
              <a:t>{</a:t>
            </a:r>
          </a:p>
          <a:p>
            <a:pPr eaLnBrk="0" hangingPunct="0">
              <a:tabLst>
                <a:tab pos="669925" algn="l"/>
                <a:tab pos="1252538" algn="l"/>
              </a:tabLst>
              <a:defRPr/>
            </a:pPr>
            <a:r>
              <a:rPr lang="en-US" sz="1800" b="1">
                <a:latin typeface="Courier New" pitchFamily="49" charset="0"/>
                <a:cs typeface="+mn-cs"/>
              </a:rPr>
              <a:t>	*p *= 100;</a:t>
            </a:r>
          </a:p>
          <a:p>
            <a:pPr eaLnBrk="0" hangingPunct="0">
              <a:tabLst>
                <a:tab pos="669925" algn="l"/>
                <a:tab pos="1252538" algn="l"/>
              </a:tabLst>
              <a:defRPr/>
            </a:pPr>
            <a:r>
              <a:rPr lang="en-US" sz="1800" b="1">
                <a:latin typeface="Courier New" pitchFamily="49" charset="0"/>
                <a:cs typeface="+mn-cs"/>
              </a:rPr>
              <a:t>	printf("change: *p = %i\n", *p);</a:t>
            </a:r>
          </a:p>
          <a:p>
            <a:pPr eaLnBrk="0" hangingPunct="0">
              <a:tabLst>
                <a:tab pos="669925" algn="l"/>
                <a:tab pos="1252538" algn="l"/>
              </a:tabLst>
              <a:defRPr/>
            </a:pPr>
            <a:r>
              <a:rPr lang="en-US" sz="1800" b="1">
                <a:latin typeface="Courier New" pitchFamily="49" charset="0"/>
                <a:cs typeface="+mn-cs"/>
              </a:rPr>
              <a:t>}</a:t>
            </a:r>
          </a:p>
        </p:txBody>
      </p:sp>
      <p:sp>
        <p:nvSpPr>
          <p:cNvPr id="462852" name="Rectangle 4"/>
          <p:cNvSpPr>
            <a:spLocks noChangeArrowheads="1"/>
          </p:cNvSpPr>
          <p:nvPr/>
        </p:nvSpPr>
        <p:spPr bwMode="auto">
          <a:xfrm>
            <a:off x="5410200" y="5734050"/>
            <a:ext cx="2176463" cy="5905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252538" algn="l"/>
              </a:tabLst>
              <a:defRPr/>
            </a:pPr>
            <a:r>
              <a:rPr lang="en-US" sz="1600" b="1">
                <a:latin typeface="Courier New" pitchFamily="49" charset="0"/>
                <a:cs typeface="+mn-cs"/>
              </a:rPr>
              <a:t>change: *p = 500</a:t>
            </a:r>
          </a:p>
          <a:p>
            <a:pPr eaLnBrk="0" hangingPunct="0">
              <a:tabLst>
                <a:tab pos="565150" algn="l"/>
                <a:tab pos="1252538" algn="l"/>
              </a:tabLst>
              <a:defRPr/>
            </a:pPr>
            <a:r>
              <a:rPr lang="en-US" sz="1600" b="1">
                <a:latin typeface="Courier New" pitchFamily="49" charset="0"/>
                <a:cs typeface="+mn-cs"/>
              </a:rPr>
              <a:t>main: var = 500</a:t>
            </a:r>
          </a:p>
        </p:txBody>
      </p:sp>
      <p:sp>
        <p:nvSpPr>
          <p:cNvPr id="299013" name="Rectangle 5"/>
          <p:cNvSpPr>
            <a:spLocks noChangeArrowheads="1"/>
          </p:cNvSpPr>
          <p:nvPr/>
        </p:nvSpPr>
        <p:spPr bwMode="auto">
          <a:xfrm>
            <a:off x="6719888" y="4011613"/>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9014" name="Rectangle 6"/>
          <p:cNvSpPr>
            <a:spLocks noChangeArrowheads="1"/>
          </p:cNvSpPr>
          <p:nvPr/>
        </p:nvSpPr>
        <p:spPr bwMode="auto">
          <a:xfrm>
            <a:off x="5732463" y="3687763"/>
            <a:ext cx="12858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change: p</a:t>
            </a:r>
          </a:p>
        </p:txBody>
      </p:sp>
      <p:sp>
        <p:nvSpPr>
          <p:cNvPr id="299015" name="Rectangle 7"/>
          <p:cNvSpPr>
            <a:spLocks noChangeArrowheads="1"/>
          </p:cNvSpPr>
          <p:nvPr/>
        </p:nvSpPr>
        <p:spPr bwMode="auto">
          <a:xfrm>
            <a:off x="6718300" y="2827338"/>
            <a:ext cx="811213"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9016" name="Rectangle 8"/>
          <p:cNvSpPr>
            <a:spLocks noChangeArrowheads="1"/>
          </p:cNvSpPr>
          <p:nvPr/>
        </p:nvSpPr>
        <p:spPr bwMode="auto">
          <a:xfrm>
            <a:off x="5776913" y="2513013"/>
            <a:ext cx="11922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main: var</a:t>
            </a:r>
          </a:p>
        </p:txBody>
      </p:sp>
      <p:sp>
        <p:nvSpPr>
          <p:cNvPr id="299017" name="Rectangle 9"/>
          <p:cNvSpPr>
            <a:spLocks noChangeArrowheads="1"/>
          </p:cNvSpPr>
          <p:nvPr/>
        </p:nvSpPr>
        <p:spPr bwMode="auto">
          <a:xfrm>
            <a:off x="6891338" y="2863850"/>
            <a:ext cx="508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5</a:t>
            </a:r>
          </a:p>
        </p:txBody>
      </p:sp>
      <p:sp>
        <p:nvSpPr>
          <p:cNvPr id="299018" name="Rectangle 10"/>
          <p:cNvSpPr>
            <a:spLocks noChangeArrowheads="1"/>
          </p:cNvSpPr>
          <p:nvPr/>
        </p:nvSpPr>
        <p:spPr bwMode="auto">
          <a:xfrm>
            <a:off x="6684963" y="4060825"/>
            <a:ext cx="8969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0x1120</a:t>
            </a:r>
          </a:p>
        </p:txBody>
      </p:sp>
      <p:sp>
        <p:nvSpPr>
          <p:cNvPr id="299019" name="Rectangle 11"/>
          <p:cNvSpPr>
            <a:spLocks noChangeArrowheads="1"/>
          </p:cNvSpPr>
          <p:nvPr/>
        </p:nvSpPr>
        <p:spPr bwMode="auto">
          <a:xfrm>
            <a:off x="5867400" y="3048000"/>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0x1120</a:t>
            </a:r>
          </a:p>
        </p:txBody>
      </p:sp>
      <p:sp>
        <p:nvSpPr>
          <p:cNvPr id="299020" name="Line 12"/>
          <p:cNvSpPr>
            <a:spLocks noChangeShapeType="1"/>
          </p:cNvSpPr>
          <p:nvPr/>
        </p:nvSpPr>
        <p:spPr bwMode="auto">
          <a:xfrm flipV="1">
            <a:off x="7134225" y="3228975"/>
            <a:ext cx="0" cy="7874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299021" name="Rectangle 13"/>
          <p:cNvSpPr>
            <a:spLocks noChangeArrowheads="1"/>
          </p:cNvSpPr>
          <p:nvPr/>
        </p:nvSpPr>
        <p:spPr bwMode="auto">
          <a:xfrm>
            <a:off x="5899150" y="4303713"/>
            <a:ext cx="8969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solidFill>
                  <a:schemeClr val="bg2"/>
                </a:solidFill>
                <a:latin typeface="Arial" panose="020B0604020202020204" pitchFamily="34" charset="0"/>
              </a:rPr>
              <a:t>0x1124</a:t>
            </a:r>
          </a:p>
        </p:txBody>
      </p:sp>
      <p:sp>
        <p:nvSpPr>
          <p:cNvPr id="299022" name="Rectangle 14"/>
          <p:cNvSpPr>
            <a:spLocks noChangeArrowheads="1"/>
          </p:cNvSpPr>
          <p:nvPr/>
        </p:nvSpPr>
        <p:spPr bwMode="auto">
          <a:xfrm>
            <a:off x="4140200" y="990600"/>
            <a:ext cx="4622800" cy="333375"/>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600" b="1">
                <a:latin typeface="Arial" panose="020B0604020202020204" pitchFamily="34" charset="0"/>
              </a:rPr>
              <a:t>prototype “forces” us to pass a pointer</a:t>
            </a:r>
          </a:p>
        </p:txBody>
      </p:sp>
      <p:sp>
        <p:nvSpPr>
          <p:cNvPr id="299023" name="Arc 15"/>
          <p:cNvSpPr>
            <a:spLocks/>
          </p:cNvSpPr>
          <p:nvPr/>
        </p:nvSpPr>
        <p:spPr bwMode="auto">
          <a:xfrm rot="10800000">
            <a:off x="3170238" y="1314450"/>
            <a:ext cx="1028700" cy="742950"/>
          </a:xfrm>
          <a:custGeom>
            <a:avLst/>
            <a:gdLst>
              <a:gd name="T0" fmla="*/ 0 w 23993"/>
              <a:gd name="T1" fmla="*/ 2147483647 h 21600"/>
              <a:gd name="T2" fmla="*/ 2147483647 w 23993"/>
              <a:gd name="T3" fmla="*/ 186169513 h 21600"/>
              <a:gd name="T4" fmla="*/ 2147483647 w 23993"/>
              <a:gd name="T5" fmla="*/ 2147483647 h 21600"/>
              <a:gd name="T6" fmla="*/ 0 60000 65536"/>
              <a:gd name="T7" fmla="*/ 0 60000 65536"/>
              <a:gd name="T8" fmla="*/ 0 60000 65536"/>
              <a:gd name="T9" fmla="*/ 0 w 23993"/>
              <a:gd name="T10" fmla="*/ 0 h 21600"/>
              <a:gd name="T11" fmla="*/ 23993 w 23993"/>
              <a:gd name="T12" fmla="*/ 21600 h 21600"/>
            </a:gdLst>
            <a:ahLst/>
            <a:cxnLst>
              <a:cxn ang="T6">
                <a:pos x="T0" y="T1"/>
              </a:cxn>
              <a:cxn ang="T7">
                <a:pos x="T2" y="T3"/>
              </a:cxn>
              <a:cxn ang="T8">
                <a:pos x="T4" y="T5"/>
              </a:cxn>
            </a:cxnLst>
            <a:rect l="T9" t="T10" r="T11" b="T12"/>
            <a:pathLst>
              <a:path w="23993" h="21600" fill="none" extrusionOk="0">
                <a:moveTo>
                  <a:pt x="0" y="21600"/>
                </a:moveTo>
                <a:cubicBezTo>
                  <a:pt x="0" y="9670"/>
                  <a:pt x="9670" y="0"/>
                  <a:pt x="21600" y="0"/>
                </a:cubicBezTo>
                <a:cubicBezTo>
                  <a:pt x="22399" y="0"/>
                  <a:pt x="23198" y="44"/>
                  <a:pt x="23993" y="132"/>
                </a:cubicBezTo>
              </a:path>
              <a:path w="23993" h="21600" stroke="0" extrusionOk="0">
                <a:moveTo>
                  <a:pt x="0" y="21600"/>
                </a:moveTo>
                <a:cubicBezTo>
                  <a:pt x="0" y="9670"/>
                  <a:pt x="9670" y="0"/>
                  <a:pt x="21600" y="0"/>
                </a:cubicBezTo>
                <a:cubicBezTo>
                  <a:pt x="22399" y="0"/>
                  <a:pt x="23198" y="44"/>
                  <a:pt x="23993" y="132"/>
                </a:cubicBezTo>
                <a:lnTo>
                  <a:pt x="21600"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9024" name="Arc 16"/>
          <p:cNvSpPr>
            <a:spLocks/>
          </p:cNvSpPr>
          <p:nvPr/>
        </p:nvSpPr>
        <p:spPr bwMode="auto">
          <a:xfrm rot="10800000">
            <a:off x="3030538" y="1328738"/>
            <a:ext cx="1271587" cy="2100262"/>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1"/>
                  <a:pt x="9654" y="14"/>
                  <a:pt x="21573" y="0"/>
                </a:cubicBezTo>
              </a:path>
              <a:path w="21600" h="21600" stroke="0" extrusionOk="0">
                <a:moveTo>
                  <a:pt x="0" y="21600"/>
                </a:moveTo>
                <a:cubicBezTo>
                  <a:pt x="0" y="9681"/>
                  <a:pt x="9654" y="14"/>
                  <a:pt x="21573" y="0"/>
                </a:cubicBezTo>
                <a:lnTo>
                  <a:pt x="21600"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99025" name="Line 17"/>
          <p:cNvSpPr>
            <a:spLocks noChangeShapeType="1"/>
          </p:cNvSpPr>
          <p:nvPr/>
        </p:nvSpPr>
        <p:spPr bwMode="auto">
          <a:xfrm>
            <a:off x="5988050" y="3590925"/>
            <a:ext cx="2339975" cy="0"/>
          </a:xfrm>
          <a:prstGeom prst="line">
            <a:avLst/>
          </a:prstGeom>
          <a:noFill/>
          <a:ln w="25400">
            <a:solidFill>
              <a:schemeClr val="tx1"/>
            </a:solidFill>
            <a:prstDash val="lgDash"/>
            <a:round/>
            <a:headEnd/>
            <a:tailEn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a:noFill/>
        </p:spPr>
        <p:txBody>
          <a:bodyPr lIns="90488" tIns="44450" rIns="90488" bIns="44450"/>
          <a:lstStyle/>
          <a:p>
            <a:pPr eaLnBrk="1" hangingPunct="1"/>
            <a:r>
              <a:rPr lang="en-US" smtClean="0"/>
              <a:t>Pointers to Pointers</a:t>
            </a:r>
          </a:p>
        </p:txBody>
      </p:sp>
      <p:sp>
        <p:nvSpPr>
          <p:cNvPr id="300035" name="Rectangle 3"/>
          <p:cNvSpPr>
            <a:spLocks noGrp="1" noChangeArrowheads="1"/>
          </p:cNvSpPr>
          <p:nvPr>
            <p:ph type="body" idx="1"/>
          </p:nvPr>
        </p:nvSpPr>
        <p:spPr>
          <a:xfrm>
            <a:off x="533400" y="1143000"/>
            <a:ext cx="7772400" cy="1143000"/>
          </a:xfrm>
          <a:noFill/>
        </p:spPr>
        <p:txBody>
          <a:bodyPr lIns="90488" tIns="44450" rIns="90488" bIns="44450"/>
          <a:lstStyle/>
          <a:p>
            <a:pPr eaLnBrk="1" hangingPunct="1">
              <a:lnSpc>
                <a:spcPct val="90000"/>
              </a:lnSpc>
              <a:buFontTx/>
              <a:buNone/>
            </a:pPr>
            <a:r>
              <a:rPr lang="en-US" sz="2000" smtClean="0"/>
              <a:t>C allows pointers to any type</a:t>
            </a:r>
          </a:p>
          <a:p>
            <a:pPr eaLnBrk="1" hangingPunct="1">
              <a:lnSpc>
                <a:spcPct val="90000"/>
              </a:lnSpc>
              <a:buFontTx/>
              <a:buNone/>
            </a:pPr>
            <a:r>
              <a:rPr lang="en-US" sz="2000" smtClean="0"/>
              <a:t>It is possible to declare a pointer to a pointer</a:t>
            </a:r>
          </a:p>
          <a:p>
            <a:pPr eaLnBrk="1" hangingPunct="1">
              <a:lnSpc>
                <a:spcPct val="90000"/>
              </a:lnSpc>
              <a:buFontTx/>
              <a:buNone/>
            </a:pPr>
            <a:r>
              <a:rPr lang="en-US" sz="2000" smtClean="0"/>
              <a:t>Or a pointer to a pointer to a pointer…</a:t>
            </a:r>
          </a:p>
        </p:txBody>
      </p:sp>
      <p:sp>
        <p:nvSpPr>
          <p:cNvPr id="463876" name="Rectangle 4"/>
          <p:cNvSpPr>
            <a:spLocks noChangeArrowheads="1"/>
          </p:cNvSpPr>
          <p:nvPr/>
        </p:nvSpPr>
        <p:spPr bwMode="auto">
          <a:xfrm>
            <a:off x="538163" y="2514600"/>
            <a:ext cx="4414837" cy="3759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52538" algn="l"/>
              </a:tabLst>
              <a:defRPr/>
            </a:pPr>
            <a:r>
              <a:rPr lang="en-US" sz="2000" b="1">
                <a:latin typeface="Courier New" pitchFamily="49" charset="0"/>
                <a:cs typeface="+mn-cs"/>
              </a:rPr>
              <a:t>#include &lt;stdio.h&gt;</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int	main(void)</a:t>
            </a:r>
          </a:p>
          <a:p>
            <a:pPr eaLnBrk="0" hangingPunct="0">
              <a:tabLst>
                <a:tab pos="669925" algn="l"/>
                <a:tab pos="1252538" algn="l"/>
              </a:tabLst>
              <a:defRPr/>
            </a:pPr>
            <a:r>
              <a:rPr lang="en-US" sz="2000" b="1">
                <a:latin typeface="Courier New" pitchFamily="49" charset="0"/>
                <a:cs typeface="+mn-cs"/>
              </a:rPr>
              <a:t>{</a:t>
            </a:r>
          </a:p>
          <a:p>
            <a:pPr eaLnBrk="0" hangingPunct="0">
              <a:tabLst>
                <a:tab pos="669925" algn="l"/>
                <a:tab pos="1252538" algn="l"/>
              </a:tabLst>
              <a:defRPr/>
            </a:pPr>
            <a:r>
              <a:rPr lang="en-US" sz="2000" b="1">
                <a:latin typeface="Courier New" pitchFamily="49" charset="0"/>
                <a:cs typeface="+mn-cs"/>
              </a:rPr>
              <a:t>	int	i = 16;</a:t>
            </a:r>
          </a:p>
          <a:p>
            <a:pPr eaLnBrk="0" hangingPunct="0">
              <a:tabLst>
                <a:tab pos="669925" algn="l"/>
                <a:tab pos="1252538" algn="l"/>
              </a:tabLst>
              <a:defRPr/>
            </a:pPr>
            <a:r>
              <a:rPr lang="en-US" sz="2000" b="1">
                <a:latin typeface="Courier New" pitchFamily="49" charset="0"/>
                <a:cs typeface="+mn-cs"/>
              </a:rPr>
              <a:t>	int	*p = &amp;i;</a:t>
            </a:r>
          </a:p>
          <a:p>
            <a:pPr eaLnBrk="0" hangingPunct="0">
              <a:tabLst>
                <a:tab pos="669925" algn="l"/>
                <a:tab pos="1252538" algn="l"/>
              </a:tabLst>
              <a:defRPr/>
            </a:pPr>
            <a:r>
              <a:rPr lang="en-US" sz="2000" b="1">
                <a:latin typeface="Courier New" pitchFamily="49" charset="0"/>
                <a:cs typeface="+mn-cs"/>
              </a:rPr>
              <a:t>	int	**pp;</a:t>
            </a:r>
          </a:p>
          <a:p>
            <a:pPr eaLnBrk="0" hangingPunct="0">
              <a:tabLst>
                <a:tab pos="669925" algn="l"/>
                <a:tab pos="1252538" algn="l"/>
              </a:tabLst>
              <a:defRPr/>
            </a:pPr>
            <a:endParaRPr lang="en-US" sz="2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	pp = &amp;p;</a:t>
            </a:r>
          </a:p>
          <a:p>
            <a:pPr eaLnBrk="0" hangingPunct="0">
              <a:tabLst>
                <a:tab pos="669925" algn="l"/>
                <a:tab pos="1252538" algn="l"/>
              </a:tabLst>
              <a:defRPr/>
            </a:pPr>
            <a:r>
              <a:rPr lang="en-US" sz="2000" b="1">
                <a:latin typeface="Courier New" pitchFamily="49" charset="0"/>
                <a:cs typeface="+mn-cs"/>
              </a:rPr>
              <a:t>	printf("%i\n", **pp); </a:t>
            </a:r>
          </a:p>
          <a:p>
            <a:pPr eaLnBrk="0" hangingPunct="0">
              <a:tabLst>
                <a:tab pos="669925" algn="l"/>
                <a:tab pos="1252538" algn="l"/>
              </a:tabLst>
              <a:defRPr/>
            </a:pPr>
            <a:endParaRPr lang="en-US" sz="1000" b="1">
              <a:latin typeface="Courier New" pitchFamily="49" charset="0"/>
              <a:cs typeface="+mn-cs"/>
            </a:endParaRPr>
          </a:p>
          <a:p>
            <a:pPr eaLnBrk="0" hangingPunct="0">
              <a:tabLst>
                <a:tab pos="669925" algn="l"/>
                <a:tab pos="1252538" algn="l"/>
              </a:tabLst>
              <a:defRPr/>
            </a:pPr>
            <a:r>
              <a:rPr lang="en-US" sz="2000" b="1">
                <a:latin typeface="Courier New" pitchFamily="49" charset="0"/>
                <a:cs typeface="+mn-cs"/>
              </a:rPr>
              <a:t>	return 0;</a:t>
            </a:r>
          </a:p>
          <a:p>
            <a:pPr eaLnBrk="0" hangingPunct="0">
              <a:tabLst>
                <a:tab pos="669925" algn="l"/>
                <a:tab pos="1252538" algn="l"/>
              </a:tabLst>
              <a:defRPr/>
            </a:pPr>
            <a:r>
              <a:rPr lang="en-US" sz="2000" b="1">
                <a:latin typeface="Courier New" pitchFamily="49" charset="0"/>
                <a:cs typeface="+mn-cs"/>
              </a:rPr>
              <a:t>}</a:t>
            </a:r>
          </a:p>
        </p:txBody>
      </p:sp>
      <p:sp>
        <p:nvSpPr>
          <p:cNvPr id="300037" name="Rectangle 5"/>
          <p:cNvSpPr>
            <a:spLocks noChangeArrowheads="1"/>
          </p:cNvSpPr>
          <p:nvPr/>
        </p:nvSpPr>
        <p:spPr bwMode="auto">
          <a:xfrm>
            <a:off x="6834188" y="4608513"/>
            <a:ext cx="1087437"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0038" name="Rectangle 6"/>
          <p:cNvSpPr>
            <a:spLocks noChangeArrowheads="1"/>
          </p:cNvSpPr>
          <p:nvPr/>
        </p:nvSpPr>
        <p:spPr bwMode="auto">
          <a:xfrm>
            <a:off x="6519863" y="4483100"/>
            <a:ext cx="457200"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p</a:t>
            </a:r>
          </a:p>
        </p:txBody>
      </p:sp>
      <p:sp>
        <p:nvSpPr>
          <p:cNvPr id="300039" name="Rectangle 7"/>
          <p:cNvSpPr>
            <a:spLocks noChangeArrowheads="1"/>
          </p:cNvSpPr>
          <p:nvPr/>
        </p:nvSpPr>
        <p:spPr bwMode="auto">
          <a:xfrm>
            <a:off x="6832600" y="3832225"/>
            <a:ext cx="1087438"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0040" name="Rectangle 8"/>
          <p:cNvSpPr>
            <a:spLocks noChangeArrowheads="1"/>
          </p:cNvSpPr>
          <p:nvPr/>
        </p:nvSpPr>
        <p:spPr bwMode="auto">
          <a:xfrm>
            <a:off x="6572250" y="3716338"/>
            <a:ext cx="34925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i</a:t>
            </a:r>
          </a:p>
        </p:txBody>
      </p:sp>
      <p:sp>
        <p:nvSpPr>
          <p:cNvPr id="300041" name="Rectangle 9"/>
          <p:cNvSpPr>
            <a:spLocks noChangeArrowheads="1"/>
          </p:cNvSpPr>
          <p:nvPr/>
        </p:nvSpPr>
        <p:spPr bwMode="auto">
          <a:xfrm>
            <a:off x="6994525" y="3868738"/>
            <a:ext cx="681038"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16</a:t>
            </a:r>
          </a:p>
        </p:txBody>
      </p:sp>
      <p:sp>
        <p:nvSpPr>
          <p:cNvPr id="300042" name="Rectangle 10"/>
          <p:cNvSpPr>
            <a:spLocks noChangeArrowheads="1"/>
          </p:cNvSpPr>
          <p:nvPr/>
        </p:nvSpPr>
        <p:spPr bwMode="auto">
          <a:xfrm>
            <a:off x="6799263" y="4657725"/>
            <a:ext cx="1201737"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0x2320</a:t>
            </a:r>
          </a:p>
        </p:txBody>
      </p:sp>
      <p:sp>
        <p:nvSpPr>
          <p:cNvPr id="300043" name="Rectangle 11"/>
          <p:cNvSpPr>
            <a:spLocks noChangeArrowheads="1"/>
          </p:cNvSpPr>
          <p:nvPr/>
        </p:nvSpPr>
        <p:spPr bwMode="auto">
          <a:xfrm>
            <a:off x="5867400" y="4114800"/>
            <a:ext cx="1201738"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solidFill>
                  <a:schemeClr val="bg2"/>
                </a:solidFill>
                <a:latin typeface="Arial" panose="020B0604020202020204" pitchFamily="34" charset="0"/>
              </a:rPr>
              <a:t>0x2320</a:t>
            </a:r>
          </a:p>
        </p:txBody>
      </p:sp>
      <p:sp>
        <p:nvSpPr>
          <p:cNvPr id="300044" name="Line 12"/>
          <p:cNvSpPr>
            <a:spLocks noChangeShapeType="1"/>
          </p:cNvSpPr>
          <p:nvPr/>
        </p:nvSpPr>
        <p:spPr bwMode="auto">
          <a:xfrm flipV="1">
            <a:off x="7248525" y="4233863"/>
            <a:ext cx="1588" cy="3683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300045" name="Rectangle 13"/>
          <p:cNvSpPr>
            <a:spLocks noChangeArrowheads="1"/>
          </p:cNvSpPr>
          <p:nvPr/>
        </p:nvSpPr>
        <p:spPr bwMode="auto">
          <a:xfrm>
            <a:off x="5899150" y="4962525"/>
            <a:ext cx="1201738"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solidFill>
                  <a:schemeClr val="bg2"/>
                </a:solidFill>
                <a:latin typeface="Arial" panose="020B0604020202020204" pitchFamily="34" charset="0"/>
              </a:rPr>
              <a:t>0x2324</a:t>
            </a:r>
          </a:p>
        </p:txBody>
      </p:sp>
      <p:sp>
        <p:nvSpPr>
          <p:cNvPr id="300046" name="Rectangle 14"/>
          <p:cNvSpPr>
            <a:spLocks noChangeArrowheads="1"/>
          </p:cNvSpPr>
          <p:nvPr/>
        </p:nvSpPr>
        <p:spPr bwMode="auto">
          <a:xfrm>
            <a:off x="6834188" y="5373688"/>
            <a:ext cx="1087437"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0047" name="Rectangle 15"/>
          <p:cNvSpPr>
            <a:spLocks noChangeArrowheads="1"/>
          </p:cNvSpPr>
          <p:nvPr/>
        </p:nvSpPr>
        <p:spPr bwMode="auto">
          <a:xfrm>
            <a:off x="6373813" y="5237163"/>
            <a:ext cx="682625"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pp</a:t>
            </a:r>
          </a:p>
        </p:txBody>
      </p:sp>
      <p:sp>
        <p:nvSpPr>
          <p:cNvPr id="300048" name="Rectangle 16"/>
          <p:cNvSpPr>
            <a:spLocks noChangeArrowheads="1"/>
          </p:cNvSpPr>
          <p:nvPr/>
        </p:nvSpPr>
        <p:spPr bwMode="auto">
          <a:xfrm>
            <a:off x="6799263" y="5422900"/>
            <a:ext cx="1201737"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0x2324</a:t>
            </a:r>
          </a:p>
        </p:txBody>
      </p:sp>
      <p:sp>
        <p:nvSpPr>
          <p:cNvPr id="300049" name="Line 17"/>
          <p:cNvSpPr>
            <a:spLocks noChangeShapeType="1"/>
          </p:cNvSpPr>
          <p:nvPr/>
        </p:nvSpPr>
        <p:spPr bwMode="auto">
          <a:xfrm flipV="1">
            <a:off x="7248525" y="4999038"/>
            <a:ext cx="1588" cy="3683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300050" name="Rectangle 18"/>
          <p:cNvSpPr>
            <a:spLocks noChangeArrowheads="1"/>
          </p:cNvSpPr>
          <p:nvPr/>
        </p:nvSpPr>
        <p:spPr bwMode="auto">
          <a:xfrm>
            <a:off x="5899150" y="5727700"/>
            <a:ext cx="1201738"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solidFill>
                  <a:schemeClr val="bg2"/>
                </a:solidFill>
                <a:latin typeface="Arial" panose="020B0604020202020204" pitchFamily="34" charset="0"/>
              </a:rPr>
              <a:t>0x2328</a:t>
            </a:r>
          </a:p>
        </p:txBody>
      </p:sp>
      <p:sp>
        <p:nvSpPr>
          <p:cNvPr id="300051" name="Rectangle 19"/>
          <p:cNvSpPr>
            <a:spLocks noChangeArrowheads="1"/>
          </p:cNvSpPr>
          <p:nvPr/>
        </p:nvSpPr>
        <p:spPr bwMode="auto">
          <a:xfrm>
            <a:off x="5240338" y="2606675"/>
            <a:ext cx="2455862"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800" b="1">
                <a:latin typeface="Arial" panose="020B0604020202020204" pitchFamily="34" charset="0"/>
              </a:rPr>
              <a:t>pp is a “pointer to” a “pointer to an int”</a:t>
            </a:r>
          </a:p>
        </p:txBody>
      </p:sp>
      <p:sp>
        <p:nvSpPr>
          <p:cNvPr id="300052" name="Arc 20"/>
          <p:cNvSpPr>
            <a:spLocks/>
          </p:cNvSpPr>
          <p:nvPr/>
        </p:nvSpPr>
        <p:spPr bwMode="auto">
          <a:xfrm rot="10800000">
            <a:off x="3124200" y="3124200"/>
            <a:ext cx="2703513" cy="129540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5"/>
                  <a:pt x="9662" y="7"/>
                  <a:pt x="21587" y="0"/>
                </a:cubicBezTo>
              </a:path>
              <a:path w="21600" h="21600" stroke="0" extrusionOk="0">
                <a:moveTo>
                  <a:pt x="0" y="21600"/>
                </a:moveTo>
                <a:cubicBezTo>
                  <a:pt x="0" y="9675"/>
                  <a:pt x="9662" y="7"/>
                  <a:pt x="21587" y="0"/>
                </a:cubicBezTo>
                <a:lnTo>
                  <a:pt x="21600"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0053" name="Text Box 21"/>
          <p:cNvSpPr txBox="1">
            <a:spLocks noChangeArrowheads="1"/>
          </p:cNvSpPr>
          <p:nvPr/>
        </p:nvSpPr>
        <p:spPr bwMode="auto">
          <a:xfrm>
            <a:off x="8578850" y="152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a:t>
            </a:r>
          </a:p>
        </p:txBody>
      </p:sp>
    </p:spTree>
  </p:cSld>
  <p:clrMapOvr>
    <a:masterClrMapping/>
  </p:clrMapOvr>
  <p:transition/>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a:noFill/>
        </p:spPr>
        <p:txBody>
          <a:bodyPr lIns="90488" tIns="44450" rIns="90488" bIns="44450"/>
          <a:lstStyle/>
          <a:p>
            <a:pPr eaLnBrk="1" hangingPunct="1"/>
            <a:r>
              <a:rPr lang="en-US" b="1" smtClean="0"/>
              <a:t>Review</a:t>
            </a:r>
          </a:p>
        </p:txBody>
      </p:sp>
      <p:sp>
        <p:nvSpPr>
          <p:cNvPr id="464899" name="Rectangle 3"/>
          <p:cNvSpPr>
            <a:spLocks noChangeArrowheads="1"/>
          </p:cNvSpPr>
          <p:nvPr/>
        </p:nvSpPr>
        <p:spPr bwMode="auto">
          <a:xfrm>
            <a:off x="228600" y="1371600"/>
            <a:ext cx="5138738" cy="50101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69925" algn="l"/>
                <a:tab pos="1235075" algn="l"/>
                <a:tab pos="2574925" algn="l"/>
              </a:tabLst>
              <a:defRPr/>
            </a:pPr>
            <a:r>
              <a:rPr lang="en-US" sz="1800" b="1">
                <a:solidFill>
                  <a:srgbClr val="993300"/>
                </a:solidFill>
                <a:latin typeface="Courier New" pitchFamily="49" charset="0"/>
                <a:cs typeface="+mn-cs"/>
              </a:rPr>
              <a:t>int	main(void)</a:t>
            </a:r>
          </a:p>
          <a:p>
            <a:pPr eaLnBrk="0" hangingPunct="0">
              <a:tabLst>
                <a:tab pos="669925" algn="l"/>
                <a:tab pos="1235075" algn="l"/>
                <a:tab pos="2574925" algn="l"/>
              </a:tabLst>
              <a:defRPr/>
            </a:pPr>
            <a:r>
              <a:rPr lang="en-US" sz="1800" b="1">
                <a:solidFill>
                  <a:srgbClr val="993300"/>
                </a:solidFill>
                <a:latin typeface="Courier New" pitchFamily="49" charset="0"/>
                <a:cs typeface="+mn-cs"/>
              </a:rPr>
              <a:t>{</a:t>
            </a:r>
          </a:p>
          <a:p>
            <a:pPr eaLnBrk="0" hangingPunct="0">
              <a:tabLst>
                <a:tab pos="669925" algn="l"/>
                <a:tab pos="1235075" algn="l"/>
                <a:tab pos="2574925" algn="l"/>
              </a:tabLst>
              <a:defRPr/>
            </a:pPr>
            <a:r>
              <a:rPr lang="en-US" sz="1800" b="1">
                <a:solidFill>
                  <a:srgbClr val="993300"/>
                </a:solidFill>
                <a:latin typeface="Courier New" pitchFamily="49" charset="0"/>
                <a:cs typeface="+mn-cs"/>
              </a:rPr>
              <a:t>	int	i = 10, j = 7, k;</a:t>
            </a:r>
          </a:p>
          <a:p>
            <a:pPr eaLnBrk="0" hangingPunct="0">
              <a:tabLst>
                <a:tab pos="669925" algn="l"/>
                <a:tab pos="1235075" algn="l"/>
                <a:tab pos="2574925" algn="l"/>
              </a:tabLst>
              <a:defRPr/>
            </a:pPr>
            <a:r>
              <a:rPr lang="en-US" sz="1800" b="1">
                <a:solidFill>
                  <a:srgbClr val="993300"/>
                </a:solidFill>
                <a:latin typeface="Courier New" pitchFamily="49" charset="0"/>
                <a:cs typeface="+mn-cs"/>
              </a:rPr>
              <a:t>	int	*p = &amp;i;</a:t>
            </a:r>
          </a:p>
          <a:p>
            <a:pPr eaLnBrk="0" hangingPunct="0">
              <a:tabLst>
                <a:tab pos="669925" algn="l"/>
                <a:tab pos="1235075" algn="l"/>
                <a:tab pos="2574925" algn="l"/>
              </a:tabLst>
              <a:defRPr/>
            </a:pPr>
            <a:r>
              <a:rPr lang="en-US" sz="1800" b="1">
                <a:solidFill>
                  <a:srgbClr val="993300"/>
                </a:solidFill>
                <a:latin typeface="Courier New" pitchFamily="49" charset="0"/>
                <a:cs typeface="+mn-cs"/>
              </a:rPr>
              <a:t>	int	*q = &amp;j;</a:t>
            </a:r>
          </a:p>
          <a:p>
            <a:pPr eaLnBrk="0" hangingPunct="0">
              <a:tabLst>
                <a:tab pos="669925" algn="l"/>
                <a:tab pos="1235075" algn="l"/>
                <a:tab pos="2574925" algn="l"/>
              </a:tabLst>
              <a:defRPr/>
            </a:pPr>
            <a:r>
              <a:rPr lang="en-US" sz="1800" b="1">
                <a:solidFill>
                  <a:srgbClr val="993300"/>
                </a:solidFill>
                <a:latin typeface="Courier New" pitchFamily="49" charset="0"/>
                <a:cs typeface="+mn-cs"/>
              </a:rPr>
              <a:t>	int	*pp = &amp;p;</a:t>
            </a:r>
          </a:p>
          <a:p>
            <a:pPr eaLnBrk="0" hangingPunct="0">
              <a:tabLst>
                <a:tab pos="669925" algn="l"/>
                <a:tab pos="1235075" algn="l"/>
                <a:tab pos="2574925" algn="l"/>
              </a:tabLst>
              <a:defRPr/>
            </a:pPr>
            <a:endParaRPr lang="en-US" sz="1400" b="1">
              <a:solidFill>
                <a:srgbClr val="993300"/>
              </a:solidFill>
              <a:latin typeface="Courier New" pitchFamily="49" charset="0"/>
              <a:cs typeface="+mn-cs"/>
            </a:endParaRPr>
          </a:p>
          <a:p>
            <a:pPr eaLnBrk="0" hangingPunct="0">
              <a:tabLst>
                <a:tab pos="669925" algn="l"/>
                <a:tab pos="1235075" algn="l"/>
                <a:tab pos="2574925" algn="l"/>
              </a:tabLst>
              <a:defRPr/>
            </a:pPr>
            <a:r>
              <a:rPr lang="en-US" sz="1800" b="1">
                <a:solidFill>
                  <a:srgbClr val="993300"/>
                </a:solidFill>
                <a:latin typeface="Courier New" pitchFamily="49" charset="0"/>
                <a:cs typeface="+mn-cs"/>
              </a:rPr>
              <a:t>	**pp += 1;</a:t>
            </a:r>
          </a:p>
          <a:p>
            <a:pPr eaLnBrk="0" hangingPunct="0">
              <a:tabLst>
                <a:tab pos="669925" algn="l"/>
                <a:tab pos="1235075" algn="l"/>
                <a:tab pos="2574925" algn="l"/>
              </a:tabLst>
              <a:defRPr/>
            </a:pPr>
            <a:endParaRPr lang="en-US" sz="1400" b="1">
              <a:solidFill>
                <a:srgbClr val="993300"/>
              </a:solidFill>
              <a:latin typeface="Courier New" pitchFamily="49" charset="0"/>
              <a:cs typeface="+mn-cs"/>
            </a:endParaRPr>
          </a:p>
          <a:p>
            <a:pPr eaLnBrk="0" hangingPunct="0">
              <a:tabLst>
                <a:tab pos="669925" algn="l"/>
                <a:tab pos="1235075" algn="l"/>
                <a:tab pos="2574925" algn="l"/>
              </a:tabLst>
              <a:defRPr/>
            </a:pPr>
            <a:r>
              <a:rPr lang="en-US" sz="1800" b="1">
                <a:solidFill>
                  <a:srgbClr val="993300"/>
                </a:solidFill>
                <a:latin typeface="Courier New" pitchFamily="49" charset="0"/>
                <a:cs typeface="+mn-cs"/>
              </a:rPr>
              <a:t>	*pp = &amp;k;</a:t>
            </a:r>
          </a:p>
          <a:p>
            <a:pPr eaLnBrk="0" hangingPunct="0">
              <a:tabLst>
                <a:tab pos="669925" algn="l"/>
                <a:tab pos="1235075" algn="l"/>
                <a:tab pos="2574925" algn="l"/>
              </a:tabLst>
              <a:defRPr/>
            </a:pPr>
            <a:endParaRPr lang="en-US" sz="1400" b="1">
              <a:solidFill>
                <a:srgbClr val="993300"/>
              </a:solidFill>
              <a:latin typeface="Courier New" pitchFamily="49" charset="0"/>
              <a:cs typeface="+mn-cs"/>
            </a:endParaRPr>
          </a:p>
          <a:p>
            <a:pPr eaLnBrk="0" hangingPunct="0">
              <a:tabLst>
                <a:tab pos="669925" algn="l"/>
                <a:tab pos="1235075" algn="l"/>
                <a:tab pos="2574925" algn="l"/>
              </a:tabLst>
              <a:defRPr/>
            </a:pPr>
            <a:r>
              <a:rPr lang="en-US" sz="1800" b="1">
                <a:solidFill>
                  <a:srgbClr val="993300"/>
                </a:solidFill>
                <a:latin typeface="Courier New" pitchFamily="49" charset="0"/>
                <a:cs typeface="+mn-cs"/>
              </a:rPr>
              <a:t>	**pp = *q;</a:t>
            </a:r>
          </a:p>
          <a:p>
            <a:pPr eaLnBrk="0" hangingPunct="0">
              <a:tabLst>
                <a:tab pos="669925" algn="l"/>
                <a:tab pos="1235075" algn="l"/>
                <a:tab pos="2574925" algn="l"/>
              </a:tabLst>
              <a:defRPr/>
            </a:pPr>
            <a:endParaRPr lang="en-US" sz="1400" b="1">
              <a:solidFill>
                <a:srgbClr val="993300"/>
              </a:solidFill>
              <a:latin typeface="Courier New" pitchFamily="49" charset="0"/>
              <a:cs typeface="+mn-cs"/>
            </a:endParaRPr>
          </a:p>
          <a:p>
            <a:pPr eaLnBrk="0" hangingPunct="0">
              <a:tabLst>
                <a:tab pos="669925" algn="l"/>
                <a:tab pos="1235075" algn="l"/>
                <a:tab pos="2574925" algn="l"/>
              </a:tabLst>
              <a:defRPr/>
            </a:pPr>
            <a:r>
              <a:rPr lang="en-US" sz="1800" b="1">
                <a:solidFill>
                  <a:srgbClr val="993300"/>
                </a:solidFill>
                <a:latin typeface="Courier New" pitchFamily="49" charset="0"/>
                <a:cs typeface="+mn-cs"/>
              </a:rPr>
              <a:t>	i = *q***pp;</a:t>
            </a:r>
          </a:p>
          <a:p>
            <a:pPr eaLnBrk="0" hangingPunct="0">
              <a:tabLst>
                <a:tab pos="669925" algn="l"/>
                <a:tab pos="1235075" algn="l"/>
                <a:tab pos="2574925" algn="l"/>
              </a:tabLst>
              <a:defRPr/>
            </a:pPr>
            <a:endParaRPr lang="en-US" sz="1800" b="1">
              <a:solidFill>
                <a:srgbClr val="993300"/>
              </a:solidFill>
              <a:latin typeface="Courier New" pitchFamily="49" charset="0"/>
              <a:cs typeface="+mn-cs"/>
            </a:endParaRPr>
          </a:p>
          <a:p>
            <a:pPr eaLnBrk="0" hangingPunct="0">
              <a:tabLst>
                <a:tab pos="669925" algn="l"/>
                <a:tab pos="1235075" algn="l"/>
                <a:tab pos="2574925" algn="l"/>
              </a:tabLst>
              <a:defRPr/>
            </a:pPr>
            <a:r>
              <a:rPr lang="en-US" sz="1800" b="1">
                <a:solidFill>
                  <a:srgbClr val="993300"/>
                </a:solidFill>
                <a:latin typeface="Courier New" pitchFamily="49" charset="0"/>
                <a:cs typeface="+mn-cs"/>
              </a:rPr>
              <a:t>	i = *q/**pp;	/* headache? */;</a:t>
            </a:r>
          </a:p>
          <a:p>
            <a:pPr eaLnBrk="0" hangingPunct="0">
              <a:tabLst>
                <a:tab pos="669925" algn="l"/>
                <a:tab pos="1235075" algn="l"/>
                <a:tab pos="2574925" algn="l"/>
              </a:tabLst>
              <a:defRPr/>
            </a:pPr>
            <a:endParaRPr lang="en-US" sz="1400" b="1">
              <a:solidFill>
                <a:srgbClr val="993300"/>
              </a:solidFill>
              <a:latin typeface="Courier New" pitchFamily="49" charset="0"/>
              <a:cs typeface="+mn-cs"/>
            </a:endParaRPr>
          </a:p>
          <a:p>
            <a:pPr eaLnBrk="0" hangingPunct="0">
              <a:tabLst>
                <a:tab pos="669925" algn="l"/>
                <a:tab pos="1235075" algn="l"/>
                <a:tab pos="2574925" algn="l"/>
              </a:tabLst>
              <a:defRPr/>
            </a:pPr>
            <a:r>
              <a:rPr lang="en-US" sz="1800" b="1">
                <a:solidFill>
                  <a:srgbClr val="993300"/>
                </a:solidFill>
                <a:latin typeface="Courier New" pitchFamily="49" charset="0"/>
                <a:cs typeface="+mn-cs"/>
              </a:rPr>
              <a:t>	return 0;	</a:t>
            </a:r>
          </a:p>
          <a:p>
            <a:pPr eaLnBrk="0" hangingPunct="0">
              <a:tabLst>
                <a:tab pos="669925" algn="l"/>
                <a:tab pos="1235075" algn="l"/>
                <a:tab pos="2574925" algn="l"/>
              </a:tabLst>
              <a:defRPr/>
            </a:pPr>
            <a:r>
              <a:rPr lang="en-US" sz="1800" b="1">
                <a:solidFill>
                  <a:srgbClr val="993300"/>
                </a:solidFill>
                <a:latin typeface="Courier New" pitchFamily="49" charset="0"/>
                <a:cs typeface="+mn-cs"/>
              </a:rPr>
              <a:t>}</a:t>
            </a:r>
          </a:p>
        </p:txBody>
      </p:sp>
      <p:sp>
        <p:nvSpPr>
          <p:cNvPr id="301060" name="Rectangle 4"/>
          <p:cNvSpPr>
            <a:spLocks noChangeArrowheads="1"/>
          </p:cNvSpPr>
          <p:nvPr/>
        </p:nvSpPr>
        <p:spPr bwMode="auto">
          <a:xfrm>
            <a:off x="6010275" y="2762250"/>
            <a:ext cx="811213"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1061" name="Rectangle 5"/>
          <p:cNvSpPr>
            <a:spLocks noChangeArrowheads="1"/>
          </p:cNvSpPr>
          <p:nvPr/>
        </p:nvSpPr>
        <p:spPr bwMode="auto">
          <a:xfrm>
            <a:off x="5695950" y="2636838"/>
            <a:ext cx="34131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a:t>
            </a:r>
          </a:p>
        </p:txBody>
      </p:sp>
      <p:sp>
        <p:nvSpPr>
          <p:cNvPr id="301062" name="Rectangle 6"/>
          <p:cNvSpPr>
            <a:spLocks noChangeArrowheads="1"/>
          </p:cNvSpPr>
          <p:nvPr/>
        </p:nvSpPr>
        <p:spPr bwMode="auto">
          <a:xfrm>
            <a:off x="5632450" y="1901825"/>
            <a:ext cx="811213"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1063" name="Rectangle 7"/>
          <p:cNvSpPr>
            <a:spLocks noChangeArrowheads="1"/>
          </p:cNvSpPr>
          <p:nvPr/>
        </p:nvSpPr>
        <p:spPr bwMode="auto">
          <a:xfrm>
            <a:off x="5518150" y="1554163"/>
            <a:ext cx="2603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i</a:t>
            </a:r>
          </a:p>
        </p:txBody>
      </p:sp>
      <p:sp>
        <p:nvSpPr>
          <p:cNvPr id="301064" name="Rectangle 8"/>
          <p:cNvSpPr>
            <a:spLocks noChangeArrowheads="1"/>
          </p:cNvSpPr>
          <p:nvPr/>
        </p:nvSpPr>
        <p:spPr bwMode="auto">
          <a:xfrm>
            <a:off x="6732588" y="3589338"/>
            <a:ext cx="811212" cy="38893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1065" name="Rectangle 9"/>
          <p:cNvSpPr>
            <a:spLocks noChangeArrowheads="1"/>
          </p:cNvSpPr>
          <p:nvPr/>
        </p:nvSpPr>
        <p:spPr bwMode="auto">
          <a:xfrm>
            <a:off x="6272213" y="3452813"/>
            <a:ext cx="5095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pp</a:t>
            </a:r>
          </a:p>
        </p:txBody>
      </p:sp>
      <p:sp>
        <p:nvSpPr>
          <p:cNvPr id="301066" name="Rectangle 10"/>
          <p:cNvSpPr>
            <a:spLocks noChangeArrowheads="1"/>
          </p:cNvSpPr>
          <p:nvPr/>
        </p:nvSpPr>
        <p:spPr bwMode="auto">
          <a:xfrm>
            <a:off x="6605588" y="1901825"/>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1067" name="Rectangle 11"/>
          <p:cNvSpPr>
            <a:spLocks noChangeArrowheads="1"/>
          </p:cNvSpPr>
          <p:nvPr/>
        </p:nvSpPr>
        <p:spPr bwMode="auto">
          <a:xfrm>
            <a:off x="6491288" y="1554163"/>
            <a:ext cx="2603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j</a:t>
            </a:r>
          </a:p>
        </p:txBody>
      </p:sp>
      <p:sp>
        <p:nvSpPr>
          <p:cNvPr id="301068" name="Rectangle 12"/>
          <p:cNvSpPr>
            <a:spLocks noChangeArrowheads="1"/>
          </p:cNvSpPr>
          <p:nvPr/>
        </p:nvSpPr>
        <p:spPr bwMode="auto">
          <a:xfrm>
            <a:off x="7558088" y="1901825"/>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1069" name="Rectangle 13"/>
          <p:cNvSpPr>
            <a:spLocks noChangeArrowheads="1"/>
          </p:cNvSpPr>
          <p:nvPr/>
        </p:nvSpPr>
        <p:spPr bwMode="auto">
          <a:xfrm>
            <a:off x="7443788" y="1554163"/>
            <a:ext cx="2603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k</a:t>
            </a:r>
          </a:p>
        </p:txBody>
      </p:sp>
      <p:sp>
        <p:nvSpPr>
          <p:cNvPr id="301070" name="Rectangle 14"/>
          <p:cNvSpPr>
            <a:spLocks noChangeArrowheads="1"/>
          </p:cNvSpPr>
          <p:nvPr/>
        </p:nvSpPr>
        <p:spPr bwMode="auto">
          <a:xfrm>
            <a:off x="7329488" y="2762250"/>
            <a:ext cx="811212" cy="38893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01071" name="Rectangle 15"/>
          <p:cNvSpPr>
            <a:spLocks noChangeArrowheads="1"/>
          </p:cNvSpPr>
          <p:nvPr/>
        </p:nvSpPr>
        <p:spPr bwMode="auto">
          <a:xfrm>
            <a:off x="7015163" y="2636838"/>
            <a:ext cx="3413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pPr algn="ctr"/>
            <a:r>
              <a:rPr lang="en-US" sz="1600" b="1">
                <a:latin typeface="Arial" panose="020B0604020202020204" pitchFamily="34" charset="0"/>
              </a:rPr>
              <a:t>q</a:t>
            </a:r>
          </a:p>
        </p:txBody>
      </p:sp>
    </p:spTree>
  </p:cSld>
  <p:clrMapOvr>
    <a:masterClrMapping/>
  </p:clrMapOvr>
  <p:transition/>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pPr eaLnBrk="1" hangingPunct="1"/>
            <a:r>
              <a:rPr lang="en-US" smtClean="0"/>
              <a:t>Good Programming Practices</a:t>
            </a:r>
          </a:p>
        </p:txBody>
      </p:sp>
      <p:sp>
        <p:nvSpPr>
          <p:cNvPr id="302083" name="Rectangle 3"/>
          <p:cNvSpPr>
            <a:spLocks noGrp="1" noChangeArrowheads="1"/>
          </p:cNvSpPr>
          <p:nvPr>
            <p:ph type="body" idx="1"/>
          </p:nvPr>
        </p:nvSpPr>
        <p:spPr>
          <a:xfrm>
            <a:off x="152400" y="1219200"/>
            <a:ext cx="8915400" cy="5181600"/>
          </a:xfrm>
        </p:spPr>
        <p:txBody>
          <a:bodyPr/>
          <a:lstStyle/>
          <a:p>
            <a:pPr algn="just" eaLnBrk="1" hangingPunct="1">
              <a:lnSpc>
                <a:spcPct val="90000"/>
              </a:lnSpc>
            </a:pPr>
            <a:r>
              <a:rPr lang="en-US" sz="2000" smtClean="0"/>
              <a:t>Write functions to avoid rewriting of code</a:t>
            </a:r>
          </a:p>
          <a:p>
            <a:pPr algn="just" eaLnBrk="1" hangingPunct="1">
              <a:lnSpc>
                <a:spcPct val="90000"/>
              </a:lnSpc>
            </a:pPr>
            <a:endParaRPr lang="en-US" sz="2000" smtClean="0"/>
          </a:p>
          <a:p>
            <a:pPr algn="just" eaLnBrk="1" hangingPunct="1">
              <a:lnSpc>
                <a:spcPct val="90000"/>
              </a:lnSpc>
            </a:pPr>
            <a:r>
              <a:rPr lang="en-US" sz="2000" smtClean="0"/>
              <a:t>Each function that you define should address a well defined task.</a:t>
            </a:r>
          </a:p>
          <a:p>
            <a:pPr algn="just" eaLnBrk="1" hangingPunct="1">
              <a:lnSpc>
                <a:spcPct val="90000"/>
              </a:lnSpc>
            </a:pPr>
            <a:endParaRPr lang="en-US" sz="2000" smtClean="0"/>
          </a:p>
          <a:p>
            <a:pPr algn="just" eaLnBrk="1" hangingPunct="1">
              <a:lnSpc>
                <a:spcPct val="90000"/>
              </a:lnSpc>
            </a:pPr>
            <a:r>
              <a:rPr lang="en-US" sz="2000" smtClean="0"/>
              <a:t>Remember to provide the </a:t>
            </a:r>
            <a:r>
              <a:rPr lang="en-US" sz="2000" b="1" smtClean="0"/>
              <a:t>prototypes</a:t>
            </a:r>
            <a:r>
              <a:rPr lang="en-US" sz="2000" smtClean="0"/>
              <a:t> of the functions you intend to use.</a:t>
            </a:r>
          </a:p>
          <a:p>
            <a:pPr algn="just" eaLnBrk="1" hangingPunct="1">
              <a:lnSpc>
                <a:spcPct val="90000"/>
              </a:lnSpc>
            </a:pPr>
            <a:endParaRPr lang="en-US" sz="2000" smtClean="0"/>
          </a:p>
          <a:p>
            <a:pPr algn="just" eaLnBrk="1" hangingPunct="1">
              <a:lnSpc>
                <a:spcPct val="90000"/>
              </a:lnSpc>
            </a:pPr>
            <a:r>
              <a:rPr lang="en-US" sz="2000" smtClean="0"/>
              <a:t>Remember to add </a:t>
            </a:r>
            <a:r>
              <a:rPr lang="en-US" sz="2000" b="1" smtClean="0"/>
              <a:t>function header comments </a:t>
            </a:r>
            <a:r>
              <a:rPr lang="en-US" sz="2000" smtClean="0"/>
              <a:t>formatted neatly according to the guidelines provided.</a:t>
            </a:r>
          </a:p>
          <a:p>
            <a:pPr algn="just" eaLnBrk="1" hangingPunct="1">
              <a:lnSpc>
                <a:spcPct val="90000"/>
              </a:lnSpc>
            </a:pPr>
            <a:endParaRPr lang="en-US" sz="2000" b="1" smtClean="0"/>
          </a:p>
          <a:p>
            <a:pPr algn="just" eaLnBrk="1" hangingPunct="1">
              <a:lnSpc>
                <a:spcPct val="90000"/>
              </a:lnSpc>
            </a:pPr>
            <a:r>
              <a:rPr lang="en-US" sz="2000" smtClean="0"/>
              <a:t>Avoid use of global variables</a:t>
            </a:r>
          </a:p>
          <a:p>
            <a:pPr algn="just" eaLnBrk="1" hangingPunct="1">
              <a:lnSpc>
                <a:spcPct val="90000"/>
              </a:lnSpc>
            </a:pPr>
            <a:endParaRPr lang="en-US" sz="2000" smtClean="0"/>
          </a:p>
          <a:p>
            <a:pPr algn="just" eaLnBrk="1" hangingPunct="1">
              <a:lnSpc>
                <a:spcPct val="90000"/>
              </a:lnSpc>
            </a:pPr>
            <a:r>
              <a:rPr lang="en-US" sz="2000" smtClean="0"/>
              <a:t>If a function generates multiple results pass parameters by reference</a:t>
            </a:r>
          </a:p>
        </p:txBody>
      </p:sp>
      <p:sp>
        <p:nvSpPr>
          <p:cNvPr id="302084" name="Text Box 4"/>
          <p:cNvSpPr txBox="1">
            <a:spLocks noChangeArrowheads="1"/>
          </p:cNvSpPr>
          <p:nvPr/>
        </p:nvSpPr>
        <p:spPr bwMode="auto">
          <a:xfrm>
            <a:off x="8655050" y="152400"/>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a:t>
            </a:r>
          </a:p>
        </p:txBody>
      </p:sp>
    </p:spTree>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ChangeArrowheads="1"/>
          </p:cNvSpPr>
          <p:nvPr>
            <p:ph type="ctrTitle" idx="4294967295"/>
          </p:nvPr>
        </p:nvSpPr>
        <p:spPr>
          <a:xfrm>
            <a:off x="685800" y="2438400"/>
            <a:ext cx="7772400" cy="1143000"/>
          </a:xfrm>
          <a:solidFill>
            <a:srgbClr val="FFFFFF"/>
          </a:solidFill>
        </p:spPr>
        <p:txBody>
          <a:bodyPr/>
          <a:lstStyle/>
          <a:p>
            <a:pPr eaLnBrk="1" hangingPunct="1"/>
            <a:r>
              <a:rPr lang="en-US" smtClean="0">
                <a:solidFill>
                  <a:schemeClr val="tx1"/>
                </a:solidFill>
              </a:rPr>
              <a:t>Recursion…</a:t>
            </a:r>
          </a:p>
        </p:txBody>
      </p:sp>
      <p:sp>
        <p:nvSpPr>
          <p:cNvPr id="466947" name="Rectangle 3"/>
          <p:cNvSpPr>
            <a:spLocks noGrp="1" noChangeArrowheads="1"/>
          </p:cNvSpPr>
          <p:nvPr>
            <p:ph type="subTitle" idx="1"/>
          </p:nvPr>
        </p:nvSpPr>
        <p:spPr>
          <a:xfrm>
            <a:off x="1371600" y="3810000"/>
            <a:ext cx="6400800" cy="990600"/>
          </a:xfrm>
        </p:spPr>
        <p:txBody>
          <a:bodyPr/>
          <a:lstStyle/>
          <a:p>
            <a:pPr algn="just" eaLnBrk="1" hangingPunct="1">
              <a:buFontTx/>
              <a:buNone/>
            </a:pPr>
            <a:r>
              <a:rPr lang="en-US" smtClean="0">
                <a:latin typeface="Times New Roman" panose="02020603050405020304" pitchFamily="18" charset="0"/>
              </a:rPr>
              <a:t>…</a:t>
            </a:r>
            <a:r>
              <a:rPr lang="en-US" smtClean="0"/>
              <a:t>a mechanism by which a function calls itself</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6947">
                                            <p:txEl>
                                              <p:pRg st="0" end="0"/>
                                            </p:txEl>
                                          </p:spTgt>
                                        </p:tgtEl>
                                        <p:attrNameLst>
                                          <p:attrName>style.visibility</p:attrName>
                                        </p:attrNameLst>
                                      </p:cBhvr>
                                      <p:to>
                                        <p:strVal val="visible"/>
                                      </p:to>
                                    </p:set>
                                    <p:anim calcmode="lin" valueType="num">
                                      <p:cBhvr additive="base">
                                        <p:cTn id="7" dur="500" fill="hold"/>
                                        <p:tgtEl>
                                          <p:spTgt spid="466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694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6947" grpId="0" build="p" autoUpdateAnimBg="0"/>
    </p:bldLst>
  </p:timing>
</p:sld>
</file>

<file path=ppt/slides/slide29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pPr eaLnBrk="1" hangingPunct="1"/>
            <a:r>
              <a:rPr lang="en-US" b="1" smtClean="0"/>
              <a:t>Recursive Functions</a:t>
            </a:r>
          </a:p>
        </p:txBody>
      </p:sp>
      <p:sp>
        <p:nvSpPr>
          <p:cNvPr id="467971" name="Rectangle 3"/>
          <p:cNvSpPr>
            <a:spLocks noGrp="1" noChangeArrowheads="1"/>
          </p:cNvSpPr>
          <p:nvPr>
            <p:ph type="body" idx="1"/>
          </p:nvPr>
        </p:nvSpPr>
        <p:spPr>
          <a:xfrm>
            <a:off x="434975" y="1143000"/>
            <a:ext cx="8023225" cy="4191000"/>
          </a:xfrm>
        </p:spPr>
        <p:txBody>
          <a:bodyPr/>
          <a:lstStyle/>
          <a:p>
            <a:pPr algn="just" eaLnBrk="1" hangingPunct="1"/>
            <a:r>
              <a:rPr lang="en-US" i="1" smtClean="0"/>
              <a:t>recursive functions:</a:t>
            </a:r>
            <a:r>
              <a:rPr lang="en-US" smtClean="0"/>
              <a:t> represent an activity that can be defined in terms of itself</a:t>
            </a:r>
          </a:p>
          <a:p>
            <a:pPr algn="just" eaLnBrk="1" hangingPunct="1"/>
            <a:endParaRPr lang="en-US" smtClean="0"/>
          </a:p>
          <a:p>
            <a:pPr algn="just" eaLnBrk="1" hangingPunct="1"/>
            <a:r>
              <a:rPr lang="en-US" smtClean="0"/>
              <a:t>Common examples</a:t>
            </a:r>
          </a:p>
          <a:p>
            <a:pPr lvl="1" algn="just" eaLnBrk="1" hangingPunct="1"/>
            <a:r>
              <a:rPr lang="en-US" smtClean="0">
                <a:solidFill>
                  <a:srgbClr val="008000"/>
                </a:solidFill>
              </a:rPr>
              <a:t>X </a:t>
            </a:r>
            <a:r>
              <a:rPr lang="en-US" b="1" i="1" smtClean="0">
                <a:solidFill>
                  <a:srgbClr val="008000"/>
                </a:solidFill>
              </a:rPr>
              <a:t>raised to</a:t>
            </a:r>
            <a:r>
              <a:rPr lang="en-US" b="1" smtClean="0">
                <a:solidFill>
                  <a:srgbClr val="008000"/>
                </a:solidFill>
              </a:rPr>
              <a:t> power </a:t>
            </a:r>
            <a:r>
              <a:rPr lang="en-US" smtClean="0">
                <a:solidFill>
                  <a:srgbClr val="008000"/>
                </a:solidFill>
              </a:rPr>
              <a:t>Y</a:t>
            </a:r>
            <a:r>
              <a:rPr lang="en-US" smtClean="0"/>
              <a:t> is </a:t>
            </a:r>
            <a:r>
              <a:rPr lang="en-US" smtClean="0">
                <a:solidFill>
                  <a:srgbClr val="008000"/>
                </a:solidFill>
              </a:rPr>
              <a:t>X *(X </a:t>
            </a:r>
            <a:r>
              <a:rPr lang="en-US" b="1" i="1" smtClean="0">
                <a:solidFill>
                  <a:srgbClr val="008000"/>
                </a:solidFill>
              </a:rPr>
              <a:t>raised to power </a:t>
            </a:r>
            <a:r>
              <a:rPr lang="en-US" smtClean="0">
                <a:solidFill>
                  <a:srgbClr val="008000"/>
                </a:solidFill>
              </a:rPr>
              <a:t>Y-1)</a:t>
            </a:r>
          </a:p>
          <a:p>
            <a:pPr lvl="1" algn="just" eaLnBrk="1" hangingPunct="1"/>
            <a:r>
              <a:rPr lang="en-US" b="1" i="1" smtClean="0">
                <a:solidFill>
                  <a:srgbClr val="008000"/>
                </a:solidFill>
              </a:rPr>
              <a:t>Factorial</a:t>
            </a:r>
            <a:r>
              <a:rPr lang="en-US" b="1" smtClean="0">
                <a:solidFill>
                  <a:srgbClr val="008000"/>
                </a:solidFill>
              </a:rPr>
              <a:t> </a:t>
            </a:r>
            <a:r>
              <a:rPr lang="en-US" smtClean="0">
                <a:solidFill>
                  <a:srgbClr val="008000"/>
                </a:solidFill>
              </a:rPr>
              <a:t>N </a:t>
            </a:r>
            <a:r>
              <a:rPr lang="en-US" smtClean="0"/>
              <a:t>is </a:t>
            </a:r>
            <a:r>
              <a:rPr lang="en-US" smtClean="0">
                <a:solidFill>
                  <a:srgbClr val="008000"/>
                </a:solidFill>
              </a:rPr>
              <a:t>N * (</a:t>
            </a:r>
            <a:r>
              <a:rPr lang="en-US" b="1" i="1" smtClean="0">
                <a:solidFill>
                  <a:srgbClr val="008000"/>
                </a:solidFill>
              </a:rPr>
              <a:t>Factorial </a:t>
            </a:r>
            <a:r>
              <a:rPr lang="en-US" smtClean="0">
                <a:solidFill>
                  <a:srgbClr val="008000"/>
                </a:solidFill>
              </a:rPr>
              <a:t>N-1)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7971">
                                            <p:txEl>
                                              <p:pRg st="0" end="0"/>
                                            </p:txEl>
                                          </p:spTgt>
                                        </p:tgtEl>
                                        <p:attrNameLst>
                                          <p:attrName>style.visibility</p:attrName>
                                        </p:attrNameLst>
                                      </p:cBhvr>
                                      <p:to>
                                        <p:strVal val="visible"/>
                                      </p:to>
                                    </p:set>
                                    <p:anim calcmode="lin" valueType="num">
                                      <p:cBhvr additive="base">
                                        <p:cTn id="7" dur="500" fill="hold"/>
                                        <p:tgtEl>
                                          <p:spTgt spid="467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79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7971">
                                            <p:txEl>
                                              <p:pRg st="2" end="2"/>
                                            </p:txEl>
                                          </p:spTgt>
                                        </p:tgtEl>
                                        <p:attrNameLst>
                                          <p:attrName>style.visibility</p:attrName>
                                        </p:attrNameLst>
                                      </p:cBhvr>
                                      <p:to>
                                        <p:strVal val="visible"/>
                                      </p:to>
                                    </p:set>
                                    <p:anim calcmode="lin" valueType="num">
                                      <p:cBhvr additive="base">
                                        <p:cTn id="13" dur="500" fill="hold"/>
                                        <p:tgtEl>
                                          <p:spTgt spid="4679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79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7971">
                                            <p:txEl>
                                              <p:pRg st="3" end="3"/>
                                            </p:txEl>
                                          </p:spTgt>
                                        </p:tgtEl>
                                        <p:attrNameLst>
                                          <p:attrName>style.visibility</p:attrName>
                                        </p:attrNameLst>
                                      </p:cBhvr>
                                      <p:to>
                                        <p:strVal val="visible"/>
                                      </p:to>
                                    </p:set>
                                    <p:anim calcmode="lin" valueType="num">
                                      <p:cBhvr additive="base">
                                        <p:cTn id="19" dur="500" fill="hold"/>
                                        <p:tgtEl>
                                          <p:spTgt spid="46797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79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7971">
                                            <p:txEl>
                                              <p:pRg st="4" end="4"/>
                                            </p:txEl>
                                          </p:spTgt>
                                        </p:tgtEl>
                                        <p:attrNameLst>
                                          <p:attrName>style.visibility</p:attrName>
                                        </p:attrNameLst>
                                      </p:cBhvr>
                                      <p:to>
                                        <p:strVal val="visible"/>
                                      </p:to>
                                    </p:set>
                                    <p:anim calcmode="lin" valueType="num">
                                      <p:cBhvr additive="base">
                                        <p:cTn id="25" dur="500" fill="hold"/>
                                        <p:tgtEl>
                                          <p:spTgt spid="46797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797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71" grpId="0" build="p" bldLvl="2" autoUpdateAnimBg="0"/>
    </p:bldLst>
  </p:timing>
</p:sld>
</file>

<file path=ppt/slides/slide29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lstStyle/>
          <a:p>
            <a:pPr eaLnBrk="1" hangingPunct="1"/>
            <a:r>
              <a:rPr lang="en-US" altLang="zh-TW" b="1" smtClean="0">
                <a:ea typeface="新細明體" panose="02020500000000000000" pitchFamily="18" charset="-120"/>
              </a:rPr>
              <a:t>Algorithm Structures</a:t>
            </a:r>
          </a:p>
        </p:txBody>
      </p:sp>
      <p:sp>
        <p:nvSpPr>
          <p:cNvPr id="468995" name="Rectangle 3"/>
          <p:cNvSpPr>
            <a:spLocks noGrp="1" noChangeArrowheads="1"/>
          </p:cNvSpPr>
          <p:nvPr>
            <p:ph type="body" idx="1"/>
          </p:nvPr>
        </p:nvSpPr>
        <p:spPr>
          <a:xfrm>
            <a:off x="547688" y="1395413"/>
            <a:ext cx="8139112" cy="4243387"/>
          </a:xfrm>
        </p:spPr>
        <p:txBody>
          <a:bodyPr/>
          <a:lstStyle/>
          <a:p>
            <a:pPr eaLnBrk="1" hangingPunct="1">
              <a:lnSpc>
                <a:spcPct val="90000"/>
              </a:lnSpc>
              <a:buFontTx/>
              <a:buNone/>
            </a:pPr>
            <a:r>
              <a:rPr lang="en-US" altLang="zh-TW" sz="2400" smtClean="0">
                <a:ea typeface="新細明體" panose="02020500000000000000" pitchFamily="18" charset="-120"/>
              </a:rPr>
              <a:t>Iterative	</a:t>
            </a:r>
            <a:r>
              <a:rPr lang="en-US" altLang="zh-TW" sz="2400" smtClean="0">
                <a:ea typeface="新細明體" panose="02020500000000000000" pitchFamily="18" charset="-120"/>
                <a:sym typeface="Symbol" panose="05050102010706020507" pitchFamily="18" charset="2"/>
              </a:rPr>
              <a:t> execute action in loop</a:t>
            </a:r>
            <a:endParaRPr lang="en-US" altLang="zh-TW" sz="2400" smtClean="0">
              <a:ea typeface="新細明體" panose="02020500000000000000" pitchFamily="18" charset="-120"/>
            </a:endParaRPr>
          </a:p>
          <a:p>
            <a:pPr eaLnBrk="1" hangingPunct="1">
              <a:lnSpc>
                <a:spcPct val="90000"/>
              </a:lnSpc>
              <a:buFontTx/>
              <a:buNone/>
            </a:pPr>
            <a:r>
              <a:rPr lang="en-US" altLang="zh-TW" sz="2400" smtClean="0">
                <a:ea typeface="新細明體" panose="02020500000000000000" pitchFamily="18" charset="-120"/>
              </a:rPr>
              <a:t>Recursive	</a:t>
            </a:r>
            <a:r>
              <a:rPr lang="en-US" altLang="zh-TW" sz="2400" smtClean="0">
                <a:ea typeface="新細明體" panose="02020500000000000000" pitchFamily="18" charset="-120"/>
                <a:sym typeface="Symbol" panose="05050102010706020507" pitchFamily="18" charset="2"/>
              </a:rPr>
              <a:t> reapply action to sub-problem(s)</a:t>
            </a:r>
            <a:endParaRPr lang="en-US" altLang="zh-TW" sz="2400" smtClean="0">
              <a:ea typeface="新細明體" panose="02020500000000000000" pitchFamily="18" charset="-120"/>
            </a:endParaRPr>
          </a:p>
          <a:p>
            <a:pPr eaLnBrk="1" hangingPunct="1">
              <a:lnSpc>
                <a:spcPct val="90000"/>
              </a:lnSpc>
              <a:buFontTx/>
              <a:buNone/>
            </a:pPr>
            <a:endParaRPr lang="en-US" altLang="zh-TW" sz="2400" smtClean="0">
              <a:ea typeface="新細明體" panose="02020500000000000000" pitchFamily="18" charset="-120"/>
            </a:endParaRPr>
          </a:p>
          <a:p>
            <a:pPr eaLnBrk="1" hangingPunct="1">
              <a:lnSpc>
                <a:spcPct val="90000"/>
              </a:lnSpc>
              <a:buFontTx/>
              <a:buNone/>
            </a:pPr>
            <a:r>
              <a:rPr lang="en-US" altLang="zh-TW" sz="2400" smtClean="0">
                <a:ea typeface="新細明體" panose="02020500000000000000" pitchFamily="18" charset="-120"/>
              </a:rPr>
              <a:t>Problems that can be solved by recursion can always be solved by iteration also.</a:t>
            </a:r>
          </a:p>
          <a:p>
            <a:pPr eaLnBrk="1" hangingPunct="1">
              <a:lnSpc>
                <a:spcPct val="90000"/>
              </a:lnSpc>
              <a:buFontTx/>
              <a:buNone/>
            </a:pPr>
            <a:endParaRPr lang="en-US" altLang="zh-TW" sz="2400" smtClean="0">
              <a:ea typeface="新細明體" panose="02020500000000000000" pitchFamily="18" charset="-120"/>
            </a:endParaRPr>
          </a:p>
          <a:p>
            <a:pPr eaLnBrk="1" hangingPunct="1">
              <a:lnSpc>
                <a:spcPct val="90000"/>
              </a:lnSpc>
              <a:buFontTx/>
              <a:buNone/>
            </a:pPr>
            <a:r>
              <a:rPr lang="en-US" altLang="zh-TW" sz="2400" smtClean="0">
                <a:ea typeface="新細明體" panose="02020500000000000000" pitchFamily="18" charset="-120"/>
              </a:rPr>
              <a:t>Recursive solution:</a:t>
            </a:r>
          </a:p>
          <a:p>
            <a:pPr lvl="1" eaLnBrk="1" hangingPunct="1">
              <a:lnSpc>
                <a:spcPct val="90000"/>
              </a:lnSpc>
              <a:buFont typeface="Wingdings" panose="05000000000000000000" pitchFamily="2" charset="2"/>
              <a:buNone/>
            </a:pPr>
            <a:r>
              <a:rPr lang="en-US" sz="2000" b="1" smtClean="0"/>
              <a:t>Might lead to a simpler algorithm</a:t>
            </a:r>
          </a:p>
          <a:p>
            <a:pPr lvl="1" eaLnBrk="1" hangingPunct="1">
              <a:lnSpc>
                <a:spcPct val="90000"/>
              </a:lnSpc>
              <a:buFont typeface="Wingdings" panose="05000000000000000000" pitchFamily="2" charset="2"/>
              <a:buNone/>
            </a:pPr>
            <a:r>
              <a:rPr lang="en-US" sz="2000" b="1" smtClean="0"/>
              <a:t>The algorithm might not be as efficient, though.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8995">
                                            <p:txEl>
                                              <p:pRg st="0" end="0"/>
                                            </p:txEl>
                                          </p:spTgt>
                                        </p:tgtEl>
                                        <p:attrNameLst>
                                          <p:attrName>style.visibility</p:attrName>
                                        </p:attrNameLst>
                                      </p:cBhvr>
                                      <p:to>
                                        <p:strVal val="visible"/>
                                      </p:to>
                                    </p:set>
                                    <p:anim calcmode="lin" valueType="num">
                                      <p:cBhvr additive="base">
                                        <p:cTn id="7" dur="500" fill="hold"/>
                                        <p:tgtEl>
                                          <p:spTgt spid="4689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89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8995">
                                            <p:txEl>
                                              <p:pRg st="1" end="1"/>
                                            </p:txEl>
                                          </p:spTgt>
                                        </p:tgtEl>
                                        <p:attrNameLst>
                                          <p:attrName>style.visibility</p:attrName>
                                        </p:attrNameLst>
                                      </p:cBhvr>
                                      <p:to>
                                        <p:strVal val="visible"/>
                                      </p:to>
                                    </p:set>
                                    <p:anim calcmode="lin" valueType="num">
                                      <p:cBhvr additive="base">
                                        <p:cTn id="13" dur="500" fill="hold"/>
                                        <p:tgtEl>
                                          <p:spTgt spid="4689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89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8995">
                                            <p:txEl>
                                              <p:pRg st="3" end="3"/>
                                            </p:txEl>
                                          </p:spTgt>
                                        </p:tgtEl>
                                        <p:attrNameLst>
                                          <p:attrName>style.visibility</p:attrName>
                                        </p:attrNameLst>
                                      </p:cBhvr>
                                      <p:to>
                                        <p:strVal val="visible"/>
                                      </p:to>
                                    </p:set>
                                    <p:anim calcmode="lin" valueType="num">
                                      <p:cBhvr additive="base">
                                        <p:cTn id="19" dur="500" fill="hold"/>
                                        <p:tgtEl>
                                          <p:spTgt spid="46899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89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8995">
                                            <p:txEl>
                                              <p:pRg st="5" end="5"/>
                                            </p:txEl>
                                          </p:spTgt>
                                        </p:tgtEl>
                                        <p:attrNameLst>
                                          <p:attrName>style.visibility</p:attrName>
                                        </p:attrNameLst>
                                      </p:cBhvr>
                                      <p:to>
                                        <p:strVal val="visible"/>
                                      </p:to>
                                    </p:set>
                                    <p:anim calcmode="lin" valueType="num">
                                      <p:cBhvr additive="base">
                                        <p:cTn id="25" dur="500" fill="hold"/>
                                        <p:tgtEl>
                                          <p:spTgt spid="468995">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8995">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468995">
                                            <p:txEl>
                                              <p:pRg st="6" end="6"/>
                                            </p:txEl>
                                          </p:spTgt>
                                        </p:tgtEl>
                                        <p:attrNameLst>
                                          <p:attrName>style.visibility</p:attrName>
                                        </p:attrNameLst>
                                      </p:cBhvr>
                                      <p:to>
                                        <p:strVal val="visible"/>
                                      </p:to>
                                    </p:set>
                                    <p:anim calcmode="lin" valueType="num">
                                      <p:cBhvr additive="base">
                                        <p:cTn id="29" dur="500" fill="hold"/>
                                        <p:tgtEl>
                                          <p:spTgt spid="468995">
                                            <p:txEl>
                                              <p:pRg st="6" end="6"/>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68995">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468995">
                                            <p:txEl>
                                              <p:pRg st="7" end="7"/>
                                            </p:txEl>
                                          </p:spTgt>
                                        </p:tgtEl>
                                        <p:attrNameLst>
                                          <p:attrName>style.visibility</p:attrName>
                                        </p:attrNameLst>
                                      </p:cBhvr>
                                      <p:to>
                                        <p:strVal val="visible"/>
                                      </p:to>
                                    </p:set>
                                    <p:anim calcmode="lin" valueType="num">
                                      <p:cBhvr additive="base">
                                        <p:cTn id="33" dur="500" fill="hold"/>
                                        <p:tgtEl>
                                          <p:spTgt spid="468995">
                                            <p:txEl>
                                              <p:pRg st="7" end="7"/>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6899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5" grpId="0" build="p" autoUpdateAnimBg="0"/>
    </p:bldLst>
  </p:timing>
</p:sld>
</file>

<file path=ppt/slides/slide29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1524000" y="0"/>
            <a:ext cx="7620000" cy="762000"/>
          </a:xfrm>
        </p:spPr>
        <p:txBody>
          <a:bodyPr/>
          <a:lstStyle/>
          <a:p>
            <a:pPr eaLnBrk="1" hangingPunct="1"/>
            <a:r>
              <a:rPr lang="en-US" sz="4000" b="1" smtClean="0"/>
              <a:t>Parts of a Recursive Algorithm</a:t>
            </a:r>
          </a:p>
        </p:txBody>
      </p:sp>
      <p:sp>
        <p:nvSpPr>
          <p:cNvPr id="470019" name="Rectangle 3"/>
          <p:cNvSpPr>
            <a:spLocks noGrp="1" noChangeArrowheads="1"/>
          </p:cNvSpPr>
          <p:nvPr>
            <p:ph type="body" idx="1"/>
          </p:nvPr>
        </p:nvSpPr>
        <p:spPr>
          <a:xfrm>
            <a:off x="242888" y="1547813"/>
            <a:ext cx="8709025" cy="2338387"/>
          </a:xfrm>
        </p:spPr>
        <p:txBody>
          <a:bodyPr/>
          <a:lstStyle/>
          <a:p>
            <a:pPr eaLnBrk="1" hangingPunct="1">
              <a:buFontTx/>
              <a:buNone/>
            </a:pPr>
            <a:r>
              <a:rPr lang="en-US" sz="2400" b="1" smtClean="0"/>
              <a:t>A smallest </a:t>
            </a:r>
            <a:r>
              <a:rPr lang="en-US" sz="2400" b="1" i="1" smtClean="0"/>
              <a:t>base case</a:t>
            </a:r>
            <a:r>
              <a:rPr lang="en-US" sz="2400" b="1" smtClean="0"/>
              <a:t> that is </a:t>
            </a:r>
            <a:r>
              <a:rPr lang="en-US" sz="2400" b="1" i="1" u="sng" smtClean="0">
                <a:solidFill>
                  <a:srgbClr val="008000"/>
                </a:solidFill>
              </a:rPr>
              <a:t>processed without recursion</a:t>
            </a:r>
            <a:r>
              <a:rPr lang="en-US" sz="2400" b="1" smtClean="0"/>
              <a:t>.</a:t>
            </a:r>
          </a:p>
          <a:p>
            <a:pPr eaLnBrk="1" hangingPunct="1">
              <a:buFontTx/>
              <a:buNone/>
            </a:pPr>
            <a:endParaRPr lang="en-US" sz="2400" b="1" smtClean="0"/>
          </a:p>
          <a:p>
            <a:pPr eaLnBrk="1" hangingPunct="1">
              <a:buFontTx/>
              <a:buNone/>
            </a:pPr>
            <a:r>
              <a:rPr lang="en-US" sz="2400" b="1" smtClean="0"/>
              <a:t>A general method to reduce a particular case to one (or more) of smaller cases.</a:t>
            </a:r>
          </a:p>
          <a:p>
            <a:pPr eaLnBrk="1" hangingPunct="1">
              <a:buFontTx/>
              <a:buNone/>
            </a:pPr>
            <a:endParaRPr lang="en-US" sz="2400" b="1" smtClean="0"/>
          </a:p>
        </p:txBody>
      </p:sp>
      <p:sp>
        <p:nvSpPr>
          <p:cNvPr id="470020" name="Rectangle 4"/>
          <p:cNvSpPr>
            <a:spLocks noChangeArrowheads="1"/>
          </p:cNvSpPr>
          <p:nvPr/>
        </p:nvSpPr>
        <p:spPr bwMode="auto">
          <a:xfrm>
            <a:off x="533400" y="48006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pPr>
            <a:r>
              <a:rPr lang="en-US" sz="3200" b="1">
                <a:solidFill>
                  <a:srgbClr val="008000"/>
                </a:solidFill>
              </a:rPr>
              <a:t>Basic Idea: Progress towards; and eventually reduce a problem to the </a:t>
            </a:r>
            <a:r>
              <a:rPr lang="en-US" sz="3200" b="1" i="1">
                <a:solidFill>
                  <a:srgbClr val="008000"/>
                </a:solidFill>
              </a:rPr>
              <a:t>base case</a:t>
            </a:r>
            <a:r>
              <a:rPr lang="en-US" sz="3200" b="1">
                <a:solidFill>
                  <a:srgbClr val="008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0019">
                                            <p:txEl>
                                              <p:pRg st="0" end="0"/>
                                            </p:txEl>
                                          </p:spTgt>
                                        </p:tgtEl>
                                        <p:attrNameLst>
                                          <p:attrName>style.visibility</p:attrName>
                                        </p:attrNameLst>
                                      </p:cBhvr>
                                      <p:to>
                                        <p:strVal val="visible"/>
                                      </p:to>
                                    </p:set>
                                    <p:anim calcmode="lin" valueType="num">
                                      <p:cBhvr additive="base">
                                        <p:cTn id="7" dur="500" fill="hold"/>
                                        <p:tgtEl>
                                          <p:spTgt spid="4700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0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0019">
                                            <p:txEl>
                                              <p:pRg st="2" end="2"/>
                                            </p:txEl>
                                          </p:spTgt>
                                        </p:tgtEl>
                                        <p:attrNameLst>
                                          <p:attrName>style.visibility</p:attrName>
                                        </p:attrNameLst>
                                      </p:cBhvr>
                                      <p:to>
                                        <p:strVal val="visible"/>
                                      </p:to>
                                    </p:set>
                                    <p:anim calcmode="lin" valueType="num">
                                      <p:cBhvr additive="base">
                                        <p:cTn id="13" dur="500" fill="hold"/>
                                        <p:tgtEl>
                                          <p:spTgt spid="4700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00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0020"/>
                                        </p:tgtEl>
                                        <p:attrNameLst>
                                          <p:attrName>style.visibility</p:attrName>
                                        </p:attrNameLst>
                                      </p:cBhvr>
                                      <p:to>
                                        <p:strVal val="visible"/>
                                      </p:to>
                                    </p:set>
                                    <p:anim calcmode="lin" valueType="num">
                                      <p:cBhvr additive="base">
                                        <p:cTn id="19" dur="500" fill="hold"/>
                                        <p:tgtEl>
                                          <p:spTgt spid="470020"/>
                                        </p:tgtEl>
                                        <p:attrNameLst>
                                          <p:attrName>ppt_x</p:attrName>
                                        </p:attrNameLst>
                                      </p:cBhvr>
                                      <p:tavLst>
                                        <p:tav tm="0">
                                          <p:val>
                                            <p:strVal val="0-#ppt_w/2"/>
                                          </p:val>
                                        </p:tav>
                                        <p:tav tm="100000">
                                          <p:val>
                                            <p:strVal val="#ppt_x"/>
                                          </p:val>
                                        </p:tav>
                                      </p:tavLst>
                                    </p:anim>
                                    <p:anim calcmode="lin" valueType="num">
                                      <p:cBhvr additive="base">
                                        <p:cTn id="20" dur="500" fill="hold"/>
                                        <p:tgtEl>
                                          <p:spTgt spid="4700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0019" grpId="0" build="p" autoUpdateAnimBg="0"/>
      <p:bldP spid="470020" grpId="0" autoUpdateAnimBg="0"/>
    </p:bldLst>
  </p:timing>
</p:sld>
</file>

<file path=ppt/slides/slide2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1524000" y="0"/>
            <a:ext cx="7620000" cy="685800"/>
          </a:xfrm>
        </p:spPr>
        <p:txBody>
          <a:bodyPr/>
          <a:lstStyle/>
          <a:p>
            <a:pPr eaLnBrk="1" hangingPunct="1"/>
            <a:r>
              <a:rPr lang="en-US" sz="3200" b="1" smtClean="0"/>
              <a:t>Considerations for Recursive Algorithms</a:t>
            </a:r>
          </a:p>
        </p:txBody>
      </p:sp>
      <p:sp>
        <p:nvSpPr>
          <p:cNvPr id="471043" name="Rectangle 3"/>
          <p:cNvSpPr>
            <a:spLocks noGrp="1" noChangeArrowheads="1"/>
          </p:cNvSpPr>
          <p:nvPr>
            <p:ph type="body" idx="1"/>
          </p:nvPr>
        </p:nvSpPr>
        <p:spPr>
          <a:xfrm>
            <a:off x="457200" y="1295400"/>
            <a:ext cx="8382000" cy="4114800"/>
          </a:xfrm>
        </p:spPr>
        <p:txBody>
          <a:bodyPr/>
          <a:lstStyle/>
          <a:p>
            <a:pPr marL="609600" indent="-609600" algn="just" eaLnBrk="1" hangingPunct="1"/>
            <a:r>
              <a:rPr lang="en-US" sz="2400" smtClean="0"/>
              <a:t>How to define the problem in terms of a smaller problem of the same type?</a:t>
            </a:r>
          </a:p>
          <a:p>
            <a:pPr marL="609600" indent="-609600" algn="just" eaLnBrk="1" hangingPunct="1"/>
            <a:endParaRPr lang="en-US" sz="2400" smtClean="0"/>
          </a:p>
          <a:p>
            <a:pPr marL="609600" indent="-609600" algn="just" eaLnBrk="1" hangingPunct="1"/>
            <a:r>
              <a:rPr lang="en-US" sz="2400" smtClean="0"/>
              <a:t>Does each recursive call diminish the size of the problem?</a:t>
            </a:r>
          </a:p>
          <a:p>
            <a:pPr marL="609600" indent="-609600" algn="just" eaLnBrk="1" hangingPunct="1"/>
            <a:endParaRPr lang="en-US" sz="2400" smtClean="0"/>
          </a:p>
          <a:p>
            <a:pPr marL="609600" indent="-609600" algn="just" eaLnBrk="1" hangingPunct="1"/>
            <a:r>
              <a:rPr lang="en-US" sz="2400" smtClean="0"/>
              <a:t>What instance of the problem can serve as the base case?</a:t>
            </a:r>
          </a:p>
          <a:p>
            <a:pPr marL="609600" indent="-609600" algn="just" eaLnBrk="1" hangingPunct="1"/>
            <a:endParaRPr lang="en-US" sz="2400" smtClean="0"/>
          </a:p>
          <a:p>
            <a:pPr marL="609600" indent="-609600" algn="just" eaLnBrk="1" hangingPunct="1"/>
            <a:r>
              <a:rPr lang="en-US" sz="2400" smtClean="0"/>
              <a:t>As the problem size diminishes, will you reach this base case?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43">
                                            <p:txEl>
                                              <p:pRg st="0" end="0"/>
                                            </p:txEl>
                                          </p:spTgt>
                                        </p:tgtEl>
                                        <p:attrNameLst>
                                          <p:attrName>style.visibility</p:attrName>
                                        </p:attrNameLst>
                                      </p:cBhvr>
                                      <p:to>
                                        <p:strVal val="visible"/>
                                      </p:to>
                                    </p:set>
                                    <p:anim calcmode="lin" valueType="num">
                                      <p:cBhvr additive="base">
                                        <p:cTn id="7" dur="500" fill="hold"/>
                                        <p:tgtEl>
                                          <p:spTgt spid="4710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43">
                                            <p:txEl>
                                              <p:pRg st="2" end="2"/>
                                            </p:txEl>
                                          </p:spTgt>
                                        </p:tgtEl>
                                        <p:attrNameLst>
                                          <p:attrName>style.visibility</p:attrName>
                                        </p:attrNameLst>
                                      </p:cBhvr>
                                      <p:to>
                                        <p:strVal val="visible"/>
                                      </p:to>
                                    </p:set>
                                    <p:anim calcmode="lin" valueType="num">
                                      <p:cBhvr additive="base">
                                        <p:cTn id="13" dur="500" fill="hold"/>
                                        <p:tgtEl>
                                          <p:spTgt spid="4710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1043">
                                            <p:txEl>
                                              <p:pRg st="4" end="4"/>
                                            </p:txEl>
                                          </p:spTgt>
                                        </p:tgtEl>
                                        <p:attrNameLst>
                                          <p:attrName>style.visibility</p:attrName>
                                        </p:attrNameLst>
                                      </p:cBhvr>
                                      <p:to>
                                        <p:strVal val="visible"/>
                                      </p:to>
                                    </p:set>
                                    <p:anim calcmode="lin" valueType="num">
                                      <p:cBhvr additive="base">
                                        <p:cTn id="19" dur="500" fill="hold"/>
                                        <p:tgtEl>
                                          <p:spTgt spid="47104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1043">
                                            <p:txEl>
                                              <p:pRg st="6" end="6"/>
                                            </p:txEl>
                                          </p:spTgt>
                                        </p:tgtEl>
                                        <p:attrNameLst>
                                          <p:attrName>style.visibility</p:attrName>
                                        </p:attrNameLst>
                                      </p:cBhvr>
                                      <p:to>
                                        <p:strVal val="visible"/>
                                      </p:to>
                                    </p:set>
                                    <p:anim calcmode="lin" valueType="num">
                                      <p:cBhvr additive="base">
                                        <p:cTn id="25" dur="500" fill="hold"/>
                                        <p:tgtEl>
                                          <p:spTgt spid="47104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10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43" grpId="0" build="p" autoUpdateAnimBg="0"/>
    </p:bldLst>
  </p:timing>
</p:sld>
</file>

<file path=ppt/slides/slide29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1524000" y="168275"/>
            <a:ext cx="7620000" cy="558800"/>
          </a:xfrm>
          <a:noFill/>
        </p:spPr>
        <p:txBody>
          <a:bodyPr lIns="92075" tIns="46038" rIns="92075" bIns="46038" anchor="b"/>
          <a:lstStyle/>
          <a:p>
            <a:pPr eaLnBrk="1" hangingPunct="1"/>
            <a:r>
              <a:rPr lang="en-US" sz="4000" smtClean="0"/>
              <a:t>Example I: X </a:t>
            </a:r>
            <a:r>
              <a:rPr lang="en-US" sz="4000" i="1" smtClean="0"/>
              <a:t>Raised to Power</a:t>
            </a:r>
            <a:r>
              <a:rPr lang="en-US" sz="4000" smtClean="0"/>
              <a:t> Y</a:t>
            </a:r>
          </a:p>
        </p:txBody>
      </p:sp>
      <p:sp>
        <p:nvSpPr>
          <p:cNvPr id="472067" name="Rectangle 3"/>
          <p:cNvSpPr>
            <a:spLocks noGrp="1" noChangeArrowheads="1"/>
          </p:cNvSpPr>
          <p:nvPr>
            <p:ph type="body" idx="1"/>
          </p:nvPr>
        </p:nvSpPr>
        <p:spPr>
          <a:xfrm>
            <a:off x="304800" y="1219200"/>
            <a:ext cx="8686800" cy="1447800"/>
          </a:xfrm>
          <a:noFill/>
        </p:spPr>
        <p:txBody>
          <a:bodyPr lIns="92075" tIns="46038" rIns="92075" bIns="46038"/>
          <a:lstStyle/>
          <a:p>
            <a:pPr algn="just" eaLnBrk="1" hangingPunct="1">
              <a:buFontTx/>
              <a:buNone/>
            </a:pPr>
            <a:r>
              <a:rPr lang="en-US" sz="2000" smtClean="0"/>
              <a:t>Iterative definition: </a:t>
            </a:r>
          </a:p>
          <a:p>
            <a:pPr algn="just" eaLnBrk="1" hangingPunct="1">
              <a:buFontTx/>
              <a:buNone/>
            </a:pPr>
            <a:r>
              <a:rPr lang="en-US" sz="2000" smtClean="0"/>
              <a:t>Power (X, Y) = X * X * X *</a:t>
            </a:r>
            <a:r>
              <a:rPr lang="en-US" sz="2000" smtClean="0">
                <a:latin typeface="Times New Roman" panose="02020603050405020304" pitchFamily="18" charset="0"/>
              </a:rPr>
              <a:t>…</a:t>
            </a:r>
            <a:r>
              <a:rPr lang="en-US" sz="2000" smtClean="0"/>
              <a:t> X,  Y times for any Y &gt;0.</a:t>
            </a:r>
          </a:p>
          <a:p>
            <a:pPr algn="just" eaLnBrk="1" hangingPunct="1">
              <a:buFontTx/>
              <a:buNone/>
            </a:pPr>
            <a:r>
              <a:rPr lang="en-US" sz="2000" smtClean="0"/>
              <a:t>Power (X, 0) = 1</a:t>
            </a:r>
          </a:p>
        </p:txBody>
      </p:sp>
      <p:sp>
        <p:nvSpPr>
          <p:cNvPr id="472068" name="Text Box 4"/>
          <p:cNvSpPr txBox="1">
            <a:spLocks noChangeArrowheads="1"/>
          </p:cNvSpPr>
          <p:nvPr/>
        </p:nvSpPr>
        <p:spPr bwMode="auto">
          <a:xfrm>
            <a:off x="3587750" y="2438400"/>
            <a:ext cx="5022850" cy="1046163"/>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p>
            <a:pPr>
              <a:lnSpc>
                <a:spcPct val="90000"/>
              </a:lnSpc>
              <a:spcBef>
                <a:spcPct val="20000"/>
              </a:spcBef>
              <a:defRPr/>
            </a:pPr>
            <a:r>
              <a:rPr lang="en-US" sz="2000" b="1">
                <a:solidFill>
                  <a:srgbClr val="008000"/>
                </a:solidFill>
                <a:cs typeface="+mn-cs"/>
              </a:rPr>
              <a:t>Another Recursive solution</a:t>
            </a:r>
          </a:p>
          <a:p>
            <a:pPr>
              <a:lnSpc>
                <a:spcPct val="90000"/>
              </a:lnSpc>
              <a:spcBef>
                <a:spcPct val="20000"/>
              </a:spcBef>
              <a:buFontTx/>
              <a:buChar char="•"/>
              <a:defRPr/>
            </a:pPr>
            <a:r>
              <a:rPr lang="en-US" sz="2000" b="1">
                <a:solidFill>
                  <a:srgbClr val="008000"/>
                </a:solidFill>
                <a:cs typeface="+mn-cs"/>
              </a:rPr>
              <a:t>x</a:t>
            </a:r>
            <a:r>
              <a:rPr lang="en-US" sz="2000" b="1" baseline="30000">
                <a:solidFill>
                  <a:srgbClr val="008000"/>
                </a:solidFill>
                <a:cs typeface="+mn-cs"/>
              </a:rPr>
              <a:t>p</a:t>
            </a:r>
            <a:r>
              <a:rPr lang="en-US" sz="2000" b="1">
                <a:solidFill>
                  <a:srgbClr val="008000"/>
                </a:solidFill>
                <a:cs typeface="+mn-cs"/>
              </a:rPr>
              <a:t> = x </a:t>
            </a:r>
            <a:r>
              <a:rPr lang="en-US" sz="2000" b="1" baseline="30000">
                <a:solidFill>
                  <a:srgbClr val="008000"/>
                </a:solidFill>
                <a:cs typeface="+mn-cs"/>
              </a:rPr>
              <a:t>p/2 </a:t>
            </a:r>
            <a:r>
              <a:rPr lang="en-US" sz="2000" b="1">
                <a:solidFill>
                  <a:srgbClr val="008000"/>
                </a:solidFill>
                <a:cs typeface="+mn-cs"/>
              </a:rPr>
              <a:t> * x </a:t>
            </a:r>
            <a:r>
              <a:rPr lang="en-US" sz="2000" b="1" baseline="30000">
                <a:solidFill>
                  <a:srgbClr val="008000"/>
                </a:solidFill>
                <a:cs typeface="+mn-cs"/>
              </a:rPr>
              <a:t>p/2               </a:t>
            </a:r>
            <a:r>
              <a:rPr lang="en-US" sz="2000" b="1">
                <a:solidFill>
                  <a:srgbClr val="008000"/>
                </a:solidFill>
                <a:cs typeface="+mn-cs"/>
              </a:rPr>
              <a:t>if p is even</a:t>
            </a:r>
          </a:p>
          <a:p>
            <a:pPr>
              <a:lnSpc>
                <a:spcPct val="90000"/>
              </a:lnSpc>
              <a:spcBef>
                <a:spcPct val="20000"/>
              </a:spcBef>
              <a:buFontTx/>
              <a:buChar char="•"/>
              <a:defRPr/>
            </a:pPr>
            <a:r>
              <a:rPr lang="en-US" sz="2000" b="1">
                <a:solidFill>
                  <a:srgbClr val="008000"/>
                </a:solidFill>
                <a:cs typeface="+mn-cs"/>
              </a:rPr>
              <a:t>x</a:t>
            </a:r>
            <a:r>
              <a:rPr lang="en-US" sz="2000" b="1" baseline="30000">
                <a:solidFill>
                  <a:srgbClr val="008000"/>
                </a:solidFill>
                <a:cs typeface="+mn-cs"/>
              </a:rPr>
              <a:t>p</a:t>
            </a:r>
            <a:r>
              <a:rPr lang="en-US" sz="2000" b="1">
                <a:solidFill>
                  <a:srgbClr val="008000"/>
                </a:solidFill>
                <a:cs typeface="+mn-cs"/>
              </a:rPr>
              <a:t> = x </a:t>
            </a:r>
            <a:r>
              <a:rPr lang="en-US" sz="2000" b="1" baseline="30000">
                <a:solidFill>
                  <a:srgbClr val="008000"/>
                </a:solidFill>
                <a:cs typeface="+mn-cs"/>
              </a:rPr>
              <a:t>p/2 </a:t>
            </a:r>
            <a:r>
              <a:rPr lang="en-US" sz="2000" b="1">
                <a:solidFill>
                  <a:srgbClr val="008000"/>
                </a:solidFill>
                <a:cs typeface="+mn-cs"/>
              </a:rPr>
              <a:t> * x </a:t>
            </a:r>
            <a:r>
              <a:rPr lang="en-US" sz="2000" b="1" baseline="30000">
                <a:solidFill>
                  <a:srgbClr val="008000"/>
                </a:solidFill>
                <a:cs typeface="+mn-cs"/>
              </a:rPr>
              <a:t>p/2  </a:t>
            </a:r>
            <a:r>
              <a:rPr lang="en-US" sz="2000" b="1">
                <a:solidFill>
                  <a:srgbClr val="008000"/>
                </a:solidFill>
                <a:cs typeface="+mn-cs"/>
              </a:rPr>
              <a:t>* x    if p is odd</a:t>
            </a:r>
          </a:p>
        </p:txBody>
      </p:sp>
      <p:sp>
        <p:nvSpPr>
          <p:cNvPr id="472069" name="Text Box 5"/>
          <p:cNvSpPr txBox="1">
            <a:spLocks noChangeArrowheads="1"/>
          </p:cNvSpPr>
          <p:nvPr/>
        </p:nvSpPr>
        <p:spPr bwMode="auto">
          <a:xfrm>
            <a:off x="304800" y="3657600"/>
            <a:ext cx="8305800" cy="257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buFontTx/>
              <a:buChar char="•"/>
            </a:pPr>
            <a:r>
              <a:rPr lang="en-US"/>
              <a:t>Recursive solution:</a:t>
            </a:r>
          </a:p>
          <a:p>
            <a:pPr eaLnBrk="1" hangingPunct="1">
              <a:spcBef>
                <a:spcPct val="20000"/>
              </a:spcBef>
              <a:buFontTx/>
              <a:buAutoNum type="arabicPeriod"/>
            </a:pPr>
            <a:r>
              <a:rPr lang="en-US" b="1"/>
              <a:t>Power (X, Y) = X * Power (X, Y-1)</a:t>
            </a:r>
          </a:p>
          <a:p>
            <a:pPr eaLnBrk="1" hangingPunct="1">
              <a:spcBef>
                <a:spcPct val="20000"/>
              </a:spcBef>
              <a:buFontTx/>
              <a:buAutoNum type="arabicPeriod"/>
            </a:pPr>
            <a:r>
              <a:rPr lang="en-US" b="1"/>
              <a:t>Problem diminishing?</a:t>
            </a:r>
            <a:r>
              <a:rPr lang="en-US"/>
              <a:t> yes.</a:t>
            </a:r>
          </a:p>
          <a:p>
            <a:pPr eaLnBrk="1" hangingPunct="1">
              <a:spcBef>
                <a:spcPct val="20000"/>
              </a:spcBef>
              <a:buFontTx/>
              <a:buAutoNum type="arabicPeriod"/>
            </a:pPr>
            <a:r>
              <a:rPr lang="en-US" b="1"/>
              <a:t>Base case</a:t>
            </a:r>
            <a:r>
              <a:rPr lang="en-US"/>
              <a:t>: Power (X, 0) = 1; base case does not have a recursive call.</a:t>
            </a:r>
          </a:p>
          <a:p>
            <a:pPr eaLnBrk="1" hangingPunct="1">
              <a:spcBef>
                <a:spcPct val="20000"/>
              </a:spcBef>
              <a:buFontTx/>
              <a:buAutoNum type="arabicPeriod"/>
            </a:pPr>
            <a:r>
              <a:rPr lang="en-US" b="1"/>
              <a:t>Can reach base case as problem diminishes? </a:t>
            </a:r>
            <a:r>
              <a:rPr lang="en-US"/>
              <a:t>yes</a:t>
            </a:r>
            <a:endParaRPr lang="en-US"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2067"/>
                                        </p:tgtEl>
                                        <p:attrNameLst>
                                          <p:attrName>style.visibility</p:attrName>
                                        </p:attrNameLst>
                                      </p:cBhvr>
                                      <p:to>
                                        <p:strVal val="visible"/>
                                      </p:to>
                                    </p:set>
                                    <p:anim calcmode="lin" valueType="num">
                                      <p:cBhvr additive="base">
                                        <p:cTn id="7" dur="500" fill="hold"/>
                                        <p:tgtEl>
                                          <p:spTgt spid="472067"/>
                                        </p:tgtEl>
                                        <p:attrNameLst>
                                          <p:attrName>ppt_x</p:attrName>
                                        </p:attrNameLst>
                                      </p:cBhvr>
                                      <p:tavLst>
                                        <p:tav tm="0">
                                          <p:val>
                                            <p:strVal val="0-#ppt_w/2"/>
                                          </p:val>
                                        </p:tav>
                                        <p:tav tm="100000">
                                          <p:val>
                                            <p:strVal val="#ppt_x"/>
                                          </p:val>
                                        </p:tav>
                                      </p:tavLst>
                                    </p:anim>
                                    <p:anim calcmode="lin" valueType="num">
                                      <p:cBhvr additive="base">
                                        <p:cTn id="8" dur="500" fill="hold"/>
                                        <p:tgtEl>
                                          <p:spTgt spid="47206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2069">
                                            <p:txEl>
                                              <p:pRg st="0" end="0"/>
                                            </p:txEl>
                                          </p:spTgt>
                                        </p:tgtEl>
                                        <p:attrNameLst>
                                          <p:attrName>style.visibility</p:attrName>
                                        </p:attrNameLst>
                                      </p:cBhvr>
                                      <p:to>
                                        <p:strVal val="visible"/>
                                      </p:to>
                                    </p:set>
                                    <p:anim calcmode="lin" valueType="num">
                                      <p:cBhvr additive="base">
                                        <p:cTn id="13" dur="500" fill="hold"/>
                                        <p:tgtEl>
                                          <p:spTgt spid="47206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206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2069">
                                            <p:txEl>
                                              <p:pRg st="1" end="1"/>
                                            </p:txEl>
                                          </p:spTgt>
                                        </p:tgtEl>
                                        <p:attrNameLst>
                                          <p:attrName>style.visibility</p:attrName>
                                        </p:attrNameLst>
                                      </p:cBhvr>
                                      <p:to>
                                        <p:strVal val="visible"/>
                                      </p:to>
                                    </p:set>
                                    <p:anim calcmode="lin" valueType="num">
                                      <p:cBhvr additive="base">
                                        <p:cTn id="19" dur="500" fill="hold"/>
                                        <p:tgtEl>
                                          <p:spTgt spid="47206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206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2069">
                                            <p:txEl>
                                              <p:pRg st="2" end="2"/>
                                            </p:txEl>
                                          </p:spTgt>
                                        </p:tgtEl>
                                        <p:attrNameLst>
                                          <p:attrName>style.visibility</p:attrName>
                                        </p:attrNameLst>
                                      </p:cBhvr>
                                      <p:to>
                                        <p:strVal val="visible"/>
                                      </p:to>
                                    </p:set>
                                    <p:anim calcmode="lin" valueType="num">
                                      <p:cBhvr additive="base">
                                        <p:cTn id="25" dur="500" fill="hold"/>
                                        <p:tgtEl>
                                          <p:spTgt spid="472069">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206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2069">
                                            <p:txEl>
                                              <p:pRg st="3" end="3"/>
                                            </p:txEl>
                                          </p:spTgt>
                                        </p:tgtEl>
                                        <p:attrNameLst>
                                          <p:attrName>style.visibility</p:attrName>
                                        </p:attrNameLst>
                                      </p:cBhvr>
                                      <p:to>
                                        <p:strVal val="visible"/>
                                      </p:to>
                                    </p:set>
                                    <p:anim calcmode="lin" valueType="num">
                                      <p:cBhvr additive="base">
                                        <p:cTn id="31" dur="500" fill="hold"/>
                                        <p:tgtEl>
                                          <p:spTgt spid="472069">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206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72069">
                                            <p:txEl>
                                              <p:pRg st="4" end="4"/>
                                            </p:txEl>
                                          </p:spTgt>
                                        </p:tgtEl>
                                        <p:attrNameLst>
                                          <p:attrName>style.visibility</p:attrName>
                                        </p:attrNameLst>
                                      </p:cBhvr>
                                      <p:to>
                                        <p:strVal val="visible"/>
                                      </p:to>
                                    </p:set>
                                    <p:anim calcmode="lin" valueType="num">
                                      <p:cBhvr additive="base">
                                        <p:cTn id="37" dur="500" fill="hold"/>
                                        <p:tgtEl>
                                          <p:spTgt spid="472069">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7206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72068"/>
                                        </p:tgtEl>
                                        <p:attrNameLst>
                                          <p:attrName>style.visibility</p:attrName>
                                        </p:attrNameLst>
                                      </p:cBhvr>
                                      <p:to>
                                        <p:strVal val="visible"/>
                                      </p:to>
                                    </p:set>
                                    <p:anim calcmode="lin" valueType="num">
                                      <p:cBhvr additive="base">
                                        <p:cTn id="43" dur="500" fill="hold"/>
                                        <p:tgtEl>
                                          <p:spTgt spid="472068"/>
                                        </p:tgtEl>
                                        <p:attrNameLst>
                                          <p:attrName>ppt_x</p:attrName>
                                        </p:attrNameLst>
                                      </p:cBhvr>
                                      <p:tavLst>
                                        <p:tav tm="0">
                                          <p:val>
                                            <p:strVal val="0-#ppt_w/2"/>
                                          </p:val>
                                        </p:tav>
                                        <p:tav tm="100000">
                                          <p:val>
                                            <p:strVal val="#ppt_x"/>
                                          </p:val>
                                        </p:tav>
                                      </p:tavLst>
                                    </p:anim>
                                    <p:anim calcmode="lin" valueType="num">
                                      <p:cBhvr additive="base">
                                        <p:cTn id="44" dur="500" fill="hold"/>
                                        <p:tgtEl>
                                          <p:spTgt spid="4720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autoUpdateAnimBg="0"/>
      <p:bldP spid="472068" grpId="0" animBg="1" autoUpdateAnimBg="0"/>
      <p:bldP spid="472069"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Objectives</a:t>
            </a:r>
          </a:p>
        </p:txBody>
      </p:sp>
      <p:sp>
        <p:nvSpPr>
          <p:cNvPr id="15363" name="Rectangle 3"/>
          <p:cNvSpPr>
            <a:spLocks noGrp="1" noChangeArrowheads="1"/>
          </p:cNvSpPr>
          <p:nvPr>
            <p:ph type="body" idx="1"/>
          </p:nvPr>
        </p:nvSpPr>
        <p:spPr>
          <a:xfrm>
            <a:off x="1309688" y="1471613"/>
            <a:ext cx="6615112" cy="3709987"/>
          </a:xfrm>
        </p:spPr>
        <p:txBody>
          <a:bodyPr/>
          <a:lstStyle/>
          <a:p>
            <a:pPr eaLnBrk="1" hangingPunct="1"/>
            <a:r>
              <a:rPr lang="en-US" smtClean="0"/>
              <a:t>History of C</a:t>
            </a:r>
          </a:p>
          <a:p>
            <a:pPr eaLnBrk="1" hangingPunct="1"/>
            <a:r>
              <a:rPr lang="en-US" smtClean="0"/>
              <a:t>Characteristics of C</a:t>
            </a:r>
          </a:p>
          <a:p>
            <a:pPr eaLnBrk="1" hangingPunct="1"/>
            <a:r>
              <a:rPr lang="en-US" smtClean="0"/>
              <a:t>C Program Structure</a:t>
            </a:r>
          </a:p>
          <a:p>
            <a:pPr eaLnBrk="1" hangingPunct="1"/>
            <a:r>
              <a:rPr lang="en-US" smtClean="0"/>
              <a:t>Variables, Defining Global Variables</a:t>
            </a:r>
          </a:p>
          <a:p>
            <a:pPr eaLnBrk="1" hangingPunct="1"/>
            <a:r>
              <a:rPr lang="en-US" smtClean="0"/>
              <a:t>Printing Out and Inputting Variables</a:t>
            </a:r>
          </a:p>
          <a:p>
            <a:pPr eaLnBrk="1" hangingPunct="1"/>
            <a:r>
              <a:rPr lang="en-US" smtClean="0"/>
              <a:t>Constants &amp; Literals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ph type="ctrTitle" idx="4294967295"/>
          </p:nvPr>
        </p:nvSpPr>
        <p:spPr>
          <a:xfrm>
            <a:off x="838200" y="2362200"/>
            <a:ext cx="7772400" cy="1143000"/>
          </a:xfrm>
          <a:solidFill>
            <a:srgbClr val="FFFFFF"/>
          </a:solidFill>
        </p:spPr>
        <p:txBody>
          <a:bodyPr/>
          <a:lstStyle/>
          <a:p>
            <a:pPr eaLnBrk="1" hangingPunct="1"/>
            <a:r>
              <a:rPr lang="en-US" smtClean="0">
                <a:solidFill>
                  <a:schemeClr val="tx1"/>
                </a:solidFill>
              </a:rPr>
              <a:t>Variables and Constants in C</a:t>
            </a:r>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1524000" y="111125"/>
            <a:ext cx="7620000" cy="615950"/>
          </a:xfrm>
          <a:noFill/>
        </p:spPr>
        <p:txBody>
          <a:bodyPr lIns="92075" tIns="46038" rIns="92075" bIns="46038" anchor="b"/>
          <a:lstStyle/>
          <a:p>
            <a:pPr eaLnBrk="1" hangingPunct="1"/>
            <a:r>
              <a:rPr lang="en-US" smtClean="0"/>
              <a:t>Example II: Factorial of N</a:t>
            </a:r>
          </a:p>
        </p:txBody>
      </p:sp>
      <p:sp>
        <p:nvSpPr>
          <p:cNvPr id="474115" name="Rectangle 3"/>
          <p:cNvSpPr>
            <a:spLocks noGrp="1" noChangeArrowheads="1"/>
          </p:cNvSpPr>
          <p:nvPr>
            <p:ph type="body" idx="1"/>
          </p:nvPr>
        </p:nvSpPr>
        <p:spPr>
          <a:xfrm>
            <a:off x="304800" y="1600200"/>
            <a:ext cx="8458200" cy="1600200"/>
          </a:xfrm>
          <a:noFill/>
        </p:spPr>
        <p:txBody>
          <a:bodyPr lIns="92075" tIns="46038" rIns="92075" bIns="46038"/>
          <a:lstStyle/>
          <a:p>
            <a:pPr algn="just" eaLnBrk="1" hangingPunct="1">
              <a:buFontTx/>
              <a:buNone/>
            </a:pPr>
            <a:r>
              <a:rPr lang="en-US" sz="2000" smtClean="0"/>
              <a:t>Iterative definition: </a:t>
            </a:r>
          </a:p>
          <a:p>
            <a:pPr algn="just" eaLnBrk="1" hangingPunct="1">
              <a:buFontTx/>
              <a:buNone/>
            </a:pPr>
            <a:r>
              <a:rPr lang="en-US" sz="2000" smtClean="0"/>
              <a:t>Factorial(N) = N * (N-1) * (N-2) *</a:t>
            </a:r>
            <a:r>
              <a:rPr lang="en-US" sz="2000" smtClean="0">
                <a:latin typeface="Times New Roman" panose="02020603050405020304" pitchFamily="18" charset="0"/>
              </a:rPr>
              <a:t>…</a:t>
            </a:r>
            <a:r>
              <a:rPr lang="en-US" sz="2000" smtClean="0"/>
              <a:t>1 for any N &gt; 0.</a:t>
            </a:r>
          </a:p>
          <a:p>
            <a:pPr algn="just" eaLnBrk="1" hangingPunct="1">
              <a:buFontTx/>
              <a:buNone/>
            </a:pPr>
            <a:r>
              <a:rPr lang="en-US" sz="2000" smtClean="0"/>
              <a:t>Factorial(0) = 1</a:t>
            </a:r>
          </a:p>
        </p:txBody>
      </p:sp>
      <p:sp>
        <p:nvSpPr>
          <p:cNvPr id="474116" name="Text Box 4"/>
          <p:cNvSpPr txBox="1">
            <a:spLocks noChangeArrowheads="1"/>
          </p:cNvSpPr>
          <p:nvPr/>
        </p:nvSpPr>
        <p:spPr bwMode="auto">
          <a:xfrm>
            <a:off x="304800" y="3581400"/>
            <a:ext cx="8169275" cy="235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lnSpc>
                <a:spcPct val="90000"/>
              </a:lnSpc>
              <a:spcBef>
                <a:spcPct val="20000"/>
              </a:spcBef>
            </a:pPr>
            <a:r>
              <a:rPr lang="en-US"/>
              <a:t>Recursive solution:</a:t>
            </a:r>
          </a:p>
          <a:p>
            <a:pPr eaLnBrk="1" hangingPunct="1">
              <a:lnSpc>
                <a:spcPct val="90000"/>
              </a:lnSpc>
              <a:spcBef>
                <a:spcPct val="20000"/>
              </a:spcBef>
              <a:buFontTx/>
              <a:buAutoNum type="arabicPeriod"/>
            </a:pPr>
            <a:r>
              <a:rPr lang="en-US" b="1"/>
              <a:t>Factorial (N) = N * Factorial(N-1)</a:t>
            </a:r>
          </a:p>
          <a:p>
            <a:pPr eaLnBrk="1" hangingPunct="1">
              <a:lnSpc>
                <a:spcPct val="90000"/>
              </a:lnSpc>
              <a:spcBef>
                <a:spcPct val="20000"/>
              </a:spcBef>
              <a:buFontTx/>
              <a:buAutoNum type="arabicPeriod"/>
            </a:pPr>
            <a:r>
              <a:rPr lang="en-US" b="1"/>
              <a:t>Problem diminishing? </a:t>
            </a:r>
            <a:r>
              <a:rPr lang="en-US"/>
              <a:t>yes.</a:t>
            </a:r>
          </a:p>
          <a:p>
            <a:pPr eaLnBrk="1" hangingPunct="1">
              <a:lnSpc>
                <a:spcPct val="90000"/>
              </a:lnSpc>
              <a:spcBef>
                <a:spcPct val="20000"/>
              </a:spcBef>
              <a:buFontTx/>
              <a:buAutoNum type="arabicPeriod"/>
            </a:pPr>
            <a:r>
              <a:rPr lang="en-US" b="1"/>
              <a:t>Base case</a:t>
            </a:r>
            <a:r>
              <a:rPr lang="en-US"/>
              <a:t>: Factorial(0) = 1; base case does not have a recursive call.</a:t>
            </a:r>
          </a:p>
          <a:p>
            <a:pPr eaLnBrk="1" hangingPunct="1">
              <a:lnSpc>
                <a:spcPct val="90000"/>
              </a:lnSpc>
              <a:spcBef>
                <a:spcPct val="20000"/>
              </a:spcBef>
              <a:buFontTx/>
              <a:buAutoNum type="arabicPeriod"/>
            </a:pPr>
            <a:r>
              <a:rPr lang="en-US" b="1"/>
              <a:t>Can reach base case as problem diminishes?</a:t>
            </a:r>
            <a:r>
              <a:rPr lang="en-US"/>
              <a:t> Yes</a:t>
            </a:r>
            <a:endParaRPr lang="en-US"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4115"/>
                                        </p:tgtEl>
                                        <p:attrNameLst>
                                          <p:attrName>style.visibility</p:attrName>
                                        </p:attrNameLst>
                                      </p:cBhvr>
                                      <p:to>
                                        <p:strVal val="visible"/>
                                      </p:to>
                                    </p:set>
                                    <p:anim calcmode="lin" valueType="num">
                                      <p:cBhvr additive="base">
                                        <p:cTn id="7" dur="500" fill="hold"/>
                                        <p:tgtEl>
                                          <p:spTgt spid="474115"/>
                                        </p:tgtEl>
                                        <p:attrNameLst>
                                          <p:attrName>ppt_x</p:attrName>
                                        </p:attrNameLst>
                                      </p:cBhvr>
                                      <p:tavLst>
                                        <p:tav tm="0">
                                          <p:val>
                                            <p:strVal val="0-#ppt_w/2"/>
                                          </p:val>
                                        </p:tav>
                                        <p:tav tm="100000">
                                          <p:val>
                                            <p:strVal val="#ppt_x"/>
                                          </p:val>
                                        </p:tav>
                                      </p:tavLst>
                                    </p:anim>
                                    <p:anim calcmode="lin" valueType="num">
                                      <p:cBhvr additive="base">
                                        <p:cTn id="8" dur="500" fill="hold"/>
                                        <p:tgtEl>
                                          <p:spTgt spid="47411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4116">
                                            <p:txEl>
                                              <p:pRg st="0" end="0"/>
                                            </p:txEl>
                                          </p:spTgt>
                                        </p:tgtEl>
                                        <p:attrNameLst>
                                          <p:attrName>style.visibility</p:attrName>
                                        </p:attrNameLst>
                                      </p:cBhvr>
                                      <p:to>
                                        <p:strVal val="visible"/>
                                      </p:to>
                                    </p:set>
                                    <p:anim calcmode="lin" valueType="num">
                                      <p:cBhvr additive="base">
                                        <p:cTn id="13" dur="500" fill="hold"/>
                                        <p:tgtEl>
                                          <p:spTgt spid="474116">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41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4116">
                                            <p:txEl>
                                              <p:pRg st="1" end="1"/>
                                            </p:txEl>
                                          </p:spTgt>
                                        </p:tgtEl>
                                        <p:attrNameLst>
                                          <p:attrName>style.visibility</p:attrName>
                                        </p:attrNameLst>
                                      </p:cBhvr>
                                      <p:to>
                                        <p:strVal val="visible"/>
                                      </p:to>
                                    </p:set>
                                    <p:anim calcmode="lin" valueType="num">
                                      <p:cBhvr additive="base">
                                        <p:cTn id="19" dur="500" fill="hold"/>
                                        <p:tgtEl>
                                          <p:spTgt spid="474116">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411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4116">
                                            <p:txEl>
                                              <p:pRg st="2" end="2"/>
                                            </p:txEl>
                                          </p:spTgt>
                                        </p:tgtEl>
                                        <p:attrNameLst>
                                          <p:attrName>style.visibility</p:attrName>
                                        </p:attrNameLst>
                                      </p:cBhvr>
                                      <p:to>
                                        <p:strVal val="visible"/>
                                      </p:to>
                                    </p:set>
                                    <p:anim calcmode="lin" valueType="num">
                                      <p:cBhvr additive="base">
                                        <p:cTn id="25" dur="500" fill="hold"/>
                                        <p:tgtEl>
                                          <p:spTgt spid="474116">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41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4116">
                                            <p:txEl>
                                              <p:pRg st="3" end="3"/>
                                            </p:txEl>
                                          </p:spTgt>
                                        </p:tgtEl>
                                        <p:attrNameLst>
                                          <p:attrName>style.visibility</p:attrName>
                                        </p:attrNameLst>
                                      </p:cBhvr>
                                      <p:to>
                                        <p:strVal val="visible"/>
                                      </p:to>
                                    </p:set>
                                    <p:anim calcmode="lin" valueType="num">
                                      <p:cBhvr additive="base">
                                        <p:cTn id="31" dur="500" fill="hold"/>
                                        <p:tgtEl>
                                          <p:spTgt spid="474116">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411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74116">
                                            <p:txEl>
                                              <p:pRg st="4" end="4"/>
                                            </p:txEl>
                                          </p:spTgt>
                                        </p:tgtEl>
                                        <p:attrNameLst>
                                          <p:attrName>style.visibility</p:attrName>
                                        </p:attrNameLst>
                                      </p:cBhvr>
                                      <p:to>
                                        <p:strVal val="visible"/>
                                      </p:to>
                                    </p:set>
                                    <p:anim calcmode="lin" valueType="num">
                                      <p:cBhvr additive="base">
                                        <p:cTn id="37" dur="500" fill="hold"/>
                                        <p:tgtEl>
                                          <p:spTgt spid="474116">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7411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5" grpId="0" autoUpdateAnimBg="0"/>
      <p:bldP spid="474116" grpId="0" build="p" autoUpdateAnimBg="0"/>
    </p:bldLst>
  </p:timing>
</p:sld>
</file>

<file path=ppt/slides/slide30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pPr eaLnBrk="1" hangingPunct="1"/>
            <a:r>
              <a:rPr lang="en-US" b="1" smtClean="0"/>
              <a:t>Recursive Calls &amp; Stack</a:t>
            </a:r>
          </a:p>
        </p:txBody>
      </p:sp>
      <p:sp>
        <p:nvSpPr>
          <p:cNvPr id="476163" name="Rectangle 3"/>
          <p:cNvSpPr>
            <a:spLocks noGrp="1" noChangeArrowheads="1"/>
          </p:cNvSpPr>
          <p:nvPr>
            <p:ph type="body" idx="1"/>
          </p:nvPr>
        </p:nvSpPr>
        <p:spPr>
          <a:xfrm>
            <a:off x="457200" y="1524000"/>
            <a:ext cx="8077200" cy="4572000"/>
          </a:xfrm>
        </p:spPr>
        <p:txBody>
          <a:bodyPr/>
          <a:lstStyle/>
          <a:p>
            <a:pPr marL="533400" indent="-533400" algn="just" eaLnBrk="1" hangingPunct="1">
              <a:lnSpc>
                <a:spcPct val="90000"/>
              </a:lnSpc>
              <a:buFontTx/>
              <a:buNone/>
            </a:pPr>
            <a:r>
              <a:rPr lang="en-US" sz="2400" smtClean="0"/>
              <a:t>Recall that: When a function is called the </a:t>
            </a:r>
          </a:p>
          <a:p>
            <a:pPr marL="914400" lvl="1" indent="-457200" algn="just" eaLnBrk="1" hangingPunct="1">
              <a:lnSpc>
                <a:spcPct val="90000"/>
              </a:lnSpc>
              <a:buFontTx/>
              <a:buAutoNum type="arabicPeriod"/>
            </a:pPr>
            <a:r>
              <a:rPr lang="en-US" sz="2000" smtClean="0"/>
              <a:t>Return address</a:t>
            </a:r>
          </a:p>
          <a:p>
            <a:pPr marL="914400" lvl="1" indent="-457200" algn="just" eaLnBrk="1" hangingPunct="1">
              <a:lnSpc>
                <a:spcPct val="90000"/>
              </a:lnSpc>
              <a:buFontTx/>
              <a:buAutoNum type="arabicPeriod"/>
            </a:pPr>
            <a:r>
              <a:rPr lang="en-US" sz="2000" smtClean="0"/>
              <a:t>Function Parameters</a:t>
            </a:r>
          </a:p>
          <a:p>
            <a:pPr marL="533400" indent="-533400" algn="just" eaLnBrk="1" hangingPunct="1">
              <a:lnSpc>
                <a:spcPct val="90000"/>
              </a:lnSpc>
              <a:buFontTx/>
              <a:buNone/>
            </a:pPr>
            <a:r>
              <a:rPr lang="en-US" sz="2400" smtClean="0"/>
              <a:t>Are pushed on the stack</a:t>
            </a:r>
          </a:p>
          <a:p>
            <a:pPr marL="533400" indent="-533400" algn="just" eaLnBrk="1" hangingPunct="1">
              <a:lnSpc>
                <a:spcPct val="90000"/>
              </a:lnSpc>
              <a:buFontTx/>
              <a:buNone/>
            </a:pPr>
            <a:endParaRPr lang="en-US" sz="2400" smtClean="0"/>
          </a:p>
          <a:p>
            <a:pPr marL="533400" indent="-533400" algn="just" eaLnBrk="1" hangingPunct="1">
              <a:lnSpc>
                <a:spcPct val="90000"/>
              </a:lnSpc>
              <a:buFont typeface="Symbol" panose="05050102010706020507" pitchFamily="18" charset="2"/>
              <a:buNone/>
            </a:pPr>
            <a:r>
              <a:rPr lang="en-US" sz="2400" smtClean="0"/>
              <a:t>Whenever a recursive call is made a fresh data frame is added onto the stack.</a:t>
            </a:r>
          </a:p>
          <a:p>
            <a:pPr marL="533400" indent="-533400" algn="just" eaLnBrk="1" hangingPunct="1">
              <a:lnSpc>
                <a:spcPct val="90000"/>
              </a:lnSpc>
              <a:buFont typeface="Symbol" panose="05050102010706020507" pitchFamily="18" charset="2"/>
              <a:buNone/>
            </a:pPr>
            <a:endParaRPr lang="en-US" sz="2400" smtClean="0"/>
          </a:p>
          <a:p>
            <a:pPr marL="533400" indent="-533400" algn="just" eaLnBrk="1" hangingPunct="1">
              <a:lnSpc>
                <a:spcPct val="90000"/>
              </a:lnSpc>
              <a:buFont typeface="Symbol" panose="05050102010706020507" pitchFamily="18" charset="2"/>
              <a:buNone/>
            </a:pPr>
            <a:r>
              <a:rPr lang="en-US" sz="2400" b="1" u="sng" smtClean="0"/>
              <a:t>A failure to reach the base case can lead to stack overflow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6163">
                                            <p:txEl>
                                              <p:pRg st="0" end="0"/>
                                            </p:txEl>
                                          </p:spTgt>
                                        </p:tgtEl>
                                        <p:attrNameLst>
                                          <p:attrName>style.visibility</p:attrName>
                                        </p:attrNameLst>
                                      </p:cBhvr>
                                      <p:to>
                                        <p:strVal val="visible"/>
                                      </p:to>
                                    </p:set>
                                    <p:anim calcmode="lin" valueType="num">
                                      <p:cBhvr additive="base">
                                        <p:cTn id="7" dur="500" fill="hold"/>
                                        <p:tgtEl>
                                          <p:spTgt spid="4761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61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6163">
                                            <p:txEl>
                                              <p:pRg st="1" end="1"/>
                                            </p:txEl>
                                          </p:spTgt>
                                        </p:tgtEl>
                                        <p:attrNameLst>
                                          <p:attrName>style.visibility</p:attrName>
                                        </p:attrNameLst>
                                      </p:cBhvr>
                                      <p:to>
                                        <p:strVal val="visible"/>
                                      </p:to>
                                    </p:set>
                                    <p:anim calcmode="lin" valueType="num">
                                      <p:cBhvr additive="base">
                                        <p:cTn id="13" dur="500" fill="hold"/>
                                        <p:tgtEl>
                                          <p:spTgt spid="47616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61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6163">
                                            <p:txEl>
                                              <p:pRg st="2" end="2"/>
                                            </p:txEl>
                                          </p:spTgt>
                                        </p:tgtEl>
                                        <p:attrNameLst>
                                          <p:attrName>style.visibility</p:attrName>
                                        </p:attrNameLst>
                                      </p:cBhvr>
                                      <p:to>
                                        <p:strVal val="visible"/>
                                      </p:to>
                                    </p:set>
                                    <p:anim calcmode="lin" valueType="num">
                                      <p:cBhvr additive="base">
                                        <p:cTn id="19" dur="500" fill="hold"/>
                                        <p:tgtEl>
                                          <p:spTgt spid="47616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61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6163">
                                            <p:txEl>
                                              <p:pRg st="3" end="3"/>
                                            </p:txEl>
                                          </p:spTgt>
                                        </p:tgtEl>
                                        <p:attrNameLst>
                                          <p:attrName>style.visibility</p:attrName>
                                        </p:attrNameLst>
                                      </p:cBhvr>
                                      <p:to>
                                        <p:strVal val="visible"/>
                                      </p:to>
                                    </p:set>
                                    <p:anim calcmode="lin" valueType="num">
                                      <p:cBhvr additive="base">
                                        <p:cTn id="25" dur="500" fill="hold"/>
                                        <p:tgtEl>
                                          <p:spTgt spid="47616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61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6163">
                                            <p:txEl>
                                              <p:pRg st="5" end="5"/>
                                            </p:txEl>
                                          </p:spTgt>
                                        </p:tgtEl>
                                        <p:attrNameLst>
                                          <p:attrName>style.visibility</p:attrName>
                                        </p:attrNameLst>
                                      </p:cBhvr>
                                      <p:to>
                                        <p:strVal val="visible"/>
                                      </p:to>
                                    </p:set>
                                    <p:anim calcmode="lin" valueType="num">
                                      <p:cBhvr additive="base">
                                        <p:cTn id="31" dur="500" fill="hold"/>
                                        <p:tgtEl>
                                          <p:spTgt spid="47616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61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76163">
                                            <p:txEl>
                                              <p:pRg st="7" end="7"/>
                                            </p:txEl>
                                          </p:spTgt>
                                        </p:tgtEl>
                                        <p:attrNameLst>
                                          <p:attrName>style.visibility</p:attrName>
                                        </p:attrNameLst>
                                      </p:cBhvr>
                                      <p:to>
                                        <p:strVal val="visible"/>
                                      </p:to>
                                    </p:set>
                                    <p:anim calcmode="lin" valueType="num">
                                      <p:cBhvr additive="base">
                                        <p:cTn id="37" dur="500" fill="hold"/>
                                        <p:tgtEl>
                                          <p:spTgt spid="476163">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7616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6163" grpId="0" build="p" bldLvl="2" autoUpdateAnimBg="0"/>
    </p:bld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pPr eaLnBrk="1" hangingPunct="1">
              <a:buFont typeface="Symbol" panose="05050102010706020507" pitchFamily="18" charset="2"/>
              <a:buNone/>
            </a:pPr>
            <a:r>
              <a:rPr lang="en-US" smtClean="0"/>
              <a:t>Stack Contents : Example</a:t>
            </a:r>
          </a:p>
        </p:txBody>
      </p:sp>
      <p:sp>
        <p:nvSpPr>
          <p:cNvPr id="311299" name="Text Box 3"/>
          <p:cNvSpPr txBox="1">
            <a:spLocks noChangeArrowheads="1"/>
          </p:cNvSpPr>
          <p:nvPr/>
        </p:nvSpPr>
        <p:spPr bwMode="auto">
          <a:xfrm>
            <a:off x="2489200" y="1204913"/>
            <a:ext cx="4695825" cy="466725"/>
          </a:xfrm>
          <a:prstGeom prst="rect">
            <a:avLst/>
          </a:prstGeom>
          <a:solidFill>
            <a:schemeClr val="bg1"/>
          </a:solidFill>
          <a:ln w="9525">
            <a:solidFill>
              <a:schemeClr val="tx1"/>
            </a:solidFill>
            <a:miter lim="800000"/>
            <a:headEnd/>
            <a:tailEnd/>
          </a:ln>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Function Call</a:t>
            </a:r>
            <a:r>
              <a:rPr lang="en-US"/>
              <a:t>: </a:t>
            </a:r>
            <a:r>
              <a:rPr lang="en-US">
                <a:latin typeface="Courier New" panose="02070309020205020404" pitchFamily="49" charset="0"/>
              </a:rPr>
              <a:t>Factorial (5);</a:t>
            </a:r>
          </a:p>
        </p:txBody>
      </p:sp>
      <p:sp>
        <p:nvSpPr>
          <p:cNvPr id="477188" name="Rectangle 4"/>
          <p:cNvSpPr>
            <a:spLocks noChangeArrowheads="1"/>
          </p:cNvSpPr>
          <p:nvPr/>
        </p:nvSpPr>
        <p:spPr bwMode="auto">
          <a:xfrm>
            <a:off x="1371600" y="1905000"/>
            <a:ext cx="2590800" cy="3962400"/>
          </a:xfrm>
          <a:prstGeom prst="rect">
            <a:avLst/>
          </a:prstGeom>
          <a:solidFill>
            <a:schemeClr val="folHlink"/>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477189" name="Rectangle 5"/>
          <p:cNvSpPr>
            <a:spLocks noChangeArrowheads="1"/>
          </p:cNvSpPr>
          <p:nvPr/>
        </p:nvSpPr>
        <p:spPr bwMode="auto">
          <a:xfrm>
            <a:off x="1854200" y="51816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Factorial (5)</a:t>
            </a:r>
          </a:p>
        </p:txBody>
      </p:sp>
      <p:sp>
        <p:nvSpPr>
          <p:cNvPr id="477190" name="Rectangle 6"/>
          <p:cNvSpPr>
            <a:spLocks noChangeArrowheads="1"/>
          </p:cNvSpPr>
          <p:nvPr/>
        </p:nvSpPr>
        <p:spPr bwMode="auto">
          <a:xfrm>
            <a:off x="1854200" y="45720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Factorial (4)</a:t>
            </a:r>
          </a:p>
        </p:txBody>
      </p:sp>
      <p:sp>
        <p:nvSpPr>
          <p:cNvPr id="477191" name="Rectangle 7"/>
          <p:cNvSpPr>
            <a:spLocks noChangeArrowheads="1"/>
          </p:cNvSpPr>
          <p:nvPr/>
        </p:nvSpPr>
        <p:spPr bwMode="auto">
          <a:xfrm>
            <a:off x="1854200" y="39624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Factorial (3)</a:t>
            </a:r>
          </a:p>
        </p:txBody>
      </p:sp>
      <p:sp>
        <p:nvSpPr>
          <p:cNvPr id="477192" name="Rectangle 8"/>
          <p:cNvSpPr>
            <a:spLocks noChangeArrowheads="1"/>
          </p:cNvSpPr>
          <p:nvPr/>
        </p:nvSpPr>
        <p:spPr bwMode="auto">
          <a:xfrm>
            <a:off x="1854200" y="33528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Factorial (2)</a:t>
            </a:r>
          </a:p>
        </p:txBody>
      </p:sp>
      <p:sp>
        <p:nvSpPr>
          <p:cNvPr id="477193" name="Rectangle 9"/>
          <p:cNvSpPr>
            <a:spLocks noChangeArrowheads="1"/>
          </p:cNvSpPr>
          <p:nvPr/>
        </p:nvSpPr>
        <p:spPr bwMode="auto">
          <a:xfrm>
            <a:off x="1854200" y="27432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Factorial (1)</a:t>
            </a:r>
          </a:p>
        </p:txBody>
      </p:sp>
      <p:sp>
        <p:nvSpPr>
          <p:cNvPr id="477194" name="Rectangle 10"/>
          <p:cNvSpPr>
            <a:spLocks noChangeArrowheads="1"/>
          </p:cNvSpPr>
          <p:nvPr/>
        </p:nvSpPr>
        <p:spPr bwMode="auto">
          <a:xfrm>
            <a:off x="1854200" y="21336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Factorial (0)</a:t>
            </a:r>
          </a:p>
        </p:txBody>
      </p:sp>
      <p:sp>
        <p:nvSpPr>
          <p:cNvPr id="477195" name="Rectangle 11"/>
          <p:cNvSpPr>
            <a:spLocks noChangeArrowheads="1"/>
          </p:cNvSpPr>
          <p:nvPr/>
        </p:nvSpPr>
        <p:spPr bwMode="auto">
          <a:xfrm>
            <a:off x="5715000" y="1905000"/>
            <a:ext cx="2590800" cy="3962400"/>
          </a:xfrm>
          <a:prstGeom prst="rect">
            <a:avLst/>
          </a:prstGeom>
          <a:solidFill>
            <a:schemeClr val="folHlink"/>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477196" name="Rectangle 12"/>
          <p:cNvSpPr>
            <a:spLocks noChangeArrowheads="1"/>
          </p:cNvSpPr>
          <p:nvPr/>
        </p:nvSpPr>
        <p:spPr bwMode="auto">
          <a:xfrm>
            <a:off x="6273800" y="51816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return 5*24;</a:t>
            </a:r>
          </a:p>
        </p:txBody>
      </p:sp>
      <p:sp>
        <p:nvSpPr>
          <p:cNvPr id="477197" name="Rectangle 13"/>
          <p:cNvSpPr>
            <a:spLocks noChangeArrowheads="1"/>
          </p:cNvSpPr>
          <p:nvPr/>
        </p:nvSpPr>
        <p:spPr bwMode="auto">
          <a:xfrm>
            <a:off x="6273800" y="45720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return  4*6;</a:t>
            </a:r>
          </a:p>
        </p:txBody>
      </p:sp>
      <p:sp>
        <p:nvSpPr>
          <p:cNvPr id="477198" name="Rectangle 14"/>
          <p:cNvSpPr>
            <a:spLocks noChangeArrowheads="1"/>
          </p:cNvSpPr>
          <p:nvPr/>
        </p:nvSpPr>
        <p:spPr bwMode="auto">
          <a:xfrm>
            <a:off x="6273800" y="39624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return 3*2;</a:t>
            </a:r>
          </a:p>
        </p:txBody>
      </p:sp>
      <p:sp>
        <p:nvSpPr>
          <p:cNvPr id="477199" name="Rectangle 15"/>
          <p:cNvSpPr>
            <a:spLocks noChangeArrowheads="1"/>
          </p:cNvSpPr>
          <p:nvPr/>
        </p:nvSpPr>
        <p:spPr bwMode="auto">
          <a:xfrm>
            <a:off x="6273800" y="33528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return 2*1;</a:t>
            </a:r>
          </a:p>
        </p:txBody>
      </p:sp>
      <p:sp>
        <p:nvSpPr>
          <p:cNvPr id="477200" name="Rectangle 16"/>
          <p:cNvSpPr>
            <a:spLocks noChangeArrowheads="1"/>
          </p:cNvSpPr>
          <p:nvPr/>
        </p:nvSpPr>
        <p:spPr bwMode="auto">
          <a:xfrm>
            <a:off x="6273800" y="27432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return 1*1;</a:t>
            </a:r>
          </a:p>
        </p:txBody>
      </p:sp>
      <p:sp>
        <p:nvSpPr>
          <p:cNvPr id="477201" name="Rectangle 17"/>
          <p:cNvSpPr>
            <a:spLocks noChangeArrowheads="1"/>
          </p:cNvSpPr>
          <p:nvPr/>
        </p:nvSpPr>
        <p:spPr bwMode="auto">
          <a:xfrm>
            <a:off x="6273800" y="2133600"/>
            <a:ext cx="1727200" cy="533400"/>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return 1;</a:t>
            </a:r>
          </a:p>
        </p:txBody>
      </p:sp>
      <p:sp>
        <p:nvSpPr>
          <p:cNvPr id="477202" name="Line 18"/>
          <p:cNvSpPr>
            <a:spLocks noChangeShapeType="1"/>
          </p:cNvSpPr>
          <p:nvPr/>
        </p:nvSpPr>
        <p:spPr bwMode="auto">
          <a:xfrm flipV="1">
            <a:off x="990600" y="1981200"/>
            <a:ext cx="0" cy="3886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7203" name="Line 19"/>
          <p:cNvSpPr>
            <a:spLocks noChangeShapeType="1"/>
          </p:cNvSpPr>
          <p:nvPr/>
        </p:nvSpPr>
        <p:spPr bwMode="auto">
          <a:xfrm>
            <a:off x="5486400" y="1905000"/>
            <a:ext cx="0" cy="396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77204" name="Text Box 20"/>
          <p:cNvSpPr txBox="1">
            <a:spLocks noChangeArrowheads="1"/>
          </p:cNvSpPr>
          <p:nvPr/>
        </p:nvSpPr>
        <p:spPr bwMode="auto">
          <a:xfrm>
            <a:off x="836613" y="5943600"/>
            <a:ext cx="2973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Function call sequence</a:t>
            </a:r>
          </a:p>
        </p:txBody>
      </p:sp>
      <p:sp>
        <p:nvSpPr>
          <p:cNvPr id="477205" name="Text Box 21"/>
          <p:cNvSpPr txBox="1">
            <a:spLocks noChangeArrowheads="1"/>
          </p:cNvSpPr>
          <p:nvPr/>
        </p:nvSpPr>
        <p:spPr bwMode="auto">
          <a:xfrm>
            <a:off x="5795963" y="5943600"/>
            <a:ext cx="2205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a:t>Return sequence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477204"/>
                                        </p:tgtEl>
                                        <p:attrNameLst>
                                          <p:attrName>style.visibility</p:attrName>
                                        </p:attrNameLst>
                                      </p:cBhvr>
                                      <p:to>
                                        <p:strVal val="visible"/>
                                      </p:to>
                                    </p:set>
                                    <p:anim calcmode="lin" valueType="num">
                                      <p:cBhvr additive="base">
                                        <p:cTn id="7" dur="500" fill="hold"/>
                                        <p:tgtEl>
                                          <p:spTgt spid="477204"/>
                                        </p:tgtEl>
                                        <p:attrNameLst>
                                          <p:attrName>ppt_x</p:attrName>
                                        </p:attrNameLst>
                                      </p:cBhvr>
                                      <p:tavLst>
                                        <p:tav tm="0">
                                          <p:val>
                                            <p:strVal val="0-#ppt_w/2"/>
                                          </p:val>
                                        </p:tav>
                                        <p:tav tm="100000">
                                          <p:val>
                                            <p:strVal val="#ppt_x"/>
                                          </p:val>
                                        </p:tav>
                                      </p:tavLst>
                                    </p:anim>
                                    <p:anim calcmode="lin" valueType="num">
                                      <p:cBhvr additive="base">
                                        <p:cTn id="8" dur="500" fill="hold"/>
                                        <p:tgtEl>
                                          <p:spTgt spid="477204"/>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500"/>
                            </p:stCondLst>
                            <p:childTnLst>
                              <p:par>
                                <p:cTn id="10" presetID="2" presetClass="entr" presetSubtype="8" fill="hold" grpId="0" nodeType="afterEffect">
                                  <p:stCondLst>
                                    <p:cond delay="1000"/>
                                  </p:stCondLst>
                                  <p:childTnLst>
                                    <p:set>
                                      <p:cBhvr>
                                        <p:cTn id="11" dur="1" fill="hold">
                                          <p:stCondLst>
                                            <p:cond delay="0"/>
                                          </p:stCondLst>
                                        </p:cTn>
                                        <p:tgtEl>
                                          <p:spTgt spid="477188"/>
                                        </p:tgtEl>
                                        <p:attrNameLst>
                                          <p:attrName>style.visibility</p:attrName>
                                        </p:attrNameLst>
                                      </p:cBhvr>
                                      <p:to>
                                        <p:strVal val="visible"/>
                                      </p:to>
                                    </p:set>
                                    <p:anim calcmode="lin" valueType="num">
                                      <p:cBhvr additive="base">
                                        <p:cTn id="12" dur="500" fill="hold"/>
                                        <p:tgtEl>
                                          <p:spTgt spid="477188"/>
                                        </p:tgtEl>
                                        <p:attrNameLst>
                                          <p:attrName>ppt_x</p:attrName>
                                        </p:attrNameLst>
                                      </p:cBhvr>
                                      <p:tavLst>
                                        <p:tav tm="0">
                                          <p:val>
                                            <p:strVal val="0-#ppt_w/2"/>
                                          </p:val>
                                        </p:tav>
                                        <p:tav tm="100000">
                                          <p:val>
                                            <p:strVal val="#ppt_x"/>
                                          </p:val>
                                        </p:tav>
                                      </p:tavLst>
                                    </p:anim>
                                    <p:anim calcmode="lin" valueType="num">
                                      <p:cBhvr additive="base">
                                        <p:cTn id="13" dur="500" fill="hold"/>
                                        <p:tgtEl>
                                          <p:spTgt spid="477188"/>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477189"/>
                                        </p:tgtEl>
                                        <p:attrNameLst>
                                          <p:attrName>style.visibility</p:attrName>
                                        </p:attrNameLst>
                                      </p:cBhvr>
                                      <p:to>
                                        <p:strVal val="visible"/>
                                      </p:to>
                                    </p:set>
                                    <p:anim calcmode="lin" valueType="num">
                                      <p:cBhvr additive="base">
                                        <p:cTn id="17" dur="500" fill="hold"/>
                                        <p:tgtEl>
                                          <p:spTgt spid="477189"/>
                                        </p:tgtEl>
                                        <p:attrNameLst>
                                          <p:attrName>ppt_x</p:attrName>
                                        </p:attrNameLst>
                                      </p:cBhvr>
                                      <p:tavLst>
                                        <p:tav tm="0">
                                          <p:val>
                                            <p:strVal val="0-#ppt_w/2"/>
                                          </p:val>
                                        </p:tav>
                                        <p:tav tm="100000">
                                          <p:val>
                                            <p:strVal val="#ppt_x"/>
                                          </p:val>
                                        </p:tav>
                                      </p:tavLst>
                                    </p:anim>
                                    <p:anim calcmode="lin" valueType="num">
                                      <p:cBhvr additive="base">
                                        <p:cTn id="18" dur="500" fill="hold"/>
                                        <p:tgtEl>
                                          <p:spTgt spid="477189"/>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477190"/>
                                        </p:tgtEl>
                                        <p:attrNameLst>
                                          <p:attrName>style.visibility</p:attrName>
                                        </p:attrNameLst>
                                      </p:cBhvr>
                                      <p:to>
                                        <p:strVal val="visible"/>
                                      </p:to>
                                    </p:set>
                                    <p:anim calcmode="lin" valueType="num">
                                      <p:cBhvr additive="base">
                                        <p:cTn id="22" dur="500" fill="hold"/>
                                        <p:tgtEl>
                                          <p:spTgt spid="477190"/>
                                        </p:tgtEl>
                                        <p:attrNameLst>
                                          <p:attrName>ppt_x</p:attrName>
                                        </p:attrNameLst>
                                      </p:cBhvr>
                                      <p:tavLst>
                                        <p:tav tm="0">
                                          <p:val>
                                            <p:strVal val="0-#ppt_w/2"/>
                                          </p:val>
                                        </p:tav>
                                        <p:tav tm="100000">
                                          <p:val>
                                            <p:strVal val="#ppt_x"/>
                                          </p:val>
                                        </p:tav>
                                      </p:tavLst>
                                    </p:anim>
                                    <p:anim calcmode="lin" valueType="num">
                                      <p:cBhvr additive="base">
                                        <p:cTn id="23" dur="500" fill="hold"/>
                                        <p:tgtEl>
                                          <p:spTgt spid="477190"/>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477191"/>
                                        </p:tgtEl>
                                        <p:attrNameLst>
                                          <p:attrName>style.visibility</p:attrName>
                                        </p:attrNameLst>
                                      </p:cBhvr>
                                      <p:to>
                                        <p:strVal val="visible"/>
                                      </p:to>
                                    </p:set>
                                    <p:anim calcmode="lin" valueType="num">
                                      <p:cBhvr additive="base">
                                        <p:cTn id="27" dur="500" fill="hold"/>
                                        <p:tgtEl>
                                          <p:spTgt spid="477191"/>
                                        </p:tgtEl>
                                        <p:attrNameLst>
                                          <p:attrName>ppt_x</p:attrName>
                                        </p:attrNameLst>
                                      </p:cBhvr>
                                      <p:tavLst>
                                        <p:tav tm="0">
                                          <p:val>
                                            <p:strVal val="0-#ppt_w/2"/>
                                          </p:val>
                                        </p:tav>
                                        <p:tav tm="100000">
                                          <p:val>
                                            <p:strVal val="#ppt_x"/>
                                          </p:val>
                                        </p:tav>
                                      </p:tavLst>
                                    </p:anim>
                                    <p:anim calcmode="lin" valueType="num">
                                      <p:cBhvr additive="base">
                                        <p:cTn id="28" dur="500" fill="hold"/>
                                        <p:tgtEl>
                                          <p:spTgt spid="477191"/>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7500"/>
                            </p:stCondLst>
                            <p:childTnLst>
                              <p:par>
                                <p:cTn id="30" presetID="2" presetClass="entr" presetSubtype="8" fill="hold" grpId="0" nodeType="afterEffect">
                                  <p:stCondLst>
                                    <p:cond delay="1000"/>
                                  </p:stCondLst>
                                  <p:childTnLst>
                                    <p:set>
                                      <p:cBhvr>
                                        <p:cTn id="31" dur="1" fill="hold">
                                          <p:stCondLst>
                                            <p:cond delay="0"/>
                                          </p:stCondLst>
                                        </p:cTn>
                                        <p:tgtEl>
                                          <p:spTgt spid="477192"/>
                                        </p:tgtEl>
                                        <p:attrNameLst>
                                          <p:attrName>style.visibility</p:attrName>
                                        </p:attrNameLst>
                                      </p:cBhvr>
                                      <p:to>
                                        <p:strVal val="visible"/>
                                      </p:to>
                                    </p:set>
                                    <p:anim calcmode="lin" valueType="num">
                                      <p:cBhvr additive="base">
                                        <p:cTn id="32" dur="500" fill="hold"/>
                                        <p:tgtEl>
                                          <p:spTgt spid="477192"/>
                                        </p:tgtEl>
                                        <p:attrNameLst>
                                          <p:attrName>ppt_x</p:attrName>
                                        </p:attrNameLst>
                                      </p:cBhvr>
                                      <p:tavLst>
                                        <p:tav tm="0">
                                          <p:val>
                                            <p:strVal val="0-#ppt_w/2"/>
                                          </p:val>
                                        </p:tav>
                                        <p:tav tm="100000">
                                          <p:val>
                                            <p:strVal val="#ppt_x"/>
                                          </p:val>
                                        </p:tav>
                                      </p:tavLst>
                                    </p:anim>
                                    <p:anim calcmode="lin" valueType="num">
                                      <p:cBhvr additive="base">
                                        <p:cTn id="33" dur="500" fill="hold"/>
                                        <p:tgtEl>
                                          <p:spTgt spid="477192"/>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9000"/>
                            </p:stCondLst>
                            <p:childTnLst>
                              <p:par>
                                <p:cTn id="35" presetID="2" presetClass="entr" presetSubtype="8" fill="hold" grpId="0" nodeType="afterEffect">
                                  <p:stCondLst>
                                    <p:cond delay="1000"/>
                                  </p:stCondLst>
                                  <p:childTnLst>
                                    <p:set>
                                      <p:cBhvr>
                                        <p:cTn id="36" dur="1" fill="hold">
                                          <p:stCondLst>
                                            <p:cond delay="0"/>
                                          </p:stCondLst>
                                        </p:cTn>
                                        <p:tgtEl>
                                          <p:spTgt spid="477193"/>
                                        </p:tgtEl>
                                        <p:attrNameLst>
                                          <p:attrName>style.visibility</p:attrName>
                                        </p:attrNameLst>
                                      </p:cBhvr>
                                      <p:to>
                                        <p:strVal val="visible"/>
                                      </p:to>
                                    </p:set>
                                    <p:anim calcmode="lin" valueType="num">
                                      <p:cBhvr additive="base">
                                        <p:cTn id="37" dur="500" fill="hold"/>
                                        <p:tgtEl>
                                          <p:spTgt spid="477193"/>
                                        </p:tgtEl>
                                        <p:attrNameLst>
                                          <p:attrName>ppt_x</p:attrName>
                                        </p:attrNameLst>
                                      </p:cBhvr>
                                      <p:tavLst>
                                        <p:tav tm="0">
                                          <p:val>
                                            <p:strVal val="0-#ppt_w/2"/>
                                          </p:val>
                                        </p:tav>
                                        <p:tav tm="100000">
                                          <p:val>
                                            <p:strVal val="#ppt_x"/>
                                          </p:val>
                                        </p:tav>
                                      </p:tavLst>
                                    </p:anim>
                                    <p:anim calcmode="lin" valueType="num">
                                      <p:cBhvr additive="base">
                                        <p:cTn id="38" dur="500" fill="hold"/>
                                        <p:tgtEl>
                                          <p:spTgt spid="477193"/>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10500"/>
                            </p:stCondLst>
                            <p:childTnLst>
                              <p:par>
                                <p:cTn id="40" presetID="2" presetClass="entr" presetSubtype="8" fill="hold" grpId="0" nodeType="afterEffect">
                                  <p:stCondLst>
                                    <p:cond delay="1000"/>
                                  </p:stCondLst>
                                  <p:childTnLst>
                                    <p:set>
                                      <p:cBhvr>
                                        <p:cTn id="41" dur="1" fill="hold">
                                          <p:stCondLst>
                                            <p:cond delay="0"/>
                                          </p:stCondLst>
                                        </p:cTn>
                                        <p:tgtEl>
                                          <p:spTgt spid="477194"/>
                                        </p:tgtEl>
                                        <p:attrNameLst>
                                          <p:attrName>style.visibility</p:attrName>
                                        </p:attrNameLst>
                                      </p:cBhvr>
                                      <p:to>
                                        <p:strVal val="visible"/>
                                      </p:to>
                                    </p:set>
                                    <p:anim calcmode="lin" valueType="num">
                                      <p:cBhvr additive="base">
                                        <p:cTn id="42" dur="500" fill="hold"/>
                                        <p:tgtEl>
                                          <p:spTgt spid="477194"/>
                                        </p:tgtEl>
                                        <p:attrNameLst>
                                          <p:attrName>ppt_x</p:attrName>
                                        </p:attrNameLst>
                                      </p:cBhvr>
                                      <p:tavLst>
                                        <p:tav tm="0">
                                          <p:val>
                                            <p:strVal val="0-#ppt_w/2"/>
                                          </p:val>
                                        </p:tav>
                                        <p:tav tm="100000">
                                          <p:val>
                                            <p:strVal val="#ppt_x"/>
                                          </p:val>
                                        </p:tav>
                                      </p:tavLst>
                                    </p:anim>
                                    <p:anim calcmode="lin" valueType="num">
                                      <p:cBhvr additive="base">
                                        <p:cTn id="43" dur="500" fill="hold"/>
                                        <p:tgtEl>
                                          <p:spTgt spid="477194"/>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12000"/>
                            </p:stCondLst>
                            <p:childTnLst>
                              <p:par>
                                <p:cTn id="45" presetID="2" presetClass="entr" presetSubtype="8" fill="hold" grpId="0" nodeType="afterEffect">
                                  <p:stCondLst>
                                    <p:cond delay="1000"/>
                                  </p:stCondLst>
                                  <p:childTnLst>
                                    <p:set>
                                      <p:cBhvr>
                                        <p:cTn id="46" dur="1" fill="hold">
                                          <p:stCondLst>
                                            <p:cond delay="0"/>
                                          </p:stCondLst>
                                        </p:cTn>
                                        <p:tgtEl>
                                          <p:spTgt spid="477202"/>
                                        </p:tgtEl>
                                        <p:attrNameLst>
                                          <p:attrName>style.visibility</p:attrName>
                                        </p:attrNameLst>
                                      </p:cBhvr>
                                      <p:to>
                                        <p:strVal val="visible"/>
                                      </p:to>
                                    </p:set>
                                    <p:anim calcmode="lin" valueType="num">
                                      <p:cBhvr additive="base">
                                        <p:cTn id="47" dur="500" fill="hold"/>
                                        <p:tgtEl>
                                          <p:spTgt spid="477202"/>
                                        </p:tgtEl>
                                        <p:attrNameLst>
                                          <p:attrName>ppt_x</p:attrName>
                                        </p:attrNameLst>
                                      </p:cBhvr>
                                      <p:tavLst>
                                        <p:tav tm="0">
                                          <p:val>
                                            <p:strVal val="0-#ppt_w/2"/>
                                          </p:val>
                                        </p:tav>
                                        <p:tav tm="100000">
                                          <p:val>
                                            <p:strVal val="#ppt_x"/>
                                          </p:val>
                                        </p:tav>
                                      </p:tavLst>
                                    </p:anim>
                                    <p:anim calcmode="lin" valueType="num">
                                      <p:cBhvr additive="base">
                                        <p:cTn id="48" dur="500" fill="hold"/>
                                        <p:tgtEl>
                                          <p:spTgt spid="477202"/>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13500"/>
                            </p:stCondLst>
                            <p:childTnLst>
                              <p:par>
                                <p:cTn id="50" presetID="2" presetClass="entr" presetSubtype="8" fill="hold" grpId="0" nodeType="afterEffect">
                                  <p:stCondLst>
                                    <p:cond delay="1000"/>
                                  </p:stCondLst>
                                  <p:childTnLst>
                                    <p:set>
                                      <p:cBhvr>
                                        <p:cTn id="51" dur="1" fill="hold">
                                          <p:stCondLst>
                                            <p:cond delay="0"/>
                                          </p:stCondLst>
                                        </p:cTn>
                                        <p:tgtEl>
                                          <p:spTgt spid="477205"/>
                                        </p:tgtEl>
                                        <p:attrNameLst>
                                          <p:attrName>style.visibility</p:attrName>
                                        </p:attrNameLst>
                                      </p:cBhvr>
                                      <p:to>
                                        <p:strVal val="visible"/>
                                      </p:to>
                                    </p:set>
                                    <p:anim calcmode="lin" valueType="num">
                                      <p:cBhvr additive="base">
                                        <p:cTn id="52" dur="500" fill="hold"/>
                                        <p:tgtEl>
                                          <p:spTgt spid="477205"/>
                                        </p:tgtEl>
                                        <p:attrNameLst>
                                          <p:attrName>ppt_x</p:attrName>
                                        </p:attrNameLst>
                                      </p:cBhvr>
                                      <p:tavLst>
                                        <p:tav tm="0">
                                          <p:val>
                                            <p:strVal val="0-#ppt_w/2"/>
                                          </p:val>
                                        </p:tav>
                                        <p:tav tm="100000">
                                          <p:val>
                                            <p:strVal val="#ppt_x"/>
                                          </p:val>
                                        </p:tav>
                                      </p:tavLst>
                                    </p:anim>
                                    <p:anim calcmode="lin" valueType="num">
                                      <p:cBhvr additive="base">
                                        <p:cTn id="53" dur="500" fill="hold"/>
                                        <p:tgtEl>
                                          <p:spTgt spid="477205"/>
                                        </p:tgtEl>
                                        <p:attrNameLst>
                                          <p:attrName>ppt_y</p:attrName>
                                        </p:attrNameLst>
                                      </p:cBhvr>
                                      <p:tavLst>
                                        <p:tav tm="0">
                                          <p:val>
                                            <p:strVal val="#ppt_y"/>
                                          </p:val>
                                        </p:tav>
                                        <p:tav tm="100000">
                                          <p:val>
                                            <p:strVal val="#ppt_y"/>
                                          </p:val>
                                        </p:tav>
                                      </p:tavLst>
                                    </p:anim>
                                  </p:childTnLst>
                                </p:cTn>
                              </p:par>
                            </p:childTnLst>
                          </p:cTn>
                        </p:par>
                        <p:par>
                          <p:cTn id="54" fill="hold" nodeType="afterGroup">
                            <p:stCondLst>
                              <p:cond delay="15000"/>
                            </p:stCondLst>
                            <p:childTnLst>
                              <p:par>
                                <p:cTn id="55" presetID="2" presetClass="entr" presetSubtype="8" fill="hold" grpId="0" nodeType="afterEffect">
                                  <p:stCondLst>
                                    <p:cond delay="1000"/>
                                  </p:stCondLst>
                                  <p:childTnLst>
                                    <p:set>
                                      <p:cBhvr>
                                        <p:cTn id="56" dur="1" fill="hold">
                                          <p:stCondLst>
                                            <p:cond delay="0"/>
                                          </p:stCondLst>
                                        </p:cTn>
                                        <p:tgtEl>
                                          <p:spTgt spid="477195"/>
                                        </p:tgtEl>
                                        <p:attrNameLst>
                                          <p:attrName>style.visibility</p:attrName>
                                        </p:attrNameLst>
                                      </p:cBhvr>
                                      <p:to>
                                        <p:strVal val="visible"/>
                                      </p:to>
                                    </p:set>
                                    <p:anim calcmode="lin" valueType="num">
                                      <p:cBhvr additive="base">
                                        <p:cTn id="57" dur="500" fill="hold"/>
                                        <p:tgtEl>
                                          <p:spTgt spid="477195"/>
                                        </p:tgtEl>
                                        <p:attrNameLst>
                                          <p:attrName>ppt_x</p:attrName>
                                        </p:attrNameLst>
                                      </p:cBhvr>
                                      <p:tavLst>
                                        <p:tav tm="0">
                                          <p:val>
                                            <p:strVal val="0-#ppt_w/2"/>
                                          </p:val>
                                        </p:tav>
                                        <p:tav tm="100000">
                                          <p:val>
                                            <p:strVal val="#ppt_x"/>
                                          </p:val>
                                        </p:tav>
                                      </p:tavLst>
                                    </p:anim>
                                    <p:anim calcmode="lin" valueType="num">
                                      <p:cBhvr additive="base">
                                        <p:cTn id="58" dur="500" fill="hold"/>
                                        <p:tgtEl>
                                          <p:spTgt spid="477195"/>
                                        </p:tgtEl>
                                        <p:attrNameLst>
                                          <p:attrName>ppt_y</p:attrName>
                                        </p:attrNameLst>
                                      </p:cBhvr>
                                      <p:tavLst>
                                        <p:tav tm="0">
                                          <p:val>
                                            <p:strVal val="#ppt_y"/>
                                          </p:val>
                                        </p:tav>
                                        <p:tav tm="100000">
                                          <p:val>
                                            <p:strVal val="#ppt_y"/>
                                          </p:val>
                                        </p:tav>
                                      </p:tavLst>
                                    </p:anim>
                                  </p:childTnLst>
                                </p:cTn>
                              </p:par>
                            </p:childTnLst>
                          </p:cTn>
                        </p:par>
                        <p:par>
                          <p:cTn id="59" fill="hold" nodeType="afterGroup">
                            <p:stCondLst>
                              <p:cond delay="16500"/>
                            </p:stCondLst>
                            <p:childTnLst>
                              <p:par>
                                <p:cTn id="60" presetID="2" presetClass="entr" presetSubtype="8" fill="hold" grpId="0" nodeType="afterEffect">
                                  <p:stCondLst>
                                    <p:cond delay="1000"/>
                                  </p:stCondLst>
                                  <p:childTnLst>
                                    <p:set>
                                      <p:cBhvr>
                                        <p:cTn id="61" dur="1" fill="hold">
                                          <p:stCondLst>
                                            <p:cond delay="0"/>
                                          </p:stCondLst>
                                        </p:cTn>
                                        <p:tgtEl>
                                          <p:spTgt spid="477201"/>
                                        </p:tgtEl>
                                        <p:attrNameLst>
                                          <p:attrName>style.visibility</p:attrName>
                                        </p:attrNameLst>
                                      </p:cBhvr>
                                      <p:to>
                                        <p:strVal val="visible"/>
                                      </p:to>
                                    </p:set>
                                    <p:anim calcmode="lin" valueType="num">
                                      <p:cBhvr additive="base">
                                        <p:cTn id="62" dur="500" fill="hold"/>
                                        <p:tgtEl>
                                          <p:spTgt spid="477201"/>
                                        </p:tgtEl>
                                        <p:attrNameLst>
                                          <p:attrName>ppt_x</p:attrName>
                                        </p:attrNameLst>
                                      </p:cBhvr>
                                      <p:tavLst>
                                        <p:tav tm="0">
                                          <p:val>
                                            <p:strVal val="0-#ppt_w/2"/>
                                          </p:val>
                                        </p:tav>
                                        <p:tav tm="100000">
                                          <p:val>
                                            <p:strVal val="#ppt_x"/>
                                          </p:val>
                                        </p:tav>
                                      </p:tavLst>
                                    </p:anim>
                                    <p:anim calcmode="lin" valueType="num">
                                      <p:cBhvr additive="base">
                                        <p:cTn id="63" dur="500" fill="hold"/>
                                        <p:tgtEl>
                                          <p:spTgt spid="477201"/>
                                        </p:tgtEl>
                                        <p:attrNameLst>
                                          <p:attrName>ppt_y</p:attrName>
                                        </p:attrNameLst>
                                      </p:cBhvr>
                                      <p:tavLst>
                                        <p:tav tm="0">
                                          <p:val>
                                            <p:strVal val="#ppt_y"/>
                                          </p:val>
                                        </p:tav>
                                        <p:tav tm="100000">
                                          <p:val>
                                            <p:strVal val="#ppt_y"/>
                                          </p:val>
                                        </p:tav>
                                      </p:tavLst>
                                    </p:anim>
                                  </p:childTnLst>
                                </p:cTn>
                              </p:par>
                            </p:childTnLst>
                          </p:cTn>
                        </p:par>
                        <p:par>
                          <p:cTn id="64" fill="hold" nodeType="afterGroup">
                            <p:stCondLst>
                              <p:cond delay="18000"/>
                            </p:stCondLst>
                            <p:childTnLst>
                              <p:par>
                                <p:cTn id="65" presetID="2" presetClass="entr" presetSubtype="8" fill="hold" grpId="0" nodeType="afterEffect">
                                  <p:stCondLst>
                                    <p:cond delay="1000"/>
                                  </p:stCondLst>
                                  <p:childTnLst>
                                    <p:set>
                                      <p:cBhvr>
                                        <p:cTn id="66" dur="1" fill="hold">
                                          <p:stCondLst>
                                            <p:cond delay="0"/>
                                          </p:stCondLst>
                                        </p:cTn>
                                        <p:tgtEl>
                                          <p:spTgt spid="477200"/>
                                        </p:tgtEl>
                                        <p:attrNameLst>
                                          <p:attrName>style.visibility</p:attrName>
                                        </p:attrNameLst>
                                      </p:cBhvr>
                                      <p:to>
                                        <p:strVal val="visible"/>
                                      </p:to>
                                    </p:set>
                                    <p:anim calcmode="lin" valueType="num">
                                      <p:cBhvr additive="base">
                                        <p:cTn id="67" dur="500" fill="hold"/>
                                        <p:tgtEl>
                                          <p:spTgt spid="477200"/>
                                        </p:tgtEl>
                                        <p:attrNameLst>
                                          <p:attrName>ppt_x</p:attrName>
                                        </p:attrNameLst>
                                      </p:cBhvr>
                                      <p:tavLst>
                                        <p:tav tm="0">
                                          <p:val>
                                            <p:strVal val="0-#ppt_w/2"/>
                                          </p:val>
                                        </p:tav>
                                        <p:tav tm="100000">
                                          <p:val>
                                            <p:strVal val="#ppt_x"/>
                                          </p:val>
                                        </p:tav>
                                      </p:tavLst>
                                    </p:anim>
                                    <p:anim calcmode="lin" valueType="num">
                                      <p:cBhvr additive="base">
                                        <p:cTn id="68" dur="500" fill="hold"/>
                                        <p:tgtEl>
                                          <p:spTgt spid="477200"/>
                                        </p:tgtEl>
                                        <p:attrNameLst>
                                          <p:attrName>ppt_y</p:attrName>
                                        </p:attrNameLst>
                                      </p:cBhvr>
                                      <p:tavLst>
                                        <p:tav tm="0">
                                          <p:val>
                                            <p:strVal val="#ppt_y"/>
                                          </p:val>
                                        </p:tav>
                                        <p:tav tm="100000">
                                          <p:val>
                                            <p:strVal val="#ppt_y"/>
                                          </p:val>
                                        </p:tav>
                                      </p:tavLst>
                                    </p:anim>
                                  </p:childTnLst>
                                </p:cTn>
                              </p:par>
                            </p:childTnLst>
                          </p:cTn>
                        </p:par>
                        <p:par>
                          <p:cTn id="69" fill="hold" nodeType="afterGroup">
                            <p:stCondLst>
                              <p:cond delay="19500"/>
                            </p:stCondLst>
                            <p:childTnLst>
                              <p:par>
                                <p:cTn id="70" presetID="2" presetClass="entr" presetSubtype="8" fill="hold" grpId="0" nodeType="afterEffect">
                                  <p:stCondLst>
                                    <p:cond delay="1000"/>
                                  </p:stCondLst>
                                  <p:childTnLst>
                                    <p:set>
                                      <p:cBhvr>
                                        <p:cTn id="71" dur="1" fill="hold">
                                          <p:stCondLst>
                                            <p:cond delay="0"/>
                                          </p:stCondLst>
                                        </p:cTn>
                                        <p:tgtEl>
                                          <p:spTgt spid="477199"/>
                                        </p:tgtEl>
                                        <p:attrNameLst>
                                          <p:attrName>style.visibility</p:attrName>
                                        </p:attrNameLst>
                                      </p:cBhvr>
                                      <p:to>
                                        <p:strVal val="visible"/>
                                      </p:to>
                                    </p:set>
                                    <p:anim calcmode="lin" valueType="num">
                                      <p:cBhvr additive="base">
                                        <p:cTn id="72" dur="500" fill="hold"/>
                                        <p:tgtEl>
                                          <p:spTgt spid="477199"/>
                                        </p:tgtEl>
                                        <p:attrNameLst>
                                          <p:attrName>ppt_x</p:attrName>
                                        </p:attrNameLst>
                                      </p:cBhvr>
                                      <p:tavLst>
                                        <p:tav tm="0">
                                          <p:val>
                                            <p:strVal val="0-#ppt_w/2"/>
                                          </p:val>
                                        </p:tav>
                                        <p:tav tm="100000">
                                          <p:val>
                                            <p:strVal val="#ppt_x"/>
                                          </p:val>
                                        </p:tav>
                                      </p:tavLst>
                                    </p:anim>
                                    <p:anim calcmode="lin" valueType="num">
                                      <p:cBhvr additive="base">
                                        <p:cTn id="73" dur="500" fill="hold"/>
                                        <p:tgtEl>
                                          <p:spTgt spid="477199"/>
                                        </p:tgtEl>
                                        <p:attrNameLst>
                                          <p:attrName>ppt_y</p:attrName>
                                        </p:attrNameLst>
                                      </p:cBhvr>
                                      <p:tavLst>
                                        <p:tav tm="0">
                                          <p:val>
                                            <p:strVal val="#ppt_y"/>
                                          </p:val>
                                        </p:tav>
                                        <p:tav tm="100000">
                                          <p:val>
                                            <p:strVal val="#ppt_y"/>
                                          </p:val>
                                        </p:tav>
                                      </p:tavLst>
                                    </p:anim>
                                  </p:childTnLst>
                                </p:cTn>
                              </p:par>
                            </p:childTnLst>
                          </p:cTn>
                        </p:par>
                        <p:par>
                          <p:cTn id="74" fill="hold" nodeType="afterGroup">
                            <p:stCondLst>
                              <p:cond delay="21000"/>
                            </p:stCondLst>
                            <p:childTnLst>
                              <p:par>
                                <p:cTn id="75" presetID="2" presetClass="entr" presetSubtype="8" fill="hold" grpId="0" nodeType="afterEffect">
                                  <p:stCondLst>
                                    <p:cond delay="1000"/>
                                  </p:stCondLst>
                                  <p:childTnLst>
                                    <p:set>
                                      <p:cBhvr>
                                        <p:cTn id="76" dur="1" fill="hold">
                                          <p:stCondLst>
                                            <p:cond delay="0"/>
                                          </p:stCondLst>
                                        </p:cTn>
                                        <p:tgtEl>
                                          <p:spTgt spid="477198"/>
                                        </p:tgtEl>
                                        <p:attrNameLst>
                                          <p:attrName>style.visibility</p:attrName>
                                        </p:attrNameLst>
                                      </p:cBhvr>
                                      <p:to>
                                        <p:strVal val="visible"/>
                                      </p:to>
                                    </p:set>
                                    <p:anim calcmode="lin" valueType="num">
                                      <p:cBhvr additive="base">
                                        <p:cTn id="77" dur="500" fill="hold"/>
                                        <p:tgtEl>
                                          <p:spTgt spid="477198"/>
                                        </p:tgtEl>
                                        <p:attrNameLst>
                                          <p:attrName>ppt_x</p:attrName>
                                        </p:attrNameLst>
                                      </p:cBhvr>
                                      <p:tavLst>
                                        <p:tav tm="0">
                                          <p:val>
                                            <p:strVal val="0-#ppt_w/2"/>
                                          </p:val>
                                        </p:tav>
                                        <p:tav tm="100000">
                                          <p:val>
                                            <p:strVal val="#ppt_x"/>
                                          </p:val>
                                        </p:tav>
                                      </p:tavLst>
                                    </p:anim>
                                    <p:anim calcmode="lin" valueType="num">
                                      <p:cBhvr additive="base">
                                        <p:cTn id="78" dur="500" fill="hold"/>
                                        <p:tgtEl>
                                          <p:spTgt spid="477198"/>
                                        </p:tgtEl>
                                        <p:attrNameLst>
                                          <p:attrName>ppt_y</p:attrName>
                                        </p:attrNameLst>
                                      </p:cBhvr>
                                      <p:tavLst>
                                        <p:tav tm="0">
                                          <p:val>
                                            <p:strVal val="#ppt_y"/>
                                          </p:val>
                                        </p:tav>
                                        <p:tav tm="100000">
                                          <p:val>
                                            <p:strVal val="#ppt_y"/>
                                          </p:val>
                                        </p:tav>
                                      </p:tavLst>
                                    </p:anim>
                                  </p:childTnLst>
                                </p:cTn>
                              </p:par>
                            </p:childTnLst>
                          </p:cTn>
                        </p:par>
                        <p:par>
                          <p:cTn id="79" fill="hold" nodeType="afterGroup">
                            <p:stCondLst>
                              <p:cond delay="22500"/>
                            </p:stCondLst>
                            <p:childTnLst>
                              <p:par>
                                <p:cTn id="80" presetID="2" presetClass="entr" presetSubtype="8" fill="hold" grpId="0" nodeType="afterEffect">
                                  <p:stCondLst>
                                    <p:cond delay="1000"/>
                                  </p:stCondLst>
                                  <p:childTnLst>
                                    <p:set>
                                      <p:cBhvr>
                                        <p:cTn id="81" dur="1" fill="hold">
                                          <p:stCondLst>
                                            <p:cond delay="0"/>
                                          </p:stCondLst>
                                        </p:cTn>
                                        <p:tgtEl>
                                          <p:spTgt spid="477197"/>
                                        </p:tgtEl>
                                        <p:attrNameLst>
                                          <p:attrName>style.visibility</p:attrName>
                                        </p:attrNameLst>
                                      </p:cBhvr>
                                      <p:to>
                                        <p:strVal val="visible"/>
                                      </p:to>
                                    </p:set>
                                    <p:anim calcmode="lin" valueType="num">
                                      <p:cBhvr additive="base">
                                        <p:cTn id="82" dur="500" fill="hold"/>
                                        <p:tgtEl>
                                          <p:spTgt spid="477197"/>
                                        </p:tgtEl>
                                        <p:attrNameLst>
                                          <p:attrName>ppt_x</p:attrName>
                                        </p:attrNameLst>
                                      </p:cBhvr>
                                      <p:tavLst>
                                        <p:tav tm="0">
                                          <p:val>
                                            <p:strVal val="0-#ppt_w/2"/>
                                          </p:val>
                                        </p:tav>
                                        <p:tav tm="100000">
                                          <p:val>
                                            <p:strVal val="#ppt_x"/>
                                          </p:val>
                                        </p:tav>
                                      </p:tavLst>
                                    </p:anim>
                                    <p:anim calcmode="lin" valueType="num">
                                      <p:cBhvr additive="base">
                                        <p:cTn id="83" dur="500" fill="hold"/>
                                        <p:tgtEl>
                                          <p:spTgt spid="477197"/>
                                        </p:tgtEl>
                                        <p:attrNameLst>
                                          <p:attrName>ppt_y</p:attrName>
                                        </p:attrNameLst>
                                      </p:cBhvr>
                                      <p:tavLst>
                                        <p:tav tm="0">
                                          <p:val>
                                            <p:strVal val="#ppt_y"/>
                                          </p:val>
                                        </p:tav>
                                        <p:tav tm="100000">
                                          <p:val>
                                            <p:strVal val="#ppt_y"/>
                                          </p:val>
                                        </p:tav>
                                      </p:tavLst>
                                    </p:anim>
                                  </p:childTnLst>
                                </p:cTn>
                              </p:par>
                            </p:childTnLst>
                          </p:cTn>
                        </p:par>
                        <p:par>
                          <p:cTn id="84" fill="hold" nodeType="afterGroup">
                            <p:stCondLst>
                              <p:cond delay="24000"/>
                            </p:stCondLst>
                            <p:childTnLst>
                              <p:par>
                                <p:cTn id="85" presetID="2" presetClass="entr" presetSubtype="8" fill="hold" grpId="0" nodeType="afterEffect">
                                  <p:stCondLst>
                                    <p:cond delay="1000"/>
                                  </p:stCondLst>
                                  <p:childTnLst>
                                    <p:set>
                                      <p:cBhvr>
                                        <p:cTn id="86" dur="1" fill="hold">
                                          <p:stCondLst>
                                            <p:cond delay="0"/>
                                          </p:stCondLst>
                                        </p:cTn>
                                        <p:tgtEl>
                                          <p:spTgt spid="477196"/>
                                        </p:tgtEl>
                                        <p:attrNameLst>
                                          <p:attrName>style.visibility</p:attrName>
                                        </p:attrNameLst>
                                      </p:cBhvr>
                                      <p:to>
                                        <p:strVal val="visible"/>
                                      </p:to>
                                    </p:set>
                                    <p:anim calcmode="lin" valueType="num">
                                      <p:cBhvr additive="base">
                                        <p:cTn id="87" dur="500" fill="hold"/>
                                        <p:tgtEl>
                                          <p:spTgt spid="477196"/>
                                        </p:tgtEl>
                                        <p:attrNameLst>
                                          <p:attrName>ppt_x</p:attrName>
                                        </p:attrNameLst>
                                      </p:cBhvr>
                                      <p:tavLst>
                                        <p:tav tm="0">
                                          <p:val>
                                            <p:strVal val="0-#ppt_w/2"/>
                                          </p:val>
                                        </p:tav>
                                        <p:tav tm="100000">
                                          <p:val>
                                            <p:strVal val="#ppt_x"/>
                                          </p:val>
                                        </p:tav>
                                      </p:tavLst>
                                    </p:anim>
                                    <p:anim calcmode="lin" valueType="num">
                                      <p:cBhvr additive="base">
                                        <p:cTn id="88" dur="500" fill="hold"/>
                                        <p:tgtEl>
                                          <p:spTgt spid="477196"/>
                                        </p:tgtEl>
                                        <p:attrNameLst>
                                          <p:attrName>ppt_y</p:attrName>
                                        </p:attrNameLst>
                                      </p:cBhvr>
                                      <p:tavLst>
                                        <p:tav tm="0">
                                          <p:val>
                                            <p:strVal val="#ppt_y"/>
                                          </p:val>
                                        </p:tav>
                                        <p:tav tm="100000">
                                          <p:val>
                                            <p:strVal val="#ppt_y"/>
                                          </p:val>
                                        </p:tav>
                                      </p:tavLst>
                                    </p:anim>
                                  </p:childTnLst>
                                </p:cTn>
                              </p:par>
                            </p:childTnLst>
                          </p:cTn>
                        </p:par>
                        <p:par>
                          <p:cTn id="89" fill="hold" nodeType="afterGroup">
                            <p:stCondLst>
                              <p:cond delay="25500"/>
                            </p:stCondLst>
                            <p:childTnLst>
                              <p:par>
                                <p:cTn id="90" presetID="2" presetClass="entr" presetSubtype="8" fill="hold" grpId="0" nodeType="afterEffect">
                                  <p:stCondLst>
                                    <p:cond delay="1000"/>
                                  </p:stCondLst>
                                  <p:childTnLst>
                                    <p:set>
                                      <p:cBhvr>
                                        <p:cTn id="91" dur="1" fill="hold">
                                          <p:stCondLst>
                                            <p:cond delay="0"/>
                                          </p:stCondLst>
                                        </p:cTn>
                                        <p:tgtEl>
                                          <p:spTgt spid="477203"/>
                                        </p:tgtEl>
                                        <p:attrNameLst>
                                          <p:attrName>style.visibility</p:attrName>
                                        </p:attrNameLst>
                                      </p:cBhvr>
                                      <p:to>
                                        <p:strVal val="visible"/>
                                      </p:to>
                                    </p:set>
                                    <p:anim calcmode="lin" valueType="num">
                                      <p:cBhvr additive="base">
                                        <p:cTn id="92" dur="500" fill="hold"/>
                                        <p:tgtEl>
                                          <p:spTgt spid="477203"/>
                                        </p:tgtEl>
                                        <p:attrNameLst>
                                          <p:attrName>ppt_x</p:attrName>
                                        </p:attrNameLst>
                                      </p:cBhvr>
                                      <p:tavLst>
                                        <p:tav tm="0">
                                          <p:val>
                                            <p:strVal val="0-#ppt_w/2"/>
                                          </p:val>
                                        </p:tav>
                                        <p:tav tm="100000">
                                          <p:val>
                                            <p:strVal val="#ppt_x"/>
                                          </p:val>
                                        </p:tav>
                                      </p:tavLst>
                                    </p:anim>
                                    <p:anim calcmode="lin" valueType="num">
                                      <p:cBhvr additive="base">
                                        <p:cTn id="93" dur="500" fill="hold"/>
                                        <p:tgtEl>
                                          <p:spTgt spid="4772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8" grpId="0" animBg="1"/>
      <p:bldP spid="477189" grpId="0" animBg="1" autoUpdateAnimBg="0"/>
      <p:bldP spid="477190" grpId="0" animBg="1" autoUpdateAnimBg="0"/>
      <p:bldP spid="477191" grpId="0" animBg="1" autoUpdateAnimBg="0"/>
      <p:bldP spid="477192" grpId="0" animBg="1" autoUpdateAnimBg="0"/>
      <p:bldP spid="477193" grpId="0" animBg="1" autoUpdateAnimBg="0"/>
      <p:bldP spid="477194" grpId="0" animBg="1" autoUpdateAnimBg="0"/>
      <p:bldP spid="477195" grpId="0" animBg="1"/>
      <p:bldP spid="477196" grpId="0" animBg="1" autoUpdateAnimBg="0"/>
      <p:bldP spid="477197" grpId="0" animBg="1" autoUpdateAnimBg="0"/>
      <p:bldP spid="477198" grpId="0" animBg="1" autoUpdateAnimBg="0"/>
      <p:bldP spid="477199" grpId="0" animBg="1" autoUpdateAnimBg="0"/>
      <p:bldP spid="477200" grpId="0" animBg="1" autoUpdateAnimBg="0"/>
      <p:bldP spid="477201" grpId="0" animBg="1" autoUpdateAnimBg="0"/>
      <p:bldP spid="477202" grpId="0" animBg="1"/>
      <p:bldP spid="477203" grpId="0" animBg="1"/>
      <p:bldP spid="477204" grpId="0" autoUpdateAnimBg="0"/>
      <p:bldP spid="477205" grpId="0" autoUpdateAnimBg="0"/>
    </p:bldLst>
  </p:timing>
</p:sld>
</file>

<file path=ppt/slides/slide3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pPr eaLnBrk="1" hangingPunct="1"/>
            <a:r>
              <a:rPr lang="en-US" sz="3600" smtClean="0"/>
              <a:t>Designing Recursive Algorithms</a:t>
            </a:r>
          </a:p>
        </p:txBody>
      </p:sp>
      <p:sp>
        <p:nvSpPr>
          <p:cNvPr id="478211" name="Rectangle 3"/>
          <p:cNvSpPr>
            <a:spLocks noGrp="1" noChangeArrowheads="1"/>
          </p:cNvSpPr>
          <p:nvPr>
            <p:ph type="body" idx="1"/>
          </p:nvPr>
        </p:nvSpPr>
        <p:spPr>
          <a:xfrm>
            <a:off x="228600" y="1447800"/>
            <a:ext cx="8763000" cy="4800600"/>
          </a:xfrm>
        </p:spPr>
        <p:txBody>
          <a:bodyPr/>
          <a:lstStyle/>
          <a:p>
            <a:pPr algn="just" eaLnBrk="1" hangingPunct="1">
              <a:buFontTx/>
              <a:buNone/>
            </a:pPr>
            <a:r>
              <a:rPr lang="en-US" sz="2000" b="1" smtClean="0"/>
              <a:t>Find the Key Step</a:t>
            </a:r>
          </a:p>
          <a:p>
            <a:pPr lvl="1" algn="just" eaLnBrk="1" hangingPunct="1"/>
            <a:r>
              <a:rPr lang="en-US" sz="2000" smtClean="0"/>
              <a:t>Look for a general rule to break the problem into simpler parts</a:t>
            </a:r>
          </a:p>
          <a:p>
            <a:pPr algn="just" eaLnBrk="1" hangingPunct="1">
              <a:buFontTx/>
              <a:buNone/>
            </a:pPr>
            <a:r>
              <a:rPr lang="en-US" sz="2000" b="1" smtClean="0"/>
              <a:t>Find a Stopping Rule</a:t>
            </a:r>
          </a:p>
          <a:p>
            <a:pPr lvl="1" algn="just" eaLnBrk="1" hangingPunct="1"/>
            <a:r>
              <a:rPr lang="en-US" sz="2000" smtClean="0"/>
              <a:t>A trivial case that can be handled without recursion</a:t>
            </a:r>
          </a:p>
          <a:p>
            <a:pPr algn="just" eaLnBrk="1" hangingPunct="1">
              <a:buFontTx/>
              <a:buNone/>
            </a:pPr>
            <a:r>
              <a:rPr lang="en-US" sz="2000" b="1" smtClean="0"/>
              <a:t>Outline the algorithm</a:t>
            </a:r>
          </a:p>
          <a:p>
            <a:pPr lvl="1" algn="just" eaLnBrk="1" hangingPunct="1"/>
            <a:r>
              <a:rPr lang="en-US" sz="2000" smtClean="0"/>
              <a:t>Combine the key step and the stopping rule using if statement</a:t>
            </a:r>
          </a:p>
          <a:p>
            <a:pPr algn="just" eaLnBrk="1" hangingPunct="1">
              <a:buFontTx/>
              <a:buNone/>
            </a:pPr>
            <a:r>
              <a:rPr lang="en-US" sz="2000" b="1" smtClean="0"/>
              <a:t>Check Termination</a:t>
            </a:r>
          </a:p>
          <a:p>
            <a:pPr lvl="1" algn="just" eaLnBrk="1" hangingPunct="1"/>
            <a:r>
              <a:rPr lang="en-US" sz="2000" smtClean="0"/>
              <a:t>The calls must lead to the base case irrespective of the initial value for which the recursive algorithm is invoked.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8211">
                                            <p:txEl>
                                              <p:pRg st="0" end="0"/>
                                            </p:txEl>
                                          </p:spTgt>
                                        </p:tgtEl>
                                        <p:attrNameLst>
                                          <p:attrName>style.visibility</p:attrName>
                                        </p:attrNameLst>
                                      </p:cBhvr>
                                      <p:to>
                                        <p:strVal val="visible"/>
                                      </p:to>
                                    </p:set>
                                    <p:anim calcmode="lin" valueType="num">
                                      <p:cBhvr additive="base">
                                        <p:cTn id="7" dur="500" fill="hold"/>
                                        <p:tgtEl>
                                          <p:spTgt spid="4782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821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78211">
                                            <p:txEl>
                                              <p:pRg st="1" end="1"/>
                                            </p:txEl>
                                          </p:spTgt>
                                        </p:tgtEl>
                                        <p:attrNameLst>
                                          <p:attrName>style.visibility</p:attrName>
                                        </p:attrNameLst>
                                      </p:cBhvr>
                                      <p:to>
                                        <p:strVal val="visible"/>
                                      </p:to>
                                    </p:set>
                                    <p:anim calcmode="lin" valueType="num">
                                      <p:cBhvr additive="base">
                                        <p:cTn id="11" dur="500" fill="hold"/>
                                        <p:tgtEl>
                                          <p:spTgt spid="47821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782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78211">
                                            <p:txEl>
                                              <p:pRg st="2" end="2"/>
                                            </p:txEl>
                                          </p:spTgt>
                                        </p:tgtEl>
                                        <p:attrNameLst>
                                          <p:attrName>style.visibility</p:attrName>
                                        </p:attrNameLst>
                                      </p:cBhvr>
                                      <p:to>
                                        <p:strVal val="visible"/>
                                      </p:to>
                                    </p:set>
                                    <p:anim calcmode="lin" valueType="num">
                                      <p:cBhvr additive="base">
                                        <p:cTn id="17" dur="500" fill="hold"/>
                                        <p:tgtEl>
                                          <p:spTgt spid="47821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78211">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78211">
                                            <p:txEl>
                                              <p:pRg st="3" end="3"/>
                                            </p:txEl>
                                          </p:spTgt>
                                        </p:tgtEl>
                                        <p:attrNameLst>
                                          <p:attrName>style.visibility</p:attrName>
                                        </p:attrNameLst>
                                      </p:cBhvr>
                                      <p:to>
                                        <p:strVal val="visible"/>
                                      </p:to>
                                    </p:set>
                                    <p:anim calcmode="lin" valueType="num">
                                      <p:cBhvr additive="base">
                                        <p:cTn id="21" dur="500" fill="hold"/>
                                        <p:tgtEl>
                                          <p:spTgt spid="47821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782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78211">
                                            <p:txEl>
                                              <p:pRg st="4" end="4"/>
                                            </p:txEl>
                                          </p:spTgt>
                                        </p:tgtEl>
                                        <p:attrNameLst>
                                          <p:attrName>style.visibility</p:attrName>
                                        </p:attrNameLst>
                                      </p:cBhvr>
                                      <p:to>
                                        <p:strVal val="visible"/>
                                      </p:to>
                                    </p:set>
                                    <p:anim calcmode="lin" valueType="num">
                                      <p:cBhvr additive="base">
                                        <p:cTn id="27" dur="500" fill="hold"/>
                                        <p:tgtEl>
                                          <p:spTgt spid="47821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78211">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78211">
                                            <p:txEl>
                                              <p:pRg st="5" end="5"/>
                                            </p:txEl>
                                          </p:spTgt>
                                        </p:tgtEl>
                                        <p:attrNameLst>
                                          <p:attrName>style.visibility</p:attrName>
                                        </p:attrNameLst>
                                      </p:cBhvr>
                                      <p:to>
                                        <p:strVal val="visible"/>
                                      </p:to>
                                    </p:set>
                                    <p:anim calcmode="lin" valueType="num">
                                      <p:cBhvr additive="base">
                                        <p:cTn id="31" dur="500" fill="hold"/>
                                        <p:tgtEl>
                                          <p:spTgt spid="47821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82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78211">
                                            <p:txEl>
                                              <p:pRg st="6" end="6"/>
                                            </p:txEl>
                                          </p:spTgt>
                                        </p:tgtEl>
                                        <p:attrNameLst>
                                          <p:attrName>style.visibility</p:attrName>
                                        </p:attrNameLst>
                                      </p:cBhvr>
                                      <p:to>
                                        <p:strVal val="visible"/>
                                      </p:to>
                                    </p:set>
                                    <p:anim calcmode="lin" valueType="num">
                                      <p:cBhvr additive="base">
                                        <p:cTn id="37" dur="500" fill="hold"/>
                                        <p:tgtEl>
                                          <p:spTgt spid="478211">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78211">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78211">
                                            <p:txEl>
                                              <p:pRg st="7" end="7"/>
                                            </p:txEl>
                                          </p:spTgt>
                                        </p:tgtEl>
                                        <p:attrNameLst>
                                          <p:attrName>style.visibility</p:attrName>
                                        </p:attrNameLst>
                                      </p:cBhvr>
                                      <p:to>
                                        <p:strVal val="visible"/>
                                      </p:to>
                                    </p:set>
                                    <p:anim calcmode="lin" valueType="num">
                                      <p:cBhvr additive="base">
                                        <p:cTn id="41" dur="500" fill="hold"/>
                                        <p:tgtEl>
                                          <p:spTgt spid="478211">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782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8211" grpId="0" build="p" autoUpdateAnimBg="0"/>
    </p:bld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2"/>
          <p:cNvSpPr>
            <a:spLocks noGrp="1" noChangeArrowheads="1"/>
          </p:cNvSpPr>
          <p:nvPr>
            <p:ph type="title"/>
          </p:nvPr>
        </p:nvSpPr>
        <p:spPr/>
        <p:txBody>
          <a:bodyPr/>
          <a:lstStyle/>
          <a:p>
            <a:pPr eaLnBrk="1" hangingPunct="1">
              <a:buFont typeface="Symbol" panose="05050102010706020507" pitchFamily="18" charset="2"/>
              <a:buNone/>
            </a:pPr>
            <a:r>
              <a:rPr lang="en-US" b="1" smtClean="0"/>
              <a:t>Discuss</a:t>
            </a:r>
          </a:p>
        </p:txBody>
      </p:sp>
      <p:sp>
        <p:nvSpPr>
          <p:cNvPr id="313347" name="Rectangle 3"/>
          <p:cNvSpPr>
            <a:spLocks noGrp="1" noChangeArrowheads="1"/>
          </p:cNvSpPr>
          <p:nvPr>
            <p:ph type="body" idx="1"/>
          </p:nvPr>
        </p:nvSpPr>
        <p:spPr/>
        <p:txBody>
          <a:bodyPr/>
          <a:lstStyle/>
          <a:p>
            <a:pPr algn="just" eaLnBrk="1" hangingPunct="1">
              <a:buFont typeface="Symbol" panose="05050102010706020507" pitchFamily="18" charset="2"/>
              <a:buChar char="Þ"/>
            </a:pPr>
            <a:r>
              <a:rPr lang="en-US" smtClean="0"/>
              <a:t>Sum of first </a:t>
            </a:r>
            <a:r>
              <a:rPr lang="en-US" i="1" smtClean="0"/>
              <a:t>n</a:t>
            </a:r>
            <a:r>
              <a:rPr lang="en-US" smtClean="0"/>
              <a:t> positive integers</a:t>
            </a:r>
          </a:p>
          <a:p>
            <a:pPr algn="just" eaLnBrk="1" hangingPunct="1">
              <a:buFont typeface="Symbol" panose="05050102010706020507" pitchFamily="18" charset="2"/>
              <a:buChar char="Þ"/>
            </a:pPr>
            <a:r>
              <a:rPr lang="en-US" smtClean="0"/>
              <a:t>Fibonacci Series</a:t>
            </a:r>
          </a:p>
          <a:p>
            <a:pPr algn="just" eaLnBrk="1" hangingPunct="1">
              <a:buFont typeface="Symbol" panose="05050102010706020507" pitchFamily="18" charset="2"/>
              <a:buChar char="Þ"/>
            </a:pPr>
            <a:r>
              <a:rPr lang="en-US" smtClean="0"/>
              <a:t>Recurrence Relations</a:t>
            </a:r>
          </a:p>
          <a:p>
            <a:pPr algn="just" eaLnBrk="1" hangingPunct="1">
              <a:buFont typeface="Symbol" panose="05050102010706020507" pitchFamily="18" charset="2"/>
              <a:buChar char="Þ"/>
            </a:pPr>
            <a:r>
              <a:rPr lang="en-US" smtClean="0"/>
              <a:t>Binary Search</a:t>
            </a:r>
          </a:p>
          <a:p>
            <a:pPr algn="just" eaLnBrk="1" hangingPunct="1">
              <a:buFont typeface="Symbol" panose="05050102010706020507" pitchFamily="18" charset="2"/>
              <a:buChar char="Þ"/>
            </a:pPr>
            <a:r>
              <a:rPr lang="en-US" smtClean="0"/>
              <a:t>Is Palindrome</a:t>
            </a:r>
          </a:p>
          <a:p>
            <a:pPr algn="just" eaLnBrk="1" hangingPunct="1">
              <a:buFont typeface="Symbol" panose="05050102010706020507" pitchFamily="18" charset="2"/>
              <a:buChar char="Þ"/>
            </a:pPr>
            <a:r>
              <a:rPr lang="en-US" smtClean="0"/>
              <a:t>Reversing a string</a:t>
            </a:r>
          </a:p>
          <a:p>
            <a:pPr algn="just" eaLnBrk="1" hangingPunct="1">
              <a:buFont typeface="Symbol" panose="05050102010706020507" pitchFamily="18" charset="2"/>
              <a:buChar char="Þ"/>
            </a:pPr>
            <a:r>
              <a:rPr lang="en-US" smtClean="0"/>
              <a:t>Towers of Hanoi</a:t>
            </a:r>
          </a:p>
        </p:txBody>
      </p:sp>
    </p:spTree>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pPr eaLnBrk="1" hangingPunct="1"/>
            <a:r>
              <a:rPr lang="en-US" b="1" smtClean="0"/>
              <a:t>Function Calls</a:t>
            </a:r>
          </a:p>
        </p:txBody>
      </p:sp>
      <p:sp>
        <p:nvSpPr>
          <p:cNvPr id="314371" name="Rectangle 3"/>
          <p:cNvSpPr>
            <a:spLocks noGrp="1" noChangeArrowheads="1"/>
          </p:cNvSpPr>
          <p:nvPr>
            <p:ph type="body" idx="1"/>
          </p:nvPr>
        </p:nvSpPr>
        <p:spPr>
          <a:xfrm>
            <a:off x="381000" y="990600"/>
            <a:ext cx="8229600" cy="4953000"/>
          </a:xfrm>
        </p:spPr>
        <p:txBody>
          <a:bodyPr/>
          <a:lstStyle/>
          <a:p>
            <a:pPr algn="just" eaLnBrk="1" hangingPunct="1"/>
            <a:r>
              <a:rPr lang="en-US" sz="2400" b="1" smtClean="0"/>
              <a:t>We know that function call activity follows the LIFO rule.</a:t>
            </a:r>
          </a:p>
          <a:p>
            <a:pPr algn="just" eaLnBrk="1" hangingPunct="1"/>
            <a:endParaRPr lang="en-US" sz="2400" b="1" smtClean="0"/>
          </a:p>
          <a:p>
            <a:pPr algn="just" eaLnBrk="1" hangingPunct="1"/>
            <a:r>
              <a:rPr lang="en-US" sz="2400" b="1" smtClean="0"/>
              <a:t>A set of stack frames can be used to represent function calls.</a:t>
            </a:r>
          </a:p>
          <a:p>
            <a:pPr algn="just" eaLnBrk="1" hangingPunct="1"/>
            <a:endParaRPr lang="en-US" sz="2400" b="1" smtClean="0"/>
          </a:p>
          <a:p>
            <a:pPr algn="just" eaLnBrk="1" hangingPunct="1"/>
            <a:r>
              <a:rPr lang="en-US" sz="2400" b="1" smtClean="0"/>
              <a:t>These stack frames would plot stack contents against time.</a:t>
            </a:r>
          </a:p>
          <a:p>
            <a:pPr algn="just" eaLnBrk="1" hangingPunct="1"/>
            <a:endParaRPr lang="en-US" sz="2400" b="1" smtClean="0"/>
          </a:p>
          <a:p>
            <a:pPr algn="just" eaLnBrk="1" hangingPunct="1"/>
            <a:r>
              <a:rPr lang="en-US" sz="2400" b="1" smtClean="0"/>
              <a:t>A stack frame showing </a:t>
            </a:r>
          </a:p>
          <a:p>
            <a:pPr lvl="1" algn="just" eaLnBrk="1" hangingPunct="1"/>
            <a:r>
              <a:rPr lang="en-US" sz="2000" b="1" smtClean="0"/>
              <a:t>a particular function stacked upon itself, </a:t>
            </a:r>
          </a:p>
          <a:p>
            <a:pPr lvl="1" algn="just" eaLnBrk="1" hangingPunct="1"/>
            <a:r>
              <a:rPr lang="en-US" sz="2000" b="1" smtClean="0"/>
              <a:t>at a given point of time </a:t>
            </a:r>
          </a:p>
          <a:p>
            <a:pPr algn="just" eaLnBrk="1" hangingPunct="1"/>
            <a:r>
              <a:rPr lang="en-US" sz="2400" b="1" smtClean="0"/>
              <a:t>	represents a recursive function call.</a:t>
            </a:r>
          </a:p>
        </p:txBody>
      </p:sp>
    </p:spTree>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pPr eaLnBrk="1" hangingPunct="1"/>
            <a:r>
              <a:rPr lang="en-US" sz="4000" b="1" smtClean="0"/>
              <a:t>A Sample Stack Frame</a:t>
            </a:r>
          </a:p>
        </p:txBody>
      </p:sp>
      <p:grpSp>
        <p:nvGrpSpPr>
          <p:cNvPr id="315395" name="Group 3"/>
          <p:cNvGrpSpPr>
            <a:grpSpLocks/>
          </p:cNvGrpSpPr>
          <p:nvPr/>
        </p:nvGrpSpPr>
        <p:grpSpPr bwMode="auto">
          <a:xfrm>
            <a:off x="381000" y="3657600"/>
            <a:ext cx="8686800" cy="2133600"/>
            <a:chOff x="0" y="2304"/>
            <a:chExt cx="5712" cy="1344"/>
          </a:xfrm>
        </p:grpSpPr>
        <p:sp>
          <p:nvSpPr>
            <p:cNvPr id="315406" name="Rectangle 4"/>
            <p:cNvSpPr>
              <a:spLocks noChangeArrowheads="1"/>
            </p:cNvSpPr>
            <p:nvPr/>
          </p:nvSpPr>
          <p:spPr bwMode="auto">
            <a:xfrm>
              <a:off x="5376"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07" name="Rectangle 5"/>
            <p:cNvSpPr>
              <a:spLocks noChangeArrowheads="1"/>
            </p:cNvSpPr>
            <p:nvPr/>
          </p:nvSpPr>
          <p:spPr bwMode="auto">
            <a:xfrm>
              <a:off x="0"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08" name="Rectangle 6"/>
            <p:cNvSpPr>
              <a:spLocks noChangeArrowheads="1"/>
            </p:cNvSpPr>
            <p:nvPr/>
          </p:nvSpPr>
          <p:spPr bwMode="auto">
            <a:xfrm>
              <a:off x="336"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09" name="Rectangle 7"/>
            <p:cNvSpPr>
              <a:spLocks noChangeArrowheads="1"/>
            </p:cNvSpPr>
            <p:nvPr/>
          </p:nvSpPr>
          <p:spPr bwMode="auto">
            <a:xfrm>
              <a:off x="336"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sp>
          <p:nvSpPr>
            <p:cNvPr id="315410" name="Rectangle 8"/>
            <p:cNvSpPr>
              <a:spLocks noChangeArrowheads="1"/>
            </p:cNvSpPr>
            <p:nvPr/>
          </p:nvSpPr>
          <p:spPr bwMode="auto">
            <a:xfrm>
              <a:off x="672"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11" name="Rectangle 9"/>
            <p:cNvSpPr>
              <a:spLocks noChangeArrowheads="1"/>
            </p:cNvSpPr>
            <p:nvPr/>
          </p:nvSpPr>
          <p:spPr bwMode="auto">
            <a:xfrm>
              <a:off x="672"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sp>
          <p:nvSpPr>
            <p:cNvPr id="315412" name="Rectangle 10"/>
            <p:cNvSpPr>
              <a:spLocks noChangeArrowheads="1"/>
            </p:cNvSpPr>
            <p:nvPr/>
          </p:nvSpPr>
          <p:spPr bwMode="auto">
            <a:xfrm>
              <a:off x="672" y="264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B</a:t>
              </a:r>
            </a:p>
          </p:txBody>
        </p:sp>
        <p:sp>
          <p:nvSpPr>
            <p:cNvPr id="315413" name="Rectangle 11"/>
            <p:cNvSpPr>
              <a:spLocks noChangeArrowheads="1"/>
            </p:cNvSpPr>
            <p:nvPr/>
          </p:nvSpPr>
          <p:spPr bwMode="auto">
            <a:xfrm>
              <a:off x="1008"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14" name="Rectangle 12"/>
            <p:cNvSpPr>
              <a:spLocks noChangeArrowheads="1"/>
            </p:cNvSpPr>
            <p:nvPr/>
          </p:nvSpPr>
          <p:spPr bwMode="auto">
            <a:xfrm>
              <a:off x="1008"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sp>
          <p:nvSpPr>
            <p:cNvPr id="315415" name="Rectangle 13"/>
            <p:cNvSpPr>
              <a:spLocks noChangeArrowheads="1"/>
            </p:cNvSpPr>
            <p:nvPr/>
          </p:nvSpPr>
          <p:spPr bwMode="auto">
            <a:xfrm>
              <a:off x="1344"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16" name="Rectangle 14"/>
            <p:cNvSpPr>
              <a:spLocks noChangeArrowheads="1"/>
            </p:cNvSpPr>
            <p:nvPr/>
          </p:nvSpPr>
          <p:spPr bwMode="auto">
            <a:xfrm>
              <a:off x="1344"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sp>
          <p:nvSpPr>
            <p:cNvPr id="315417" name="Rectangle 15"/>
            <p:cNvSpPr>
              <a:spLocks noChangeArrowheads="1"/>
            </p:cNvSpPr>
            <p:nvPr/>
          </p:nvSpPr>
          <p:spPr bwMode="auto">
            <a:xfrm>
              <a:off x="1344" y="264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B</a:t>
              </a:r>
            </a:p>
          </p:txBody>
        </p:sp>
        <p:sp>
          <p:nvSpPr>
            <p:cNvPr id="315418" name="Rectangle 16"/>
            <p:cNvSpPr>
              <a:spLocks noChangeArrowheads="1"/>
            </p:cNvSpPr>
            <p:nvPr/>
          </p:nvSpPr>
          <p:spPr bwMode="auto">
            <a:xfrm>
              <a:off x="1680"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19" name="Rectangle 17"/>
            <p:cNvSpPr>
              <a:spLocks noChangeArrowheads="1"/>
            </p:cNvSpPr>
            <p:nvPr/>
          </p:nvSpPr>
          <p:spPr bwMode="auto">
            <a:xfrm>
              <a:off x="1680"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sp>
          <p:nvSpPr>
            <p:cNvPr id="315420" name="Rectangle 18"/>
            <p:cNvSpPr>
              <a:spLocks noChangeArrowheads="1"/>
            </p:cNvSpPr>
            <p:nvPr/>
          </p:nvSpPr>
          <p:spPr bwMode="auto">
            <a:xfrm>
              <a:off x="2016"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21" name="Rectangle 19"/>
            <p:cNvSpPr>
              <a:spLocks noChangeArrowheads="1"/>
            </p:cNvSpPr>
            <p:nvPr/>
          </p:nvSpPr>
          <p:spPr bwMode="auto">
            <a:xfrm>
              <a:off x="2352"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22" name="Rectangle 20"/>
            <p:cNvSpPr>
              <a:spLocks noChangeArrowheads="1"/>
            </p:cNvSpPr>
            <p:nvPr/>
          </p:nvSpPr>
          <p:spPr bwMode="auto">
            <a:xfrm>
              <a:off x="2688"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23" name="Rectangle 21"/>
            <p:cNvSpPr>
              <a:spLocks noChangeArrowheads="1"/>
            </p:cNvSpPr>
            <p:nvPr/>
          </p:nvSpPr>
          <p:spPr bwMode="auto">
            <a:xfrm>
              <a:off x="2688"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24" name="Rectangle 22"/>
            <p:cNvSpPr>
              <a:spLocks noChangeArrowheads="1"/>
            </p:cNvSpPr>
            <p:nvPr/>
          </p:nvSpPr>
          <p:spPr bwMode="auto">
            <a:xfrm>
              <a:off x="2688" y="264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25" name="Rectangle 23"/>
            <p:cNvSpPr>
              <a:spLocks noChangeArrowheads="1"/>
            </p:cNvSpPr>
            <p:nvPr/>
          </p:nvSpPr>
          <p:spPr bwMode="auto">
            <a:xfrm>
              <a:off x="3024"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26" name="Rectangle 24"/>
            <p:cNvSpPr>
              <a:spLocks noChangeArrowheads="1"/>
            </p:cNvSpPr>
            <p:nvPr/>
          </p:nvSpPr>
          <p:spPr bwMode="auto">
            <a:xfrm>
              <a:off x="3024"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27" name="Rectangle 25"/>
            <p:cNvSpPr>
              <a:spLocks noChangeArrowheads="1"/>
            </p:cNvSpPr>
            <p:nvPr/>
          </p:nvSpPr>
          <p:spPr bwMode="auto">
            <a:xfrm>
              <a:off x="3360"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28" name="Rectangle 26"/>
            <p:cNvSpPr>
              <a:spLocks noChangeArrowheads="1"/>
            </p:cNvSpPr>
            <p:nvPr/>
          </p:nvSpPr>
          <p:spPr bwMode="auto">
            <a:xfrm>
              <a:off x="1008" y="264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B</a:t>
              </a:r>
            </a:p>
          </p:txBody>
        </p:sp>
        <p:sp>
          <p:nvSpPr>
            <p:cNvPr id="315429" name="Rectangle 27"/>
            <p:cNvSpPr>
              <a:spLocks noChangeArrowheads="1"/>
            </p:cNvSpPr>
            <p:nvPr/>
          </p:nvSpPr>
          <p:spPr bwMode="auto">
            <a:xfrm>
              <a:off x="1008" y="2304"/>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B</a:t>
              </a:r>
            </a:p>
          </p:txBody>
        </p:sp>
        <p:sp>
          <p:nvSpPr>
            <p:cNvPr id="315430" name="Rectangle 28"/>
            <p:cNvSpPr>
              <a:spLocks noChangeArrowheads="1"/>
            </p:cNvSpPr>
            <p:nvPr/>
          </p:nvSpPr>
          <p:spPr bwMode="auto">
            <a:xfrm>
              <a:off x="2352"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31" name="Rectangle 29"/>
            <p:cNvSpPr>
              <a:spLocks noChangeArrowheads="1"/>
            </p:cNvSpPr>
            <p:nvPr/>
          </p:nvSpPr>
          <p:spPr bwMode="auto">
            <a:xfrm>
              <a:off x="3024" y="264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32" name="Rectangle 30"/>
            <p:cNvSpPr>
              <a:spLocks noChangeArrowheads="1"/>
            </p:cNvSpPr>
            <p:nvPr/>
          </p:nvSpPr>
          <p:spPr bwMode="auto">
            <a:xfrm>
              <a:off x="3024" y="2304"/>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33" name="Rectangle 31"/>
            <p:cNvSpPr>
              <a:spLocks noChangeArrowheads="1"/>
            </p:cNvSpPr>
            <p:nvPr/>
          </p:nvSpPr>
          <p:spPr bwMode="auto">
            <a:xfrm>
              <a:off x="3360"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34" name="Rectangle 32"/>
            <p:cNvSpPr>
              <a:spLocks noChangeArrowheads="1"/>
            </p:cNvSpPr>
            <p:nvPr/>
          </p:nvSpPr>
          <p:spPr bwMode="auto">
            <a:xfrm>
              <a:off x="3360" y="264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35" name="Rectangle 33"/>
            <p:cNvSpPr>
              <a:spLocks noChangeArrowheads="1"/>
            </p:cNvSpPr>
            <p:nvPr/>
          </p:nvSpPr>
          <p:spPr bwMode="auto">
            <a:xfrm>
              <a:off x="3696"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X</a:t>
              </a:r>
            </a:p>
          </p:txBody>
        </p:sp>
        <p:sp>
          <p:nvSpPr>
            <p:cNvPr id="315436" name="Rectangle 34"/>
            <p:cNvSpPr>
              <a:spLocks noChangeArrowheads="1"/>
            </p:cNvSpPr>
            <p:nvPr/>
          </p:nvSpPr>
          <p:spPr bwMode="auto">
            <a:xfrm>
              <a:off x="3696"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37" name="Rectangle 35"/>
            <p:cNvSpPr>
              <a:spLocks noChangeArrowheads="1"/>
            </p:cNvSpPr>
            <p:nvPr/>
          </p:nvSpPr>
          <p:spPr bwMode="auto">
            <a:xfrm>
              <a:off x="4032"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38" name="Rectangle 36"/>
            <p:cNvSpPr>
              <a:spLocks noChangeArrowheads="1"/>
            </p:cNvSpPr>
            <p:nvPr/>
          </p:nvSpPr>
          <p:spPr bwMode="auto">
            <a:xfrm>
              <a:off x="4368"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39" name="Rectangle 37"/>
            <p:cNvSpPr>
              <a:spLocks noChangeArrowheads="1"/>
            </p:cNvSpPr>
            <p:nvPr/>
          </p:nvSpPr>
          <p:spPr bwMode="auto">
            <a:xfrm>
              <a:off x="4368"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sp>
          <p:nvSpPr>
            <p:cNvPr id="315440" name="Rectangle 38"/>
            <p:cNvSpPr>
              <a:spLocks noChangeArrowheads="1"/>
            </p:cNvSpPr>
            <p:nvPr/>
          </p:nvSpPr>
          <p:spPr bwMode="auto">
            <a:xfrm>
              <a:off x="4704"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41" name="Rectangle 39"/>
            <p:cNvSpPr>
              <a:spLocks noChangeArrowheads="1"/>
            </p:cNvSpPr>
            <p:nvPr/>
          </p:nvSpPr>
          <p:spPr bwMode="auto">
            <a:xfrm>
              <a:off x="5040" y="3312"/>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M</a:t>
              </a:r>
            </a:p>
          </p:txBody>
        </p:sp>
        <p:sp>
          <p:nvSpPr>
            <p:cNvPr id="315442" name="Rectangle 40"/>
            <p:cNvSpPr>
              <a:spLocks noChangeArrowheads="1"/>
            </p:cNvSpPr>
            <p:nvPr/>
          </p:nvSpPr>
          <p:spPr bwMode="auto">
            <a:xfrm>
              <a:off x="4704"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sp>
          <p:nvSpPr>
            <p:cNvPr id="315443" name="Rectangle 41"/>
            <p:cNvSpPr>
              <a:spLocks noChangeArrowheads="1"/>
            </p:cNvSpPr>
            <p:nvPr/>
          </p:nvSpPr>
          <p:spPr bwMode="auto">
            <a:xfrm>
              <a:off x="4704" y="2640"/>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C</a:t>
              </a:r>
            </a:p>
          </p:txBody>
        </p:sp>
        <p:sp>
          <p:nvSpPr>
            <p:cNvPr id="315444" name="Rectangle 42"/>
            <p:cNvSpPr>
              <a:spLocks noChangeArrowheads="1"/>
            </p:cNvSpPr>
            <p:nvPr/>
          </p:nvSpPr>
          <p:spPr bwMode="auto">
            <a:xfrm>
              <a:off x="5040" y="2976"/>
              <a:ext cx="336" cy="336"/>
            </a:xfrm>
            <a:prstGeom prst="rect">
              <a:avLst/>
            </a:prstGeom>
            <a:solidFill>
              <a:schemeClr val="bg1"/>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a:t>A</a:t>
              </a:r>
            </a:p>
          </p:txBody>
        </p:sp>
      </p:grpSp>
      <p:grpSp>
        <p:nvGrpSpPr>
          <p:cNvPr id="3" name="Group 43"/>
          <p:cNvGrpSpPr>
            <a:grpSpLocks/>
          </p:cNvGrpSpPr>
          <p:nvPr/>
        </p:nvGrpSpPr>
        <p:grpSpPr bwMode="auto">
          <a:xfrm>
            <a:off x="2955925" y="2022475"/>
            <a:ext cx="3825875" cy="3159125"/>
            <a:chOff x="1862" y="1274"/>
            <a:chExt cx="2410" cy="1990"/>
          </a:xfrm>
        </p:grpSpPr>
        <p:sp>
          <p:nvSpPr>
            <p:cNvPr id="315401" name="AutoShape 44"/>
            <p:cNvSpPr>
              <a:spLocks/>
            </p:cNvSpPr>
            <p:nvPr/>
          </p:nvSpPr>
          <p:spPr bwMode="auto">
            <a:xfrm>
              <a:off x="1862" y="2256"/>
              <a:ext cx="48" cy="672"/>
            </a:xfrm>
            <a:prstGeom prst="rightBrace">
              <a:avLst>
                <a:gd name="adj1" fmla="val 11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15402" name="AutoShape 45"/>
            <p:cNvSpPr>
              <a:spLocks/>
            </p:cNvSpPr>
            <p:nvPr/>
          </p:nvSpPr>
          <p:spPr bwMode="auto">
            <a:xfrm>
              <a:off x="4118" y="2304"/>
              <a:ext cx="48" cy="960"/>
            </a:xfrm>
            <a:prstGeom prst="rightBrace">
              <a:avLst>
                <a:gd name="adj1" fmla="val 166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15403" name="Line 46"/>
            <p:cNvSpPr>
              <a:spLocks noChangeShapeType="1"/>
            </p:cNvSpPr>
            <p:nvPr/>
          </p:nvSpPr>
          <p:spPr bwMode="auto">
            <a:xfrm flipH="1">
              <a:off x="1958" y="1776"/>
              <a:ext cx="1104" cy="7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5404" name="Line 47"/>
            <p:cNvSpPr>
              <a:spLocks noChangeShapeType="1"/>
            </p:cNvSpPr>
            <p:nvPr/>
          </p:nvSpPr>
          <p:spPr bwMode="auto">
            <a:xfrm>
              <a:off x="3110" y="1776"/>
              <a:ext cx="960" cy="67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81328" name="Text Box 48"/>
            <p:cNvSpPr txBox="1">
              <a:spLocks noChangeArrowheads="1"/>
            </p:cNvSpPr>
            <p:nvPr/>
          </p:nvSpPr>
          <p:spPr bwMode="auto">
            <a:xfrm>
              <a:off x="2092" y="1274"/>
              <a:ext cx="2180" cy="294"/>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b="1">
                  <a:cs typeface="+mn-cs"/>
                </a:rPr>
                <a:t>Recursive Function Calls</a:t>
              </a:r>
            </a:p>
          </p:txBody>
        </p:sp>
      </p:grpSp>
      <p:sp>
        <p:nvSpPr>
          <p:cNvPr id="315397" name="Line 49"/>
          <p:cNvSpPr>
            <a:spLocks noChangeShapeType="1"/>
          </p:cNvSpPr>
          <p:nvPr/>
        </p:nvSpPr>
        <p:spPr bwMode="auto">
          <a:xfrm>
            <a:off x="2590800" y="6096000"/>
            <a:ext cx="3352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5398" name="Text Box 50"/>
          <p:cNvSpPr txBox="1">
            <a:spLocks noChangeArrowheads="1"/>
          </p:cNvSpPr>
          <p:nvPr/>
        </p:nvSpPr>
        <p:spPr bwMode="auto">
          <a:xfrm>
            <a:off x="3946525" y="6019800"/>
            <a:ext cx="860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Time</a:t>
            </a:r>
          </a:p>
        </p:txBody>
      </p:sp>
      <p:sp>
        <p:nvSpPr>
          <p:cNvPr id="315399" name="Line 51"/>
          <p:cNvSpPr>
            <a:spLocks noChangeShapeType="1"/>
          </p:cNvSpPr>
          <p:nvPr/>
        </p:nvSpPr>
        <p:spPr bwMode="auto">
          <a:xfrm rot="21591454" flipV="1">
            <a:off x="685800" y="1447800"/>
            <a:ext cx="1588" cy="2514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5400" name="Text Box 52"/>
          <p:cNvSpPr txBox="1">
            <a:spLocks noChangeArrowheads="1"/>
          </p:cNvSpPr>
          <p:nvPr/>
        </p:nvSpPr>
        <p:spPr bwMode="auto">
          <a:xfrm rot="-5458293">
            <a:off x="-1027907" y="2475707"/>
            <a:ext cx="2817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Stack space for data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pPr algn="just" eaLnBrk="1" hangingPunct="1"/>
            <a:r>
              <a:rPr lang="en-US" sz="3200" b="1" smtClean="0"/>
              <a:t>Tree of function calls – </a:t>
            </a:r>
            <a:r>
              <a:rPr lang="en-US" sz="3200" b="1" i="1" smtClean="0"/>
              <a:t>an alternative representation</a:t>
            </a:r>
            <a:endParaRPr lang="en-US" sz="3200" b="1" smtClean="0"/>
          </a:p>
        </p:txBody>
      </p:sp>
      <p:sp>
        <p:nvSpPr>
          <p:cNvPr id="316419" name="Rectangle 3"/>
          <p:cNvSpPr>
            <a:spLocks noGrp="1" noChangeArrowheads="1"/>
          </p:cNvSpPr>
          <p:nvPr>
            <p:ph type="body" idx="1"/>
          </p:nvPr>
        </p:nvSpPr>
        <p:spPr>
          <a:xfrm>
            <a:off x="304800" y="1447800"/>
            <a:ext cx="8458200" cy="4572000"/>
          </a:xfrm>
        </p:spPr>
        <p:txBody>
          <a:bodyPr/>
          <a:lstStyle/>
          <a:p>
            <a:pPr eaLnBrk="1" hangingPunct="1">
              <a:buFontTx/>
              <a:buNone/>
            </a:pPr>
            <a:r>
              <a:rPr lang="en-US" smtClean="0"/>
              <a:t>A tree diagram that shows</a:t>
            </a:r>
          </a:p>
          <a:p>
            <a:pPr lvl="1" eaLnBrk="1" hangingPunct="1"/>
            <a:r>
              <a:rPr lang="en-US" smtClean="0"/>
              <a:t>The </a:t>
            </a:r>
            <a:r>
              <a:rPr lang="en-US" i="1" smtClean="0"/>
              <a:t>main </a:t>
            </a:r>
            <a:r>
              <a:rPr lang="en-US" smtClean="0"/>
              <a:t>function as the root (level 0); and</a:t>
            </a:r>
          </a:p>
          <a:p>
            <a:pPr lvl="1" eaLnBrk="1" hangingPunct="1"/>
            <a:endParaRPr lang="en-US" smtClean="0"/>
          </a:p>
          <a:p>
            <a:pPr lvl="1" eaLnBrk="1" hangingPunct="1"/>
            <a:r>
              <a:rPr lang="en-US" smtClean="0"/>
              <a:t>The direct calls made by </a:t>
            </a:r>
            <a:r>
              <a:rPr lang="en-US" i="1" smtClean="0"/>
              <a:t>main </a:t>
            </a:r>
            <a:r>
              <a:rPr lang="en-US" smtClean="0"/>
              <a:t>are shown as nodes at </a:t>
            </a:r>
            <a:r>
              <a:rPr lang="en-US" i="1" smtClean="0"/>
              <a:t>one lower level (level 1)</a:t>
            </a:r>
          </a:p>
          <a:p>
            <a:pPr lvl="1" eaLnBrk="1" hangingPunct="1"/>
            <a:endParaRPr lang="en-US" i="1" smtClean="0"/>
          </a:p>
          <a:p>
            <a:pPr lvl="1" eaLnBrk="1" hangingPunct="1"/>
            <a:r>
              <a:rPr lang="en-US" smtClean="0"/>
              <a:t>Similarly, a function call made by a node </a:t>
            </a:r>
            <a:r>
              <a:rPr lang="en-US" b="1" i="1" smtClean="0"/>
              <a:t>X</a:t>
            </a:r>
            <a:r>
              <a:rPr lang="en-US" i="1" smtClean="0"/>
              <a:t> </a:t>
            </a:r>
            <a:r>
              <a:rPr lang="en-US" smtClean="0"/>
              <a:t>at level </a:t>
            </a:r>
            <a:r>
              <a:rPr lang="en-US" b="1" i="1" smtClean="0"/>
              <a:t>L </a:t>
            </a:r>
            <a:r>
              <a:rPr lang="en-US" smtClean="0"/>
              <a:t>is shown by a node at level </a:t>
            </a:r>
            <a:r>
              <a:rPr lang="en-US" b="1" i="1" smtClean="0"/>
              <a:t>L+1</a:t>
            </a:r>
          </a:p>
        </p:txBody>
      </p:sp>
    </p:spTree>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ChangeArrowheads="1"/>
          </p:cNvSpPr>
          <p:nvPr>
            <p:ph type="title"/>
          </p:nvPr>
        </p:nvSpPr>
        <p:spPr/>
        <p:txBody>
          <a:bodyPr/>
          <a:lstStyle/>
          <a:p>
            <a:pPr eaLnBrk="1" hangingPunct="1"/>
            <a:r>
              <a:rPr lang="en-US" b="1" smtClean="0"/>
              <a:t>Tree of function calls</a:t>
            </a:r>
          </a:p>
        </p:txBody>
      </p:sp>
      <p:sp>
        <p:nvSpPr>
          <p:cNvPr id="317443" name="Oval 3"/>
          <p:cNvSpPr>
            <a:spLocks noChangeArrowheads="1"/>
          </p:cNvSpPr>
          <p:nvPr/>
        </p:nvSpPr>
        <p:spPr bwMode="auto">
          <a:xfrm>
            <a:off x="4572000" y="13716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M</a:t>
            </a:r>
          </a:p>
        </p:txBody>
      </p:sp>
      <p:sp>
        <p:nvSpPr>
          <p:cNvPr id="317444" name="Oval 4"/>
          <p:cNvSpPr>
            <a:spLocks noChangeArrowheads="1"/>
          </p:cNvSpPr>
          <p:nvPr/>
        </p:nvSpPr>
        <p:spPr bwMode="auto">
          <a:xfrm>
            <a:off x="2819400" y="25908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A</a:t>
            </a:r>
          </a:p>
        </p:txBody>
      </p:sp>
      <p:sp>
        <p:nvSpPr>
          <p:cNvPr id="317445" name="Oval 5"/>
          <p:cNvSpPr>
            <a:spLocks noChangeArrowheads="1"/>
          </p:cNvSpPr>
          <p:nvPr/>
        </p:nvSpPr>
        <p:spPr bwMode="auto">
          <a:xfrm>
            <a:off x="1524000" y="38100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B</a:t>
            </a:r>
          </a:p>
        </p:txBody>
      </p:sp>
      <p:sp>
        <p:nvSpPr>
          <p:cNvPr id="317446" name="Oval 6"/>
          <p:cNvSpPr>
            <a:spLocks noChangeArrowheads="1"/>
          </p:cNvSpPr>
          <p:nvPr/>
        </p:nvSpPr>
        <p:spPr bwMode="auto">
          <a:xfrm>
            <a:off x="838200" y="51054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B</a:t>
            </a:r>
          </a:p>
        </p:txBody>
      </p:sp>
      <p:sp>
        <p:nvSpPr>
          <p:cNvPr id="317447" name="Oval 7"/>
          <p:cNvSpPr>
            <a:spLocks noChangeArrowheads="1"/>
          </p:cNvSpPr>
          <p:nvPr/>
        </p:nvSpPr>
        <p:spPr bwMode="auto">
          <a:xfrm>
            <a:off x="4572000" y="25908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X</a:t>
            </a:r>
          </a:p>
        </p:txBody>
      </p:sp>
      <p:sp>
        <p:nvSpPr>
          <p:cNvPr id="317448" name="Oval 8"/>
          <p:cNvSpPr>
            <a:spLocks noChangeArrowheads="1"/>
          </p:cNvSpPr>
          <p:nvPr/>
        </p:nvSpPr>
        <p:spPr bwMode="auto">
          <a:xfrm>
            <a:off x="4572000" y="38100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X</a:t>
            </a:r>
          </a:p>
        </p:txBody>
      </p:sp>
      <p:sp>
        <p:nvSpPr>
          <p:cNvPr id="317449" name="Oval 9"/>
          <p:cNvSpPr>
            <a:spLocks noChangeArrowheads="1"/>
          </p:cNvSpPr>
          <p:nvPr/>
        </p:nvSpPr>
        <p:spPr bwMode="auto">
          <a:xfrm>
            <a:off x="4572000" y="51054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X</a:t>
            </a:r>
          </a:p>
        </p:txBody>
      </p:sp>
      <p:sp>
        <p:nvSpPr>
          <p:cNvPr id="317450" name="Oval 10"/>
          <p:cNvSpPr>
            <a:spLocks noChangeArrowheads="1"/>
          </p:cNvSpPr>
          <p:nvPr/>
        </p:nvSpPr>
        <p:spPr bwMode="auto">
          <a:xfrm>
            <a:off x="6629400" y="25146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A</a:t>
            </a:r>
          </a:p>
        </p:txBody>
      </p:sp>
      <p:sp>
        <p:nvSpPr>
          <p:cNvPr id="317451" name="Oval 11"/>
          <p:cNvSpPr>
            <a:spLocks noChangeArrowheads="1"/>
          </p:cNvSpPr>
          <p:nvPr/>
        </p:nvSpPr>
        <p:spPr bwMode="auto">
          <a:xfrm>
            <a:off x="6858000" y="3733800"/>
            <a:ext cx="685800" cy="6858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b="1"/>
              <a:t>C</a:t>
            </a:r>
          </a:p>
        </p:txBody>
      </p:sp>
      <p:sp>
        <p:nvSpPr>
          <p:cNvPr id="317452" name="Line 12"/>
          <p:cNvSpPr>
            <a:spLocks noChangeShapeType="1"/>
          </p:cNvSpPr>
          <p:nvPr/>
        </p:nvSpPr>
        <p:spPr bwMode="auto">
          <a:xfrm flipH="1">
            <a:off x="3352800" y="1981200"/>
            <a:ext cx="12954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53" name="Line 13"/>
          <p:cNvSpPr>
            <a:spLocks noChangeShapeType="1"/>
          </p:cNvSpPr>
          <p:nvPr/>
        </p:nvSpPr>
        <p:spPr bwMode="auto">
          <a:xfrm flipH="1">
            <a:off x="2057400" y="3200400"/>
            <a:ext cx="8382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54" name="Line 14"/>
          <p:cNvSpPr>
            <a:spLocks noChangeShapeType="1"/>
          </p:cNvSpPr>
          <p:nvPr/>
        </p:nvSpPr>
        <p:spPr bwMode="auto">
          <a:xfrm flipH="1">
            <a:off x="1295400" y="4419600"/>
            <a:ext cx="3810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55" name="Line 15"/>
          <p:cNvSpPr>
            <a:spLocks noChangeShapeType="1"/>
          </p:cNvSpPr>
          <p:nvPr/>
        </p:nvSpPr>
        <p:spPr bwMode="auto">
          <a:xfrm flipH="1">
            <a:off x="4876800" y="2057400"/>
            <a:ext cx="762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56" name="Line 16"/>
          <p:cNvSpPr>
            <a:spLocks noChangeShapeType="1"/>
          </p:cNvSpPr>
          <p:nvPr/>
        </p:nvSpPr>
        <p:spPr bwMode="auto">
          <a:xfrm>
            <a:off x="4876800" y="32766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57" name="Line 17"/>
          <p:cNvSpPr>
            <a:spLocks noChangeShapeType="1"/>
          </p:cNvSpPr>
          <p:nvPr/>
        </p:nvSpPr>
        <p:spPr bwMode="auto">
          <a:xfrm>
            <a:off x="4876800" y="4495800"/>
            <a:ext cx="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58" name="Line 18"/>
          <p:cNvSpPr>
            <a:spLocks noChangeShapeType="1"/>
          </p:cNvSpPr>
          <p:nvPr/>
        </p:nvSpPr>
        <p:spPr bwMode="auto">
          <a:xfrm>
            <a:off x="5181600" y="1981200"/>
            <a:ext cx="1524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59" name="Line 19"/>
          <p:cNvSpPr>
            <a:spLocks noChangeShapeType="1"/>
          </p:cNvSpPr>
          <p:nvPr/>
        </p:nvSpPr>
        <p:spPr bwMode="auto">
          <a:xfrm>
            <a:off x="7086600" y="3200400"/>
            <a:ext cx="762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IN"/>
          </a:p>
        </p:txBody>
      </p:sp>
      <p:sp>
        <p:nvSpPr>
          <p:cNvPr id="317460" name="Freeform 20"/>
          <p:cNvSpPr>
            <a:spLocks/>
          </p:cNvSpPr>
          <p:nvPr/>
        </p:nvSpPr>
        <p:spPr bwMode="auto">
          <a:xfrm>
            <a:off x="254000" y="1558925"/>
            <a:ext cx="7664450" cy="4675188"/>
          </a:xfrm>
          <a:custGeom>
            <a:avLst/>
            <a:gdLst>
              <a:gd name="T0" fmla="*/ 2147483647 w 4828"/>
              <a:gd name="T1" fmla="*/ 2147483647 h 2945"/>
              <a:gd name="T2" fmla="*/ 2147483647 w 4828"/>
              <a:gd name="T3" fmla="*/ 2147483647 h 2945"/>
              <a:gd name="T4" fmla="*/ 2147483647 w 4828"/>
              <a:gd name="T5" fmla="*/ 2147483647 h 2945"/>
              <a:gd name="T6" fmla="*/ 2147483647 w 4828"/>
              <a:gd name="T7" fmla="*/ 2147483647 h 2945"/>
              <a:gd name="T8" fmla="*/ 2147483647 w 4828"/>
              <a:gd name="T9" fmla="*/ 2147483647 h 2945"/>
              <a:gd name="T10" fmla="*/ 2147483647 w 4828"/>
              <a:gd name="T11" fmla="*/ 2147483647 h 2945"/>
              <a:gd name="T12" fmla="*/ 2147483647 w 4828"/>
              <a:gd name="T13" fmla="*/ 2147483647 h 2945"/>
              <a:gd name="T14" fmla="*/ 2147483647 w 4828"/>
              <a:gd name="T15" fmla="*/ 2147483647 h 2945"/>
              <a:gd name="T16" fmla="*/ 2147483647 w 4828"/>
              <a:gd name="T17" fmla="*/ 2147483647 h 2945"/>
              <a:gd name="T18" fmla="*/ 2147483647 w 4828"/>
              <a:gd name="T19" fmla="*/ 2147483647 h 2945"/>
              <a:gd name="T20" fmla="*/ 2147483647 w 4828"/>
              <a:gd name="T21" fmla="*/ 2147483647 h 2945"/>
              <a:gd name="T22" fmla="*/ 2147483647 w 4828"/>
              <a:gd name="T23" fmla="*/ 2147483647 h 2945"/>
              <a:gd name="T24" fmla="*/ 2147483647 w 4828"/>
              <a:gd name="T25" fmla="*/ 2147483647 h 2945"/>
              <a:gd name="T26" fmla="*/ 2147483647 w 4828"/>
              <a:gd name="T27" fmla="*/ 2147483647 h 2945"/>
              <a:gd name="T28" fmla="*/ 2147483647 w 4828"/>
              <a:gd name="T29" fmla="*/ 2147483647 h 2945"/>
              <a:gd name="T30" fmla="*/ 2147483647 w 4828"/>
              <a:gd name="T31" fmla="*/ 2147483647 h 2945"/>
              <a:gd name="T32" fmla="*/ 2147483647 w 4828"/>
              <a:gd name="T33" fmla="*/ 2147483647 h 2945"/>
              <a:gd name="T34" fmla="*/ 2147483647 w 4828"/>
              <a:gd name="T35" fmla="*/ 2147483647 h 2945"/>
              <a:gd name="T36" fmla="*/ 2147483647 w 4828"/>
              <a:gd name="T37" fmla="*/ 2147483647 h 2945"/>
              <a:gd name="T38" fmla="*/ 2147483647 w 4828"/>
              <a:gd name="T39" fmla="*/ 2147483647 h 2945"/>
              <a:gd name="T40" fmla="*/ 2147483647 w 4828"/>
              <a:gd name="T41" fmla="*/ 2147483647 h 2945"/>
              <a:gd name="T42" fmla="*/ 2147483647 w 4828"/>
              <a:gd name="T43" fmla="*/ 2147483647 h 2945"/>
              <a:gd name="T44" fmla="*/ 2147483647 w 4828"/>
              <a:gd name="T45" fmla="*/ 2147483647 h 2945"/>
              <a:gd name="T46" fmla="*/ 2147483647 w 4828"/>
              <a:gd name="T47" fmla="*/ 2147483647 h 2945"/>
              <a:gd name="T48" fmla="*/ 2147483647 w 4828"/>
              <a:gd name="T49" fmla="*/ 2147483647 h 2945"/>
              <a:gd name="T50" fmla="*/ 2147483647 w 4828"/>
              <a:gd name="T51" fmla="*/ 2147483647 h 2945"/>
              <a:gd name="T52" fmla="*/ 2147483647 w 4828"/>
              <a:gd name="T53" fmla="*/ 2147483647 h 2945"/>
              <a:gd name="T54" fmla="*/ 2147483647 w 4828"/>
              <a:gd name="T55" fmla="*/ 2147483647 h 2945"/>
              <a:gd name="T56" fmla="*/ 2147483647 w 4828"/>
              <a:gd name="T57" fmla="*/ 2147483647 h 2945"/>
              <a:gd name="T58" fmla="*/ 2147483647 w 4828"/>
              <a:gd name="T59" fmla="*/ 2147483647 h 2945"/>
              <a:gd name="T60" fmla="*/ 2147483647 w 4828"/>
              <a:gd name="T61" fmla="*/ 2147483647 h 2945"/>
              <a:gd name="T62" fmla="*/ 2147483647 w 4828"/>
              <a:gd name="T63" fmla="*/ 2147483647 h 2945"/>
              <a:gd name="T64" fmla="*/ 2147483647 w 4828"/>
              <a:gd name="T65" fmla="*/ 2147483647 h 2945"/>
              <a:gd name="T66" fmla="*/ 2147483647 w 4828"/>
              <a:gd name="T67" fmla="*/ 2147483647 h 2945"/>
              <a:gd name="T68" fmla="*/ 2147483647 w 4828"/>
              <a:gd name="T69" fmla="*/ 2147483647 h 2945"/>
              <a:gd name="T70" fmla="*/ 2147483647 w 4828"/>
              <a:gd name="T71" fmla="*/ 2147483647 h 2945"/>
              <a:gd name="T72" fmla="*/ 2147483647 w 4828"/>
              <a:gd name="T73" fmla="*/ 2147483647 h 2945"/>
              <a:gd name="T74" fmla="*/ 2147483647 w 4828"/>
              <a:gd name="T75" fmla="*/ 2147483647 h 2945"/>
              <a:gd name="T76" fmla="*/ 2147483647 w 4828"/>
              <a:gd name="T77" fmla="*/ 0 h 2945"/>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828"/>
              <a:gd name="T118" fmla="*/ 0 h 2945"/>
              <a:gd name="T119" fmla="*/ 4828 w 4828"/>
              <a:gd name="T120" fmla="*/ 2945 h 2945"/>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828" h="2945">
                <a:moveTo>
                  <a:pt x="2131" y="13"/>
                </a:moveTo>
                <a:cubicBezTo>
                  <a:pt x="2127" y="70"/>
                  <a:pt x="2128" y="127"/>
                  <a:pt x="2118" y="183"/>
                </a:cubicBezTo>
                <a:cubicBezTo>
                  <a:pt x="2105" y="255"/>
                  <a:pt x="1978" y="296"/>
                  <a:pt x="1921" y="314"/>
                </a:cubicBezTo>
                <a:cubicBezTo>
                  <a:pt x="1895" y="331"/>
                  <a:pt x="1869" y="349"/>
                  <a:pt x="1843" y="366"/>
                </a:cubicBezTo>
                <a:cubicBezTo>
                  <a:pt x="1680" y="475"/>
                  <a:pt x="1826" y="416"/>
                  <a:pt x="1725" y="471"/>
                </a:cubicBezTo>
                <a:cubicBezTo>
                  <a:pt x="1691" y="490"/>
                  <a:pt x="1620" y="523"/>
                  <a:pt x="1620" y="523"/>
                </a:cubicBezTo>
                <a:cubicBezTo>
                  <a:pt x="1588" y="557"/>
                  <a:pt x="1560" y="574"/>
                  <a:pt x="1516" y="589"/>
                </a:cubicBezTo>
                <a:cubicBezTo>
                  <a:pt x="1422" y="681"/>
                  <a:pt x="1285" y="716"/>
                  <a:pt x="1175" y="785"/>
                </a:cubicBezTo>
                <a:cubicBezTo>
                  <a:pt x="1096" y="835"/>
                  <a:pt x="1032" y="889"/>
                  <a:pt x="966" y="955"/>
                </a:cubicBezTo>
                <a:cubicBezTo>
                  <a:pt x="933" y="988"/>
                  <a:pt x="899" y="1034"/>
                  <a:pt x="861" y="1060"/>
                </a:cubicBezTo>
                <a:cubicBezTo>
                  <a:pt x="812" y="1093"/>
                  <a:pt x="833" y="1075"/>
                  <a:pt x="796" y="1113"/>
                </a:cubicBezTo>
                <a:cubicBezTo>
                  <a:pt x="775" y="1177"/>
                  <a:pt x="743" y="1183"/>
                  <a:pt x="691" y="1230"/>
                </a:cubicBezTo>
                <a:cubicBezTo>
                  <a:pt x="663" y="1255"/>
                  <a:pt x="638" y="1283"/>
                  <a:pt x="612" y="1309"/>
                </a:cubicBezTo>
                <a:cubicBezTo>
                  <a:pt x="541" y="1380"/>
                  <a:pt x="479" y="1454"/>
                  <a:pt x="416" y="1531"/>
                </a:cubicBezTo>
                <a:cubicBezTo>
                  <a:pt x="370" y="1587"/>
                  <a:pt x="319" y="1635"/>
                  <a:pt x="285" y="1702"/>
                </a:cubicBezTo>
                <a:cubicBezTo>
                  <a:pt x="234" y="1804"/>
                  <a:pt x="181" y="1910"/>
                  <a:pt x="141" y="2016"/>
                </a:cubicBezTo>
                <a:cubicBezTo>
                  <a:pt x="87" y="2160"/>
                  <a:pt x="144" y="1995"/>
                  <a:pt x="89" y="2160"/>
                </a:cubicBezTo>
                <a:cubicBezTo>
                  <a:pt x="85" y="2173"/>
                  <a:pt x="76" y="2199"/>
                  <a:pt x="76" y="2199"/>
                </a:cubicBezTo>
                <a:cubicBezTo>
                  <a:pt x="36" y="2440"/>
                  <a:pt x="0" y="2752"/>
                  <a:pt x="246" y="2893"/>
                </a:cubicBezTo>
                <a:cubicBezTo>
                  <a:pt x="293" y="2920"/>
                  <a:pt x="338" y="2932"/>
                  <a:pt x="390" y="2945"/>
                </a:cubicBezTo>
                <a:cubicBezTo>
                  <a:pt x="464" y="2941"/>
                  <a:pt x="538" y="2939"/>
                  <a:pt x="612" y="2932"/>
                </a:cubicBezTo>
                <a:cubicBezTo>
                  <a:pt x="703" y="2923"/>
                  <a:pt x="797" y="2885"/>
                  <a:pt x="887" y="2867"/>
                </a:cubicBezTo>
                <a:cubicBezTo>
                  <a:pt x="970" y="2811"/>
                  <a:pt x="1089" y="2747"/>
                  <a:pt x="1123" y="2644"/>
                </a:cubicBezTo>
                <a:cubicBezTo>
                  <a:pt x="1132" y="2618"/>
                  <a:pt x="1134" y="2589"/>
                  <a:pt x="1149" y="2566"/>
                </a:cubicBezTo>
                <a:cubicBezTo>
                  <a:pt x="1158" y="2553"/>
                  <a:pt x="1169" y="2541"/>
                  <a:pt x="1175" y="2526"/>
                </a:cubicBezTo>
                <a:cubicBezTo>
                  <a:pt x="1233" y="2393"/>
                  <a:pt x="1170" y="2493"/>
                  <a:pt x="1228" y="2409"/>
                </a:cubicBezTo>
                <a:cubicBezTo>
                  <a:pt x="1245" y="2358"/>
                  <a:pt x="1280" y="2337"/>
                  <a:pt x="1306" y="2291"/>
                </a:cubicBezTo>
                <a:cubicBezTo>
                  <a:pt x="1337" y="2237"/>
                  <a:pt x="1336" y="2190"/>
                  <a:pt x="1359" y="2134"/>
                </a:cubicBezTo>
                <a:cubicBezTo>
                  <a:pt x="1369" y="2110"/>
                  <a:pt x="1386" y="2091"/>
                  <a:pt x="1398" y="2068"/>
                </a:cubicBezTo>
                <a:cubicBezTo>
                  <a:pt x="1472" y="1929"/>
                  <a:pt x="1422" y="2000"/>
                  <a:pt x="1503" y="1885"/>
                </a:cubicBezTo>
                <a:cubicBezTo>
                  <a:pt x="1516" y="1867"/>
                  <a:pt x="1542" y="1833"/>
                  <a:pt x="1542" y="1833"/>
                </a:cubicBezTo>
                <a:cubicBezTo>
                  <a:pt x="1579" y="1683"/>
                  <a:pt x="1528" y="1865"/>
                  <a:pt x="1581" y="1741"/>
                </a:cubicBezTo>
                <a:cubicBezTo>
                  <a:pt x="1588" y="1725"/>
                  <a:pt x="1586" y="1705"/>
                  <a:pt x="1594" y="1689"/>
                </a:cubicBezTo>
                <a:cubicBezTo>
                  <a:pt x="1632" y="1613"/>
                  <a:pt x="1683" y="1553"/>
                  <a:pt x="1751" y="1505"/>
                </a:cubicBezTo>
                <a:cubicBezTo>
                  <a:pt x="1769" y="1492"/>
                  <a:pt x="1788" y="1481"/>
                  <a:pt x="1804" y="1466"/>
                </a:cubicBezTo>
                <a:cubicBezTo>
                  <a:pt x="1831" y="1441"/>
                  <a:pt x="1882" y="1387"/>
                  <a:pt x="1882" y="1387"/>
                </a:cubicBezTo>
                <a:cubicBezTo>
                  <a:pt x="1918" y="1280"/>
                  <a:pt x="1993" y="1173"/>
                  <a:pt x="2079" y="1099"/>
                </a:cubicBezTo>
                <a:cubicBezTo>
                  <a:pt x="2091" y="1089"/>
                  <a:pt x="2106" y="1083"/>
                  <a:pt x="2118" y="1073"/>
                </a:cubicBezTo>
                <a:cubicBezTo>
                  <a:pt x="2145" y="1049"/>
                  <a:pt x="2196" y="995"/>
                  <a:pt x="2196" y="995"/>
                </a:cubicBezTo>
                <a:cubicBezTo>
                  <a:pt x="2223" y="885"/>
                  <a:pt x="2190" y="993"/>
                  <a:pt x="2236" y="903"/>
                </a:cubicBezTo>
                <a:cubicBezTo>
                  <a:pt x="2242" y="891"/>
                  <a:pt x="2240" y="875"/>
                  <a:pt x="2249" y="864"/>
                </a:cubicBezTo>
                <a:cubicBezTo>
                  <a:pt x="2284" y="821"/>
                  <a:pt x="2357" y="808"/>
                  <a:pt x="2406" y="798"/>
                </a:cubicBezTo>
                <a:cubicBezTo>
                  <a:pt x="2487" y="825"/>
                  <a:pt x="2474" y="855"/>
                  <a:pt x="2497" y="929"/>
                </a:cubicBezTo>
                <a:cubicBezTo>
                  <a:pt x="2538" y="1063"/>
                  <a:pt x="2513" y="953"/>
                  <a:pt x="2537" y="1073"/>
                </a:cubicBezTo>
                <a:cubicBezTo>
                  <a:pt x="2528" y="1256"/>
                  <a:pt x="2508" y="1439"/>
                  <a:pt x="2511" y="1623"/>
                </a:cubicBezTo>
                <a:cubicBezTo>
                  <a:pt x="2515" y="1920"/>
                  <a:pt x="2516" y="2216"/>
                  <a:pt x="2524" y="2513"/>
                </a:cubicBezTo>
                <a:cubicBezTo>
                  <a:pt x="2532" y="2807"/>
                  <a:pt x="2742" y="2847"/>
                  <a:pt x="2982" y="2867"/>
                </a:cubicBezTo>
                <a:cubicBezTo>
                  <a:pt x="3133" y="2858"/>
                  <a:pt x="3167" y="2858"/>
                  <a:pt x="3283" y="2827"/>
                </a:cubicBezTo>
                <a:cubicBezTo>
                  <a:pt x="3328" y="2782"/>
                  <a:pt x="3359" y="2740"/>
                  <a:pt x="3388" y="2683"/>
                </a:cubicBezTo>
                <a:cubicBezTo>
                  <a:pt x="3416" y="2573"/>
                  <a:pt x="3430" y="2471"/>
                  <a:pt x="3440" y="2356"/>
                </a:cubicBezTo>
                <a:cubicBezTo>
                  <a:pt x="3429" y="1908"/>
                  <a:pt x="3423" y="1450"/>
                  <a:pt x="3335" y="1008"/>
                </a:cubicBezTo>
                <a:cubicBezTo>
                  <a:pt x="3326" y="964"/>
                  <a:pt x="3297" y="932"/>
                  <a:pt x="3283" y="890"/>
                </a:cubicBezTo>
                <a:cubicBezTo>
                  <a:pt x="3276" y="837"/>
                  <a:pt x="3244" y="705"/>
                  <a:pt x="3309" y="667"/>
                </a:cubicBezTo>
                <a:cubicBezTo>
                  <a:pt x="3340" y="649"/>
                  <a:pt x="3380" y="652"/>
                  <a:pt x="3414" y="641"/>
                </a:cubicBezTo>
                <a:cubicBezTo>
                  <a:pt x="3458" y="650"/>
                  <a:pt x="3501" y="658"/>
                  <a:pt x="3545" y="667"/>
                </a:cubicBezTo>
                <a:cubicBezTo>
                  <a:pt x="3557" y="669"/>
                  <a:pt x="3595" y="728"/>
                  <a:pt x="3597" y="733"/>
                </a:cubicBezTo>
                <a:cubicBezTo>
                  <a:pt x="3624" y="794"/>
                  <a:pt x="3627" y="837"/>
                  <a:pt x="3663" y="890"/>
                </a:cubicBezTo>
                <a:cubicBezTo>
                  <a:pt x="3728" y="1088"/>
                  <a:pt x="3741" y="1292"/>
                  <a:pt x="3793" y="1492"/>
                </a:cubicBezTo>
                <a:cubicBezTo>
                  <a:pt x="3808" y="1552"/>
                  <a:pt x="3852" y="1598"/>
                  <a:pt x="3885" y="1649"/>
                </a:cubicBezTo>
                <a:cubicBezTo>
                  <a:pt x="3920" y="1702"/>
                  <a:pt x="3940" y="1752"/>
                  <a:pt x="3977" y="1806"/>
                </a:cubicBezTo>
                <a:cubicBezTo>
                  <a:pt x="4041" y="1900"/>
                  <a:pt x="4174" y="1929"/>
                  <a:pt x="4278" y="1950"/>
                </a:cubicBezTo>
                <a:cubicBezTo>
                  <a:pt x="4456" y="1942"/>
                  <a:pt x="4532" y="1956"/>
                  <a:pt x="4671" y="1911"/>
                </a:cubicBezTo>
                <a:cubicBezTo>
                  <a:pt x="4688" y="1885"/>
                  <a:pt x="4713" y="1863"/>
                  <a:pt x="4723" y="1833"/>
                </a:cubicBezTo>
                <a:cubicBezTo>
                  <a:pt x="4727" y="1820"/>
                  <a:pt x="4728" y="1805"/>
                  <a:pt x="4736" y="1793"/>
                </a:cubicBezTo>
                <a:cubicBezTo>
                  <a:pt x="4746" y="1778"/>
                  <a:pt x="4763" y="1768"/>
                  <a:pt x="4775" y="1754"/>
                </a:cubicBezTo>
                <a:cubicBezTo>
                  <a:pt x="4811" y="1711"/>
                  <a:pt x="4817" y="1664"/>
                  <a:pt x="4828" y="1610"/>
                </a:cubicBezTo>
                <a:cubicBezTo>
                  <a:pt x="4821" y="1504"/>
                  <a:pt x="4822" y="1442"/>
                  <a:pt x="4801" y="1348"/>
                </a:cubicBezTo>
                <a:cubicBezTo>
                  <a:pt x="4763" y="1181"/>
                  <a:pt x="4685" y="1021"/>
                  <a:pt x="4657" y="851"/>
                </a:cubicBezTo>
                <a:cubicBezTo>
                  <a:pt x="4644" y="774"/>
                  <a:pt x="4612" y="621"/>
                  <a:pt x="4553" y="563"/>
                </a:cubicBezTo>
                <a:cubicBezTo>
                  <a:pt x="4518" y="528"/>
                  <a:pt x="4467" y="523"/>
                  <a:pt x="4422" y="510"/>
                </a:cubicBezTo>
                <a:cubicBezTo>
                  <a:pt x="4350" y="489"/>
                  <a:pt x="4293" y="454"/>
                  <a:pt x="4225" y="432"/>
                </a:cubicBezTo>
                <a:cubicBezTo>
                  <a:pt x="4172" y="378"/>
                  <a:pt x="4114" y="338"/>
                  <a:pt x="4042" y="314"/>
                </a:cubicBezTo>
                <a:cubicBezTo>
                  <a:pt x="4029" y="301"/>
                  <a:pt x="4019" y="284"/>
                  <a:pt x="4003" y="275"/>
                </a:cubicBezTo>
                <a:cubicBezTo>
                  <a:pt x="3979" y="262"/>
                  <a:pt x="3924" y="249"/>
                  <a:pt x="3924" y="249"/>
                </a:cubicBezTo>
                <a:cubicBezTo>
                  <a:pt x="3911" y="240"/>
                  <a:pt x="3899" y="229"/>
                  <a:pt x="3885" y="222"/>
                </a:cubicBezTo>
                <a:cubicBezTo>
                  <a:pt x="3860" y="211"/>
                  <a:pt x="3830" y="211"/>
                  <a:pt x="3807" y="196"/>
                </a:cubicBezTo>
                <a:cubicBezTo>
                  <a:pt x="3738" y="150"/>
                  <a:pt x="3668" y="119"/>
                  <a:pt x="3597" y="78"/>
                </a:cubicBezTo>
                <a:cubicBezTo>
                  <a:pt x="3546" y="48"/>
                  <a:pt x="3480" y="55"/>
                  <a:pt x="3453"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17461" name="Line 21"/>
          <p:cNvSpPr>
            <a:spLocks noChangeShapeType="1"/>
          </p:cNvSpPr>
          <p:nvPr/>
        </p:nvSpPr>
        <p:spPr bwMode="auto">
          <a:xfrm flipH="1">
            <a:off x="990600" y="3429000"/>
            <a:ext cx="228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7462" name="Line 22"/>
          <p:cNvSpPr>
            <a:spLocks noChangeShapeType="1"/>
          </p:cNvSpPr>
          <p:nvPr/>
        </p:nvSpPr>
        <p:spPr bwMode="auto">
          <a:xfrm flipV="1">
            <a:off x="2590800" y="45720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7463" name="Line 23"/>
          <p:cNvSpPr>
            <a:spLocks noChangeShapeType="1"/>
          </p:cNvSpPr>
          <p:nvPr/>
        </p:nvSpPr>
        <p:spPr bwMode="auto">
          <a:xfrm rot="18698012" flipV="1">
            <a:off x="5753100" y="48006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7464" name="Line 24"/>
          <p:cNvSpPr>
            <a:spLocks noChangeShapeType="1"/>
          </p:cNvSpPr>
          <p:nvPr/>
        </p:nvSpPr>
        <p:spPr bwMode="auto">
          <a:xfrm rot="18074432" flipV="1">
            <a:off x="7734300" y="30480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7465" name="Line 25"/>
          <p:cNvSpPr>
            <a:spLocks noChangeShapeType="1"/>
          </p:cNvSpPr>
          <p:nvPr/>
        </p:nvSpPr>
        <p:spPr bwMode="auto">
          <a:xfrm rot="18845072" flipH="1">
            <a:off x="4038600" y="4724400"/>
            <a:ext cx="228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7466" name="Line 26"/>
          <p:cNvSpPr>
            <a:spLocks noChangeShapeType="1"/>
          </p:cNvSpPr>
          <p:nvPr/>
        </p:nvSpPr>
        <p:spPr bwMode="auto">
          <a:xfrm rot="17654756" flipH="1">
            <a:off x="6019800" y="3581400"/>
            <a:ext cx="2286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483355" name="Text Box 27"/>
          <p:cNvSpPr txBox="1">
            <a:spLocks noChangeArrowheads="1"/>
          </p:cNvSpPr>
          <p:nvPr/>
        </p:nvSpPr>
        <p:spPr bwMode="auto">
          <a:xfrm>
            <a:off x="228600" y="1736725"/>
            <a:ext cx="27098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sz="2000" b="1"/>
              <a:t>Arrows pointing down:</a:t>
            </a:r>
          </a:p>
          <a:p>
            <a:pPr eaLnBrk="1" hangingPunct="1"/>
            <a:r>
              <a:rPr lang="en-US" sz="2000" b="1"/>
              <a:t>=&gt;Function call</a:t>
            </a:r>
          </a:p>
        </p:txBody>
      </p:sp>
      <p:sp>
        <p:nvSpPr>
          <p:cNvPr id="483356" name="Text Box 28"/>
          <p:cNvSpPr txBox="1">
            <a:spLocks noChangeArrowheads="1"/>
          </p:cNvSpPr>
          <p:nvPr/>
        </p:nvSpPr>
        <p:spPr bwMode="auto">
          <a:xfrm>
            <a:off x="6172200" y="5470525"/>
            <a:ext cx="27416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sz="2000" b="1"/>
              <a:t>Arrows pointing up:</a:t>
            </a:r>
          </a:p>
          <a:p>
            <a:pPr eaLnBrk="1" hangingPunct="1"/>
            <a:r>
              <a:rPr lang="en-US" sz="2000" b="1"/>
              <a:t>=&gt;return from function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3355"/>
                                        </p:tgtEl>
                                        <p:attrNameLst>
                                          <p:attrName>style.visibility</p:attrName>
                                        </p:attrNameLst>
                                      </p:cBhvr>
                                      <p:to>
                                        <p:strVal val="visible"/>
                                      </p:to>
                                    </p:set>
                                    <p:anim calcmode="lin" valueType="num">
                                      <p:cBhvr additive="base">
                                        <p:cTn id="7" dur="500" fill="hold"/>
                                        <p:tgtEl>
                                          <p:spTgt spid="483355"/>
                                        </p:tgtEl>
                                        <p:attrNameLst>
                                          <p:attrName>ppt_x</p:attrName>
                                        </p:attrNameLst>
                                      </p:cBhvr>
                                      <p:tavLst>
                                        <p:tav tm="0">
                                          <p:val>
                                            <p:strVal val="0-#ppt_w/2"/>
                                          </p:val>
                                        </p:tav>
                                        <p:tav tm="100000">
                                          <p:val>
                                            <p:strVal val="#ppt_x"/>
                                          </p:val>
                                        </p:tav>
                                      </p:tavLst>
                                    </p:anim>
                                    <p:anim calcmode="lin" valueType="num">
                                      <p:cBhvr additive="base">
                                        <p:cTn id="8" dur="500" fill="hold"/>
                                        <p:tgtEl>
                                          <p:spTgt spid="48335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3356"/>
                                        </p:tgtEl>
                                        <p:attrNameLst>
                                          <p:attrName>style.visibility</p:attrName>
                                        </p:attrNameLst>
                                      </p:cBhvr>
                                      <p:to>
                                        <p:strVal val="visible"/>
                                      </p:to>
                                    </p:set>
                                    <p:anim calcmode="lin" valueType="num">
                                      <p:cBhvr additive="base">
                                        <p:cTn id="13" dur="500" fill="hold"/>
                                        <p:tgtEl>
                                          <p:spTgt spid="483356"/>
                                        </p:tgtEl>
                                        <p:attrNameLst>
                                          <p:attrName>ppt_x</p:attrName>
                                        </p:attrNameLst>
                                      </p:cBhvr>
                                      <p:tavLst>
                                        <p:tav tm="0">
                                          <p:val>
                                            <p:strVal val="0-#ppt_w/2"/>
                                          </p:val>
                                        </p:tav>
                                        <p:tav tm="100000">
                                          <p:val>
                                            <p:strVal val="#ppt_x"/>
                                          </p:val>
                                        </p:tav>
                                      </p:tavLst>
                                    </p:anim>
                                    <p:anim calcmode="lin" valueType="num">
                                      <p:cBhvr additive="base">
                                        <p:cTn id="14" dur="500" fill="hold"/>
                                        <p:tgtEl>
                                          <p:spTgt spid="4833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3355" grpId="0" autoUpdateAnimBg="0"/>
      <p:bldP spid="483356" grpId="0" autoUpdateAnimBg="0"/>
    </p:bld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pPr eaLnBrk="1" hangingPunct="1"/>
            <a:r>
              <a:rPr lang="en-US" b="1" smtClean="0"/>
              <a:t>Recursion Tree</a:t>
            </a:r>
          </a:p>
        </p:txBody>
      </p:sp>
      <p:sp>
        <p:nvSpPr>
          <p:cNvPr id="318467" name="Rectangle 3"/>
          <p:cNvSpPr>
            <a:spLocks noGrp="1" noChangeArrowheads="1"/>
          </p:cNvSpPr>
          <p:nvPr>
            <p:ph type="body" idx="1"/>
          </p:nvPr>
        </p:nvSpPr>
        <p:spPr/>
        <p:txBody>
          <a:bodyPr/>
          <a:lstStyle/>
          <a:p>
            <a:pPr algn="just" eaLnBrk="1" hangingPunct="1">
              <a:buFontTx/>
              <a:buNone/>
            </a:pPr>
            <a:r>
              <a:rPr lang="en-US" smtClean="0"/>
              <a:t>A part of </a:t>
            </a:r>
            <a:r>
              <a:rPr lang="en-US" i="1" smtClean="0"/>
              <a:t>function-call tree</a:t>
            </a:r>
          </a:p>
          <a:p>
            <a:pPr algn="just" eaLnBrk="1" hangingPunct="1">
              <a:buFontTx/>
              <a:buNone/>
            </a:pPr>
            <a:r>
              <a:rPr lang="en-US" i="1" smtClean="0"/>
              <a:t>Shows only recursive calls</a:t>
            </a:r>
          </a:p>
          <a:p>
            <a:pPr algn="just" eaLnBrk="1" hangingPunct="1">
              <a:buFontTx/>
              <a:buNone/>
            </a:pPr>
            <a:endParaRPr lang="en-US" smtClean="0"/>
          </a:p>
          <a:p>
            <a:pPr algn="just" eaLnBrk="1" hangingPunct="1">
              <a:buFontTx/>
              <a:buNone/>
            </a:pPr>
            <a:r>
              <a:rPr lang="en-US" smtClean="0"/>
              <a:t>As the number of levels in tree increases</a:t>
            </a:r>
          </a:p>
          <a:p>
            <a:pPr lvl="1" algn="just" eaLnBrk="1" hangingPunct="1"/>
            <a:r>
              <a:rPr lang="en-US" smtClean="0"/>
              <a:t>So does the the amount of space needed to implement the recursive function call.</a:t>
            </a:r>
          </a:p>
          <a:p>
            <a:pPr lvl="1" algn="just" eaLnBrk="1" hangingPunct="1"/>
            <a:r>
              <a:rPr lang="en-US" b="1" smtClean="0">
                <a:solidFill>
                  <a:srgbClr val="993300"/>
                </a:solidFill>
              </a:rPr>
              <a:t>Why!!!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Topics</a:t>
            </a:r>
          </a:p>
        </p:txBody>
      </p:sp>
      <p:sp>
        <p:nvSpPr>
          <p:cNvPr id="118787" name="Rectangle 3"/>
          <p:cNvSpPr>
            <a:spLocks noGrp="1" noChangeArrowheads="1"/>
          </p:cNvSpPr>
          <p:nvPr>
            <p:ph type="body" idx="1"/>
          </p:nvPr>
        </p:nvSpPr>
        <p:spPr>
          <a:xfrm>
            <a:off x="1752600" y="1676400"/>
            <a:ext cx="5929313" cy="4014788"/>
          </a:xfrm>
        </p:spPr>
        <p:txBody>
          <a:bodyPr/>
          <a:lstStyle/>
          <a:p>
            <a:pPr eaLnBrk="1" hangingPunct="1"/>
            <a:r>
              <a:rPr lang="en-US" sz="2400" smtClean="0"/>
              <a:t>Variables</a:t>
            </a:r>
          </a:p>
          <a:p>
            <a:pPr lvl="1" eaLnBrk="1" hangingPunct="1"/>
            <a:r>
              <a:rPr lang="en-US" smtClean="0"/>
              <a:t>Naming</a:t>
            </a:r>
          </a:p>
          <a:p>
            <a:pPr lvl="1" eaLnBrk="1" hangingPunct="1"/>
            <a:r>
              <a:rPr lang="en-US" smtClean="0"/>
              <a:t>Declaring</a:t>
            </a:r>
          </a:p>
          <a:p>
            <a:pPr lvl="1" eaLnBrk="1" hangingPunct="1"/>
            <a:r>
              <a:rPr lang="en-US" smtClean="0"/>
              <a:t>Using</a:t>
            </a:r>
          </a:p>
          <a:p>
            <a:pPr eaLnBrk="1" hangingPunct="1"/>
            <a:r>
              <a:rPr lang="en-US" sz="2400" smtClean="0"/>
              <a:t>The Assignment Statement</a:t>
            </a:r>
          </a:p>
          <a:p>
            <a:pPr eaLnBrk="1" hangingPunct="1"/>
            <a:r>
              <a:rPr lang="en-US" sz="2400" smtClean="0"/>
              <a:t>Constants</a:t>
            </a:r>
          </a:p>
          <a:p>
            <a:pPr eaLnBrk="1" hangingPunct="1"/>
            <a:r>
              <a:rPr lang="en-US" sz="2400" smtClean="0"/>
              <a:t>Data Input &amp; Output</a:t>
            </a:r>
          </a:p>
          <a:p>
            <a:pPr eaLnBrk="1" hangingPunct="1"/>
            <a:r>
              <a:rPr lang="en-US" sz="2400" smtClean="0"/>
              <a:t>Type Conversion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 calcmode="lin" valueType="num">
                                      <p:cBhvr additive="base">
                                        <p:cTn id="7" dur="500" fill="hold"/>
                                        <p:tgtEl>
                                          <p:spTgt spid="1187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878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18787">
                                            <p:txEl>
                                              <p:pRg st="1" end="1"/>
                                            </p:txEl>
                                          </p:spTgt>
                                        </p:tgtEl>
                                        <p:attrNameLst>
                                          <p:attrName>style.visibility</p:attrName>
                                        </p:attrNameLst>
                                      </p:cBhvr>
                                      <p:to>
                                        <p:strVal val="visible"/>
                                      </p:to>
                                    </p:set>
                                    <p:anim calcmode="lin" valueType="num">
                                      <p:cBhvr additive="base">
                                        <p:cTn id="11" dur="500" fill="hold"/>
                                        <p:tgtEl>
                                          <p:spTgt spid="118787">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1878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18787">
                                            <p:txEl>
                                              <p:pRg st="2" end="2"/>
                                            </p:txEl>
                                          </p:spTgt>
                                        </p:tgtEl>
                                        <p:attrNameLst>
                                          <p:attrName>style.visibility</p:attrName>
                                        </p:attrNameLst>
                                      </p:cBhvr>
                                      <p:to>
                                        <p:strVal val="visible"/>
                                      </p:to>
                                    </p:set>
                                    <p:anim calcmode="lin" valueType="num">
                                      <p:cBhvr additive="base">
                                        <p:cTn id="15" dur="500" fill="hold"/>
                                        <p:tgtEl>
                                          <p:spTgt spid="118787">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1878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18787">
                                            <p:txEl>
                                              <p:pRg st="3" end="3"/>
                                            </p:txEl>
                                          </p:spTgt>
                                        </p:tgtEl>
                                        <p:attrNameLst>
                                          <p:attrName>style.visibility</p:attrName>
                                        </p:attrNameLst>
                                      </p:cBhvr>
                                      <p:to>
                                        <p:strVal val="visible"/>
                                      </p:to>
                                    </p:set>
                                    <p:anim calcmode="lin" valueType="num">
                                      <p:cBhvr additive="base">
                                        <p:cTn id="19" dur="500" fill="hold"/>
                                        <p:tgtEl>
                                          <p:spTgt spid="118787">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87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18787">
                                            <p:txEl>
                                              <p:pRg st="4" end="4"/>
                                            </p:txEl>
                                          </p:spTgt>
                                        </p:tgtEl>
                                        <p:attrNameLst>
                                          <p:attrName>style.visibility</p:attrName>
                                        </p:attrNameLst>
                                      </p:cBhvr>
                                      <p:to>
                                        <p:strVal val="visible"/>
                                      </p:to>
                                    </p:set>
                                    <p:anim calcmode="lin" valueType="num">
                                      <p:cBhvr additive="base">
                                        <p:cTn id="25" dur="500" fill="hold"/>
                                        <p:tgtEl>
                                          <p:spTgt spid="118787">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87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18787">
                                            <p:txEl>
                                              <p:pRg st="5" end="5"/>
                                            </p:txEl>
                                          </p:spTgt>
                                        </p:tgtEl>
                                        <p:attrNameLst>
                                          <p:attrName>style.visibility</p:attrName>
                                        </p:attrNameLst>
                                      </p:cBhvr>
                                      <p:to>
                                        <p:strVal val="visible"/>
                                      </p:to>
                                    </p:set>
                                    <p:anim calcmode="lin" valueType="num">
                                      <p:cBhvr additive="base">
                                        <p:cTn id="31" dur="500" fill="hold"/>
                                        <p:tgtEl>
                                          <p:spTgt spid="118787">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187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18787">
                                            <p:txEl>
                                              <p:pRg st="6" end="6"/>
                                            </p:txEl>
                                          </p:spTgt>
                                        </p:tgtEl>
                                        <p:attrNameLst>
                                          <p:attrName>style.visibility</p:attrName>
                                        </p:attrNameLst>
                                      </p:cBhvr>
                                      <p:to>
                                        <p:strVal val="visible"/>
                                      </p:to>
                                    </p:set>
                                    <p:anim calcmode="lin" valueType="num">
                                      <p:cBhvr additive="base">
                                        <p:cTn id="37" dur="500" fill="hold"/>
                                        <p:tgtEl>
                                          <p:spTgt spid="118787">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187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18787">
                                            <p:txEl>
                                              <p:pRg st="7" end="7"/>
                                            </p:txEl>
                                          </p:spTgt>
                                        </p:tgtEl>
                                        <p:attrNameLst>
                                          <p:attrName>style.visibility</p:attrName>
                                        </p:attrNameLst>
                                      </p:cBhvr>
                                      <p:to>
                                        <p:strVal val="visible"/>
                                      </p:to>
                                    </p:set>
                                    <p:anim calcmode="lin" valueType="num">
                                      <p:cBhvr additive="base">
                                        <p:cTn id="43" dur="500" fill="hold"/>
                                        <p:tgtEl>
                                          <p:spTgt spid="118787">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1878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autoUpdateAnimBg="0"/>
    </p:bld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pPr algn="just" eaLnBrk="1" hangingPunct="1"/>
            <a:r>
              <a:rPr lang="en-US" sz="4000" b="1" smtClean="0"/>
              <a:t>Recursion Tree for Factorial (4)</a:t>
            </a:r>
          </a:p>
        </p:txBody>
      </p:sp>
      <p:grpSp>
        <p:nvGrpSpPr>
          <p:cNvPr id="319491" name="Group 3"/>
          <p:cNvGrpSpPr>
            <a:grpSpLocks/>
          </p:cNvGrpSpPr>
          <p:nvPr/>
        </p:nvGrpSpPr>
        <p:grpSpPr bwMode="auto">
          <a:xfrm>
            <a:off x="4876800" y="1371600"/>
            <a:ext cx="609600" cy="4343400"/>
            <a:chOff x="2304" y="816"/>
            <a:chExt cx="384" cy="2880"/>
          </a:xfrm>
        </p:grpSpPr>
        <p:sp>
          <p:nvSpPr>
            <p:cNvPr id="319501" name="Oval 4"/>
            <p:cNvSpPr>
              <a:spLocks noChangeArrowheads="1"/>
            </p:cNvSpPr>
            <p:nvPr/>
          </p:nvSpPr>
          <p:spPr bwMode="auto">
            <a:xfrm>
              <a:off x="2304" y="816"/>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19502" name="Line 5"/>
            <p:cNvSpPr>
              <a:spLocks noChangeShapeType="1"/>
            </p:cNvSpPr>
            <p:nvPr/>
          </p:nvSpPr>
          <p:spPr bwMode="auto">
            <a:xfrm>
              <a:off x="2496" y="1248"/>
              <a:ext cx="0"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9503" name="Oval 6"/>
            <p:cNvSpPr>
              <a:spLocks noChangeArrowheads="1"/>
            </p:cNvSpPr>
            <p:nvPr/>
          </p:nvSpPr>
          <p:spPr bwMode="auto">
            <a:xfrm>
              <a:off x="2304" y="1536"/>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19504" name="Line 7"/>
            <p:cNvSpPr>
              <a:spLocks noChangeShapeType="1"/>
            </p:cNvSpPr>
            <p:nvPr/>
          </p:nvSpPr>
          <p:spPr bwMode="auto">
            <a:xfrm>
              <a:off x="2496" y="1968"/>
              <a:ext cx="0"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9505" name="Oval 8"/>
            <p:cNvSpPr>
              <a:spLocks noChangeArrowheads="1"/>
            </p:cNvSpPr>
            <p:nvPr/>
          </p:nvSpPr>
          <p:spPr bwMode="auto">
            <a:xfrm>
              <a:off x="2304" y="2304"/>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19506" name="Line 9"/>
            <p:cNvSpPr>
              <a:spLocks noChangeShapeType="1"/>
            </p:cNvSpPr>
            <p:nvPr/>
          </p:nvSpPr>
          <p:spPr bwMode="auto">
            <a:xfrm>
              <a:off x="2496" y="2736"/>
              <a:ext cx="0"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9507" name="Oval 10"/>
            <p:cNvSpPr>
              <a:spLocks noChangeArrowheads="1"/>
            </p:cNvSpPr>
            <p:nvPr/>
          </p:nvSpPr>
          <p:spPr bwMode="auto">
            <a:xfrm>
              <a:off x="2304" y="3024"/>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19508" name="Line 11"/>
            <p:cNvSpPr>
              <a:spLocks noChangeShapeType="1"/>
            </p:cNvSpPr>
            <p:nvPr/>
          </p:nvSpPr>
          <p:spPr bwMode="auto">
            <a:xfrm>
              <a:off x="2496" y="3456"/>
              <a:ext cx="0" cy="2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
        <p:nvSpPr>
          <p:cNvPr id="319492" name="Oval 12"/>
          <p:cNvSpPr>
            <a:spLocks noChangeArrowheads="1"/>
          </p:cNvSpPr>
          <p:nvPr/>
        </p:nvSpPr>
        <p:spPr bwMode="auto">
          <a:xfrm>
            <a:off x="4876800" y="5715000"/>
            <a:ext cx="609600" cy="609600"/>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19493" name="Text Box 13"/>
          <p:cNvSpPr txBox="1">
            <a:spLocks noChangeArrowheads="1"/>
          </p:cNvSpPr>
          <p:nvPr/>
        </p:nvSpPr>
        <p:spPr bwMode="auto">
          <a:xfrm>
            <a:off x="2743200" y="1447800"/>
            <a:ext cx="179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Factorial (4)</a:t>
            </a:r>
          </a:p>
        </p:txBody>
      </p:sp>
      <p:sp>
        <p:nvSpPr>
          <p:cNvPr id="319494" name="Text Box 14"/>
          <p:cNvSpPr txBox="1">
            <a:spLocks noChangeArrowheads="1"/>
          </p:cNvSpPr>
          <p:nvPr/>
        </p:nvSpPr>
        <p:spPr bwMode="auto">
          <a:xfrm>
            <a:off x="2743200" y="2514600"/>
            <a:ext cx="179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Factorial (3)</a:t>
            </a:r>
          </a:p>
        </p:txBody>
      </p:sp>
      <p:sp>
        <p:nvSpPr>
          <p:cNvPr id="319495" name="Text Box 15"/>
          <p:cNvSpPr txBox="1">
            <a:spLocks noChangeArrowheads="1"/>
          </p:cNvSpPr>
          <p:nvPr/>
        </p:nvSpPr>
        <p:spPr bwMode="auto">
          <a:xfrm>
            <a:off x="2743200" y="3657600"/>
            <a:ext cx="179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Factorial (2)</a:t>
            </a:r>
          </a:p>
        </p:txBody>
      </p:sp>
      <p:sp>
        <p:nvSpPr>
          <p:cNvPr id="319496" name="Text Box 16"/>
          <p:cNvSpPr txBox="1">
            <a:spLocks noChangeArrowheads="1"/>
          </p:cNvSpPr>
          <p:nvPr/>
        </p:nvSpPr>
        <p:spPr bwMode="auto">
          <a:xfrm>
            <a:off x="2743200" y="4724400"/>
            <a:ext cx="179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Factorial (1)</a:t>
            </a:r>
          </a:p>
        </p:txBody>
      </p:sp>
      <p:sp>
        <p:nvSpPr>
          <p:cNvPr id="319497" name="Text Box 17"/>
          <p:cNvSpPr txBox="1">
            <a:spLocks noChangeArrowheads="1"/>
          </p:cNvSpPr>
          <p:nvPr/>
        </p:nvSpPr>
        <p:spPr bwMode="auto">
          <a:xfrm>
            <a:off x="2743200" y="5791200"/>
            <a:ext cx="1798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Factorial (0)</a:t>
            </a:r>
          </a:p>
        </p:txBody>
      </p:sp>
      <p:sp>
        <p:nvSpPr>
          <p:cNvPr id="319498" name="Line 18"/>
          <p:cNvSpPr>
            <a:spLocks noChangeShapeType="1"/>
          </p:cNvSpPr>
          <p:nvPr/>
        </p:nvSpPr>
        <p:spPr bwMode="auto">
          <a:xfrm>
            <a:off x="1981200" y="1676400"/>
            <a:ext cx="0" cy="472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9499" name="Line 19"/>
          <p:cNvSpPr>
            <a:spLocks noChangeShapeType="1"/>
          </p:cNvSpPr>
          <p:nvPr/>
        </p:nvSpPr>
        <p:spPr bwMode="auto">
          <a:xfrm>
            <a:off x="1981200" y="6400800"/>
            <a:ext cx="495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19500" name="Line 20"/>
          <p:cNvSpPr>
            <a:spLocks noChangeShapeType="1"/>
          </p:cNvSpPr>
          <p:nvPr/>
        </p:nvSpPr>
        <p:spPr bwMode="auto">
          <a:xfrm flipV="1">
            <a:off x="6934200" y="1676400"/>
            <a:ext cx="0" cy="472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Tree>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lgn="just" eaLnBrk="1" hangingPunct="1"/>
            <a:r>
              <a:rPr lang="en-US" sz="4000" b="1" smtClean="0"/>
              <a:t>Recursion Tree for Fibonacci (4)</a:t>
            </a:r>
          </a:p>
        </p:txBody>
      </p:sp>
      <p:grpSp>
        <p:nvGrpSpPr>
          <p:cNvPr id="2" name="Group 3"/>
          <p:cNvGrpSpPr>
            <a:grpSpLocks/>
          </p:cNvGrpSpPr>
          <p:nvPr/>
        </p:nvGrpSpPr>
        <p:grpSpPr bwMode="auto">
          <a:xfrm>
            <a:off x="3581400" y="1524000"/>
            <a:ext cx="1665288" cy="609600"/>
            <a:chOff x="2256" y="960"/>
            <a:chExt cx="1049" cy="384"/>
          </a:xfrm>
        </p:grpSpPr>
        <p:sp>
          <p:nvSpPr>
            <p:cNvPr id="320549" name="Oval 4"/>
            <p:cNvSpPr>
              <a:spLocks noChangeArrowheads="1"/>
            </p:cNvSpPr>
            <p:nvPr/>
          </p:nvSpPr>
          <p:spPr bwMode="auto">
            <a:xfrm>
              <a:off x="2921" y="960"/>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50" name="Text Box 5"/>
            <p:cNvSpPr txBox="1">
              <a:spLocks noChangeArrowheads="1"/>
            </p:cNvSpPr>
            <p:nvPr/>
          </p:nvSpPr>
          <p:spPr bwMode="auto">
            <a:xfrm>
              <a:off x="2256" y="960"/>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Fib(4)</a:t>
              </a:r>
            </a:p>
          </p:txBody>
        </p:sp>
      </p:grpSp>
      <p:grpSp>
        <p:nvGrpSpPr>
          <p:cNvPr id="3" name="Group 6"/>
          <p:cNvGrpSpPr>
            <a:grpSpLocks/>
          </p:cNvGrpSpPr>
          <p:nvPr/>
        </p:nvGrpSpPr>
        <p:grpSpPr bwMode="auto">
          <a:xfrm>
            <a:off x="2297113" y="2157413"/>
            <a:ext cx="2490787" cy="890587"/>
            <a:chOff x="1447" y="1359"/>
            <a:chExt cx="1569" cy="561"/>
          </a:xfrm>
        </p:grpSpPr>
        <p:sp>
          <p:nvSpPr>
            <p:cNvPr id="320546" name="Oval 7"/>
            <p:cNvSpPr>
              <a:spLocks noChangeArrowheads="1"/>
            </p:cNvSpPr>
            <p:nvPr/>
          </p:nvSpPr>
          <p:spPr bwMode="auto">
            <a:xfrm>
              <a:off x="2057" y="1536"/>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47" name="Line 8"/>
            <p:cNvSpPr>
              <a:spLocks noChangeShapeType="1"/>
            </p:cNvSpPr>
            <p:nvPr/>
          </p:nvSpPr>
          <p:spPr bwMode="auto">
            <a:xfrm rot="20984268" flipH="1">
              <a:off x="2355" y="1359"/>
              <a:ext cx="661" cy="22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0548" name="Text Box 9"/>
            <p:cNvSpPr txBox="1">
              <a:spLocks noChangeArrowheads="1"/>
            </p:cNvSpPr>
            <p:nvPr/>
          </p:nvSpPr>
          <p:spPr bwMode="auto">
            <a:xfrm>
              <a:off x="1447" y="1488"/>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Fib(3)</a:t>
              </a:r>
            </a:p>
          </p:txBody>
        </p:sp>
      </p:grpSp>
      <p:grpSp>
        <p:nvGrpSpPr>
          <p:cNvPr id="4" name="Group 10"/>
          <p:cNvGrpSpPr>
            <a:grpSpLocks/>
          </p:cNvGrpSpPr>
          <p:nvPr/>
        </p:nvGrpSpPr>
        <p:grpSpPr bwMode="auto">
          <a:xfrm>
            <a:off x="5094288" y="2057400"/>
            <a:ext cx="2655887" cy="990600"/>
            <a:chOff x="3209" y="1296"/>
            <a:chExt cx="1673" cy="624"/>
          </a:xfrm>
        </p:grpSpPr>
        <p:sp>
          <p:nvSpPr>
            <p:cNvPr id="320543" name="Oval 11"/>
            <p:cNvSpPr>
              <a:spLocks noChangeArrowheads="1"/>
            </p:cNvSpPr>
            <p:nvPr/>
          </p:nvSpPr>
          <p:spPr bwMode="auto">
            <a:xfrm>
              <a:off x="3833" y="1536"/>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44" name="Line 12"/>
            <p:cNvSpPr>
              <a:spLocks noChangeShapeType="1"/>
            </p:cNvSpPr>
            <p:nvPr/>
          </p:nvSpPr>
          <p:spPr bwMode="auto">
            <a:xfrm>
              <a:off x="3209" y="1296"/>
              <a:ext cx="672"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0545" name="Text Box 13"/>
            <p:cNvSpPr txBox="1">
              <a:spLocks noChangeArrowheads="1"/>
            </p:cNvSpPr>
            <p:nvPr/>
          </p:nvSpPr>
          <p:spPr bwMode="auto">
            <a:xfrm>
              <a:off x="4265" y="1536"/>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Fib(2)</a:t>
              </a:r>
            </a:p>
          </p:txBody>
        </p:sp>
      </p:grpSp>
      <p:grpSp>
        <p:nvGrpSpPr>
          <p:cNvPr id="5" name="Group 14"/>
          <p:cNvGrpSpPr>
            <a:grpSpLocks/>
          </p:cNvGrpSpPr>
          <p:nvPr/>
        </p:nvGrpSpPr>
        <p:grpSpPr bwMode="auto">
          <a:xfrm>
            <a:off x="1143000" y="2971800"/>
            <a:ext cx="2198688" cy="1143000"/>
            <a:chOff x="720" y="1872"/>
            <a:chExt cx="1385" cy="720"/>
          </a:xfrm>
        </p:grpSpPr>
        <p:sp>
          <p:nvSpPr>
            <p:cNvPr id="320540" name="Oval 15"/>
            <p:cNvSpPr>
              <a:spLocks noChangeArrowheads="1"/>
            </p:cNvSpPr>
            <p:nvPr/>
          </p:nvSpPr>
          <p:spPr bwMode="auto">
            <a:xfrm>
              <a:off x="1337" y="2208"/>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41" name="Line 16"/>
            <p:cNvSpPr>
              <a:spLocks noChangeShapeType="1"/>
            </p:cNvSpPr>
            <p:nvPr/>
          </p:nvSpPr>
          <p:spPr bwMode="auto">
            <a:xfrm flipH="1">
              <a:off x="1673" y="1872"/>
              <a:ext cx="432"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0542" name="Text Box 17"/>
            <p:cNvSpPr txBox="1">
              <a:spLocks noChangeArrowheads="1"/>
            </p:cNvSpPr>
            <p:nvPr/>
          </p:nvSpPr>
          <p:spPr bwMode="auto">
            <a:xfrm>
              <a:off x="720" y="2160"/>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Fib(2)</a:t>
              </a:r>
            </a:p>
          </p:txBody>
        </p:sp>
      </p:grpSp>
      <p:grpSp>
        <p:nvGrpSpPr>
          <p:cNvPr id="6" name="Group 18"/>
          <p:cNvGrpSpPr>
            <a:grpSpLocks/>
          </p:cNvGrpSpPr>
          <p:nvPr/>
        </p:nvGrpSpPr>
        <p:grpSpPr bwMode="auto">
          <a:xfrm>
            <a:off x="3189288" y="3048000"/>
            <a:ext cx="1524000" cy="1066800"/>
            <a:chOff x="2009" y="1920"/>
            <a:chExt cx="960" cy="672"/>
          </a:xfrm>
        </p:grpSpPr>
        <p:sp>
          <p:nvSpPr>
            <p:cNvPr id="320537" name="Oval 19"/>
            <p:cNvSpPr>
              <a:spLocks noChangeArrowheads="1"/>
            </p:cNvSpPr>
            <p:nvPr/>
          </p:nvSpPr>
          <p:spPr bwMode="auto">
            <a:xfrm>
              <a:off x="2585" y="2208"/>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38" name="Line 20"/>
            <p:cNvSpPr>
              <a:spLocks noChangeShapeType="1"/>
            </p:cNvSpPr>
            <p:nvPr/>
          </p:nvSpPr>
          <p:spPr bwMode="auto">
            <a:xfrm>
              <a:off x="2345" y="1920"/>
              <a:ext cx="336"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0539" name="Text Box 21"/>
            <p:cNvSpPr txBox="1">
              <a:spLocks noChangeArrowheads="1"/>
            </p:cNvSpPr>
            <p:nvPr/>
          </p:nvSpPr>
          <p:spPr bwMode="auto">
            <a:xfrm>
              <a:off x="2009" y="2208"/>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Fib(1)</a:t>
              </a:r>
            </a:p>
          </p:txBody>
        </p:sp>
      </p:grpSp>
      <p:grpSp>
        <p:nvGrpSpPr>
          <p:cNvPr id="7" name="Group 22"/>
          <p:cNvGrpSpPr>
            <a:grpSpLocks/>
          </p:cNvGrpSpPr>
          <p:nvPr/>
        </p:nvGrpSpPr>
        <p:grpSpPr bwMode="auto">
          <a:xfrm>
            <a:off x="6705600" y="2971800"/>
            <a:ext cx="1349375" cy="1447800"/>
            <a:chOff x="4224" y="1872"/>
            <a:chExt cx="850" cy="912"/>
          </a:xfrm>
        </p:grpSpPr>
        <p:sp>
          <p:nvSpPr>
            <p:cNvPr id="320534" name="Oval 23"/>
            <p:cNvSpPr>
              <a:spLocks noChangeArrowheads="1"/>
            </p:cNvSpPr>
            <p:nvPr/>
          </p:nvSpPr>
          <p:spPr bwMode="auto">
            <a:xfrm>
              <a:off x="4505" y="2160"/>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35" name="Line 24"/>
            <p:cNvSpPr>
              <a:spLocks noChangeShapeType="1"/>
            </p:cNvSpPr>
            <p:nvPr/>
          </p:nvSpPr>
          <p:spPr bwMode="auto">
            <a:xfrm>
              <a:off x="4224" y="1872"/>
              <a:ext cx="336"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0536" name="Text Box 25"/>
            <p:cNvSpPr txBox="1">
              <a:spLocks noChangeArrowheads="1"/>
            </p:cNvSpPr>
            <p:nvPr/>
          </p:nvSpPr>
          <p:spPr bwMode="auto">
            <a:xfrm>
              <a:off x="4457" y="2496"/>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Fib(0)</a:t>
              </a:r>
            </a:p>
          </p:txBody>
        </p:sp>
      </p:grpSp>
      <p:grpSp>
        <p:nvGrpSpPr>
          <p:cNvPr id="8" name="Group 26"/>
          <p:cNvGrpSpPr>
            <a:grpSpLocks/>
          </p:cNvGrpSpPr>
          <p:nvPr/>
        </p:nvGrpSpPr>
        <p:grpSpPr bwMode="auto">
          <a:xfrm>
            <a:off x="609600" y="4038600"/>
            <a:ext cx="1589088" cy="1600200"/>
            <a:chOff x="384" y="2544"/>
            <a:chExt cx="1001" cy="1008"/>
          </a:xfrm>
        </p:grpSpPr>
        <p:sp>
          <p:nvSpPr>
            <p:cNvPr id="320531" name="Oval 27"/>
            <p:cNvSpPr>
              <a:spLocks noChangeArrowheads="1"/>
            </p:cNvSpPr>
            <p:nvPr/>
          </p:nvSpPr>
          <p:spPr bwMode="auto">
            <a:xfrm>
              <a:off x="617" y="2928"/>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32" name="Line 28"/>
            <p:cNvSpPr>
              <a:spLocks noChangeShapeType="1"/>
            </p:cNvSpPr>
            <p:nvPr/>
          </p:nvSpPr>
          <p:spPr bwMode="auto">
            <a:xfrm flipH="1">
              <a:off x="953" y="2544"/>
              <a:ext cx="432" cy="38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0533" name="Text Box 29"/>
            <p:cNvSpPr txBox="1">
              <a:spLocks noChangeArrowheads="1"/>
            </p:cNvSpPr>
            <p:nvPr/>
          </p:nvSpPr>
          <p:spPr bwMode="auto">
            <a:xfrm>
              <a:off x="384" y="3264"/>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Fib(1)</a:t>
              </a:r>
            </a:p>
          </p:txBody>
        </p:sp>
      </p:grpSp>
      <p:grpSp>
        <p:nvGrpSpPr>
          <p:cNvPr id="9" name="Group 30"/>
          <p:cNvGrpSpPr>
            <a:grpSpLocks/>
          </p:cNvGrpSpPr>
          <p:nvPr/>
        </p:nvGrpSpPr>
        <p:grpSpPr bwMode="auto">
          <a:xfrm>
            <a:off x="2579688" y="4114800"/>
            <a:ext cx="1284287" cy="1600200"/>
            <a:chOff x="1625" y="2592"/>
            <a:chExt cx="809" cy="1008"/>
          </a:xfrm>
        </p:grpSpPr>
        <p:sp>
          <p:nvSpPr>
            <p:cNvPr id="320528" name="Oval 31"/>
            <p:cNvSpPr>
              <a:spLocks noChangeArrowheads="1"/>
            </p:cNvSpPr>
            <p:nvPr/>
          </p:nvSpPr>
          <p:spPr bwMode="auto">
            <a:xfrm>
              <a:off x="1817" y="2928"/>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29" name="Line 32"/>
            <p:cNvSpPr>
              <a:spLocks noChangeShapeType="1"/>
            </p:cNvSpPr>
            <p:nvPr/>
          </p:nvSpPr>
          <p:spPr bwMode="auto">
            <a:xfrm>
              <a:off x="1625" y="2592"/>
              <a:ext cx="240" cy="33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0530" name="Text Box 33"/>
            <p:cNvSpPr txBox="1">
              <a:spLocks noChangeArrowheads="1"/>
            </p:cNvSpPr>
            <p:nvPr/>
          </p:nvSpPr>
          <p:spPr bwMode="auto">
            <a:xfrm>
              <a:off x="1817" y="3312"/>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Fib(0)</a:t>
              </a:r>
            </a:p>
          </p:txBody>
        </p:sp>
      </p:grpSp>
      <p:sp>
        <p:nvSpPr>
          <p:cNvPr id="486434" name="Text Box 34"/>
          <p:cNvSpPr txBox="1">
            <a:spLocks noChangeArrowheads="1"/>
          </p:cNvSpPr>
          <p:nvPr/>
        </p:nvSpPr>
        <p:spPr bwMode="auto">
          <a:xfrm>
            <a:off x="4784725" y="5527675"/>
            <a:ext cx="3870325" cy="466725"/>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b="1">
                <a:solidFill>
                  <a:srgbClr val="993300"/>
                </a:solidFill>
                <a:cs typeface="+mn-cs"/>
              </a:rPr>
              <a:t>Can you spot the problem!!!</a:t>
            </a:r>
          </a:p>
        </p:txBody>
      </p:sp>
      <p:grpSp>
        <p:nvGrpSpPr>
          <p:cNvPr id="10" name="Group 35"/>
          <p:cNvGrpSpPr>
            <a:grpSpLocks/>
          </p:cNvGrpSpPr>
          <p:nvPr/>
        </p:nvGrpSpPr>
        <p:grpSpPr bwMode="auto">
          <a:xfrm>
            <a:off x="5181600" y="3048000"/>
            <a:ext cx="1066800" cy="1447800"/>
            <a:chOff x="3264" y="1920"/>
            <a:chExt cx="672" cy="912"/>
          </a:xfrm>
        </p:grpSpPr>
        <p:sp>
          <p:nvSpPr>
            <p:cNvPr id="320525" name="Oval 36"/>
            <p:cNvSpPr>
              <a:spLocks noChangeArrowheads="1"/>
            </p:cNvSpPr>
            <p:nvPr/>
          </p:nvSpPr>
          <p:spPr bwMode="auto">
            <a:xfrm>
              <a:off x="3401" y="2208"/>
              <a:ext cx="384" cy="384"/>
            </a:xfrm>
            <a:prstGeom prst="ellipse">
              <a:avLst/>
            </a:prstGeom>
            <a:solidFill>
              <a:schemeClr val="bg1"/>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US" b="1"/>
            </a:p>
          </p:txBody>
        </p:sp>
        <p:sp>
          <p:nvSpPr>
            <p:cNvPr id="320526" name="Text Box 37"/>
            <p:cNvSpPr txBox="1">
              <a:spLocks noChangeArrowheads="1"/>
            </p:cNvSpPr>
            <p:nvPr/>
          </p:nvSpPr>
          <p:spPr bwMode="auto">
            <a:xfrm>
              <a:off x="3264" y="2544"/>
              <a:ext cx="61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Fib(1)</a:t>
              </a:r>
            </a:p>
          </p:txBody>
        </p:sp>
        <p:sp>
          <p:nvSpPr>
            <p:cNvPr id="320527" name="Line 38"/>
            <p:cNvSpPr>
              <a:spLocks noChangeShapeType="1"/>
            </p:cNvSpPr>
            <p:nvPr/>
          </p:nvSpPr>
          <p:spPr bwMode="auto">
            <a:xfrm flipH="1">
              <a:off x="3648" y="1920"/>
              <a:ext cx="288" cy="2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1500"/>
                            </p:stCondLst>
                            <p:childTnLst>
                              <p:par>
                                <p:cTn id="10" presetID="2" presetClass="entr" presetSubtype="8" fill="hold" nodeType="afterEffect">
                                  <p:stCondLst>
                                    <p:cond delay="2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4000"/>
                            </p:stCondLst>
                            <p:childTnLst>
                              <p:par>
                                <p:cTn id="15" presetID="2" presetClass="entr" presetSubtype="8" fill="hold" nodeType="afterEffect">
                                  <p:stCondLst>
                                    <p:cond delay="200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6500"/>
                            </p:stCondLst>
                            <p:childTnLst>
                              <p:par>
                                <p:cTn id="20" presetID="2" presetClass="entr" presetSubtype="8" fill="hold" nodeType="afterEffect">
                                  <p:stCondLst>
                                    <p:cond delay="200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0-#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par>
                          <p:cTn id="24" fill="hold" nodeType="afterGroup">
                            <p:stCondLst>
                              <p:cond delay="9000"/>
                            </p:stCondLst>
                            <p:childTnLst>
                              <p:par>
                                <p:cTn id="25" presetID="2" presetClass="entr" presetSubtype="8" fill="hold" nodeType="afterEffect">
                                  <p:stCondLst>
                                    <p:cond delay="200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0-#ppt_w/2"/>
                                          </p:val>
                                        </p:tav>
                                        <p:tav tm="100000">
                                          <p:val>
                                            <p:strVal val="#ppt_x"/>
                                          </p:val>
                                        </p:tav>
                                      </p:tavLst>
                                    </p:anim>
                                    <p:anim calcmode="lin" valueType="num">
                                      <p:cBhvr additive="base">
                                        <p:cTn id="28" dur="500" fill="hold"/>
                                        <p:tgtEl>
                                          <p:spTgt spid="6"/>
                                        </p:tgtEl>
                                        <p:attrNameLst>
                                          <p:attrName>ppt_y</p:attrName>
                                        </p:attrNameLst>
                                      </p:cBhvr>
                                      <p:tavLst>
                                        <p:tav tm="0">
                                          <p:val>
                                            <p:strVal val="#ppt_y"/>
                                          </p:val>
                                        </p:tav>
                                        <p:tav tm="100000">
                                          <p:val>
                                            <p:strVal val="#ppt_y"/>
                                          </p:val>
                                        </p:tav>
                                      </p:tavLst>
                                    </p:anim>
                                  </p:childTnLst>
                                </p:cTn>
                              </p:par>
                            </p:childTnLst>
                          </p:cTn>
                        </p:par>
                        <p:par>
                          <p:cTn id="29" fill="hold" nodeType="afterGroup">
                            <p:stCondLst>
                              <p:cond delay="11500"/>
                            </p:stCondLst>
                            <p:childTnLst>
                              <p:par>
                                <p:cTn id="30" presetID="2" presetClass="entr" presetSubtype="8" fill="hold" nodeType="afterEffect">
                                  <p:stCondLst>
                                    <p:cond delay="200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14000"/>
                            </p:stCondLst>
                            <p:childTnLst>
                              <p:par>
                                <p:cTn id="35" presetID="2" presetClass="entr" presetSubtype="8" fill="hold" nodeType="afterEffect">
                                  <p:stCondLst>
                                    <p:cond delay="200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0-#ppt_w/2"/>
                                          </p:val>
                                        </p:tav>
                                        <p:tav tm="100000">
                                          <p:val>
                                            <p:strVal val="#ppt_x"/>
                                          </p:val>
                                        </p:tav>
                                      </p:tavLst>
                                    </p:anim>
                                    <p:anim calcmode="lin" valueType="num">
                                      <p:cBhvr additive="base">
                                        <p:cTn id="38" dur="500" fill="hold"/>
                                        <p:tgtEl>
                                          <p:spTgt spid="7"/>
                                        </p:tgtEl>
                                        <p:attrNameLst>
                                          <p:attrName>ppt_y</p:attrName>
                                        </p:attrNameLst>
                                      </p:cBhvr>
                                      <p:tavLst>
                                        <p:tav tm="0">
                                          <p:val>
                                            <p:strVal val="#ppt_y"/>
                                          </p:val>
                                        </p:tav>
                                        <p:tav tm="100000">
                                          <p:val>
                                            <p:strVal val="#ppt_y"/>
                                          </p:val>
                                        </p:tav>
                                      </p:tavLst>
                                    </p:anim>
                                  </p:childTnLst>
                                </p:cTn>
                              </p:par>
                            </p:childTnLst>
                          </p:cTn>
                        </p:par>
                        <p:par>
                          <p:cTn id="39" fill="hold" nodeType="afterGroup">
                            <p:stCondLst>
                              <p:cond delay="16500"/>
                            </p:stCondLst>
                            <p:childTnLst>
                              <p:par>
                                <p:cTn id="40" presetID="2" presetClass="entr" presetSubtype="8" fill="hold" nodeType="afterEffect">
                                  <p:stCondLst>
                                    <p:cond delay="200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0-#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childTnLst>
                          </p:cTn>
                        </p:par>
                        <p:par>
                          <p:cTn id="44" fill="hold" nodeType="afterGroup">
                            <p:stCondLst>
                              <p:cond delay="19000"/>
                            </p:stCondLst>
                            <p:childTnLst>
                              <p:par>
                                <p:cTn id="45" presetID="2" presetClass="entr" presetSubtype="8" fill="hold" nodeType="afterEffect">
                                  <p:stCondLst>
                                    <p:cond delay="2000"/>
                                  </p:stCondLst>
                                  <p:childTnLst>
                                    <p:set>
                                      <p:cBhvr>
                                        <p:cTn id="46" dur="1" fill="hold">
                                          <p:stCondLst>
                                            <p:cond delay="0"/>
                                          </p:stCondLst>
                                        </p:cTn>
                                        <p:tgtEl>
                                          <p:spTgt spid="9"/>
                                        </p:tgtEl>
                                        <p:attrNameLst>
                                          <p:attrName>style.visibility</p:attrName>
                                        </p:attrNameLst>
                                      </p:cBhvr>
                                      <p:to>
                                        <p:strVal val="visible"/>
                                      </p:to>
                                    </p:set>
                                    <p:anim calcmode="lin" valueType="num">
                                      <p:cBhvr additive="base">
                                        <p:cTn id="47" dur="500" fill="hold"/>
                                        <p:tgtEl>
                                          <p:spTgt spid="9"/>
                                        </p:tgtEl>
                                        <p:attrNameLst>
                                          <p:attrName>ppt_x</p:attrName>
                                        </p:attrNameLst>
                                      </p:cBhvr>
                                      <p:tavLst>
                                        <p:tav tm="0">
                                          <p:val>
                                            <p:strVal val="0-#ppt_w/2"/>
                                          </p:val>
                                        </p:tav>
                                        <p:tav tm="100000">
                                          <p:val>
                                            <p:strVal val="#ppt_x"/>
                                          </p:val>
                                        </p:tav>
                                      </p:tavLst>
                                    </p:anim>
                                    <p:anim calcmode="lin" valueType="num">
                                      <p:cBhvr additive="base">
                                        <p:cTn id="48" dur="500" fill="hold"/>
                                        <p:tgtEl>
                                          <p:spTgt spid="9"/>
                                        </p:tgtEl>
                                        <p:attrNameLst>
                                          <p:attrName>ppt_y</p:attrName>
                                        </p:attrNameLst>
                                      </p:cBhvr>
                                      <p:tavLst>
                                        <p:tav tm="0">
                                          <p:val>
                                            <p:strVal val="#ppt_y"/>
                                          </p:val>
                                        </p:tav>
                                        <p:tav tm="100000">
                                          <p:val>
                                            <p:strVal val="#ppt_y"/>
                                          </p:val>
                                        </p:tav>
                                      </p:tavLst>
                                    </p:anim>
                                  </p:childTnLst>
                                </p:cTn>
                              </p:par>
                            </p:childTnLst>
                          </p:cTn>
                        </p:par>
                        <p:par>
                          <p:cTn id="49" fill="hold" nodeType="afterGroup">
                            <p:stCondLst>
                              <p:cond delay="21500"/>
                            </p:stCondLst>
                            <p:childTnLst>
                              <p:par>
                                <p:cTn id="50" presetID="2" presetClass="entr" presetSubtype="8" fill="hold" grpId="0" nodeType="afterEffect">
                                  <p:stCondLst>
                                    <p:cond delay="2000"/>
                                  </p:stCondLst>
                                  <p:childTnLst>
                                    <p:set>
                                      <p:cBhvr>
                                        <p:cTn id="51" dur="1" fill="hold">
                                          <p:stCondLst>
                                            <p:cond delay="0"/>
                                          </p:stCondLst>
                                        </p:cTn>
                                        <p:tgtEl>
                                          <p:spTgt spid="486434"/>
                                        </p:tgtEl>
                                        <p:attrNameLst>
                                          <p:attrName>style.visibility</p:attrName>
                                        </p:attrNameLst>
                                      </p:cBhvr>
                                      <p:to>
                                        <p:strVal val="visible"/>
                                      </p:to>
                                    </p:set>
                                    <p:anim calcmode="lin" valueType="num">
                                      <p:cBhvr additive="base">
                                        <p:cTn id="52" dur="500" fill="hold"/>
                                        <p:tgtEl>
                                          <p:spTgt spid="486434"/>
                                        </p:tgtEl>
                                        <p:attrNameLst>
                                          <p:attrName>ppt_x</p:attrName>
                                        </p:attrNameLst>
                                      </p:cBhvr>
                                      <p:tavLst>
                                        <p:tav tm="0">
                                          <p:val>
                                            <p:strVal val="0-#ppt_w/2"/>
                                          </p:val>
                                        </p:tav>
                                        <p:tav tm="100000">
                                          <p:val>
                                            <p:strVal val="#ppt_x"/>
                                          </p:val>
                                        </p:tav>
                                      </p:tavLst>
                                    </p:anim>
                                    <p:anim calcmode="lin" valueType="num">
                                      <p:cBhvr additive="base">
                                        <p:cTn id="53" dur="500" fill="hold"/>
                                        <p:tgtEl>
                                          <p:spTgt spid="4864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34" grpId="0" animBg="1" autoUpdateAnimBg="0"/>
    </p:bld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pPr algn="just" eaLnBrk="1" hangingPunct="1"/>
            <a:r>
              <a:rPr lang="en-US" sz="3200" smtClean="0"/>
              <a:t>Designing </a:t>
            </a:r>
            <a:r>
              <a:rPr lang="en-US" sz="3200" b="1" u="sng" smtClean="0"/>
              <a:t>Efficient</a:t>
            </a:r>
            <a:r>
              <a:rPr lang="en-US" sz="3200" smtClean="0"/>
              <a:t> Recursive Algorithms</a:t>
            </a:r>
          </a:p>
        </p:txBody>
      </p:sp>
      <p:sp>
        <p:nvSpPr>
          <p:cNvPr id="321539" name="Rectangle 3"/>
          <p:cNvSpPr>
            <a:spLocks noGrp="1" noChangeArrowheads="1"/>
          </p:cNvSpPr>
          <p:nvPr>
            <p:ph type="body" idx="1"/>
          </p:nvPr>
        </p:nvSpPr>
        <p:spPr>
          <a:xfrm>
            <a:off x="228600" y="1447800"/>
            <a:ext cx="8763000" cy="4800600"/>
          </a:xfrm>
        </p:spPr>
        <p:txBody>
          <a:bodyPr/>
          <a:lstStyle/>
          <a:p>
            <a:pPr algn="just" eaLnBrk="1" hangingPunct="1">
              <a:buFontTx/>
              <a:buNone/>
            </a:pPr>
            <a:r>
              <a:rPr lang="en-US" sz="2000" b="1" smtClean="0"/>
              <a:t>Find the Key Step</a:t>
            </a:r>
          </a:p>
          <a:p>
            <a:pPr lvl="1" algn="just" eaLnBrk="1" hangingPunct="1"/>
            <a:r>
              <a:rPr lang="en-US" sz="2000" smtClean="0"/>
              <a:t>Look for a general rule to break the problem into simpler parts</a:t>
            </a:r>
          </a:p>
          <a:p>
            <a:pPr algn="just" eaLnBrk="1" hangingPunct="1">
              <a:buFontTx/>
              <a:buNone/>
            </a:pPr>
            <a:r>
              <a:rPr lang="en-US" sz="2000" b="1" smtClean="0"/>
              <a:t>Find a Stopping Rule</a:t>
            </a:r>
          </a:p>
          <a:p>
            <a:pPr lvl="1" algn="just" eaLnBrk="1" hangingPunct="1"/>
            <a:r>
              <a:rPr lang="en-US" sz="2000" smtClean="0"/>
              <a:t>A trivial case that can be handled without recursion</a:t>
            </a:r>
          </a:p>
          <a:p>
            <a:pPr algn="just" eaLnBrk="1" hangingPunct="1">
              <a:buFontTx/>
              <a:buNone/>
            </a:pPr>
            <a:r>
              <a:rPr lang="en-US" sz="2000" b="1" smtClean="0"/>
              <a:t>Outline the algorithm</a:t>
            </a:r>
          </a:p>
          <a:p>
            <a:pPr lvl="1" algn="just" eaLnBrk="1" hangingPunct="1"/>
            <a:r>
              <a:rPr lang="en-US" sz="2000" smtClean="0"/>
              <a:t>Combine the key step and the stopping rule using if statement</a:t>
            </a:r>
          </a:p>
          <a:p>
            <a:pPr algn="just" eaLnBrk="1" hangingPunct="1">
              <a:buFontTx/>
              <a:buNone/>
            </a:pPr>
            <a:r>
              <a:rPr lang="en-US" sz="2000" b="1" smtClean="0"/>
              <a:t>Check Termination</a:t>
            </a:r>
          </a:p>
          <a:p>
            <a:pPr lvl="1" algn="just" eaLnBrk="1" hangingPunct="1"/>
            <a:r>
              <a:rPr lang="en-US" sz="2000" smtClean="0"/>
              <a:t>The calls must lead to the base case irrespective of the initial value for which the recursive algorithm is invoked.</a:t>
            </a:r>
          </a:p>
          <a:p>
            <a:pPr algn="just" eaLnBrk="1" hangingPunct="1">
              <a:buFontTx/>
              <a:buNone/>
            </a:pPr>
            <a:r>
              <a:rPr lang="en-US" sz="2000" b="1" smtClean="0"/>
              <a:t>Draw a Recursion Tree</a:t>
            </a:r>
          </a:p>
          <a:p>
            <a:pPr lvl="1" algn="just" eaLnBrk="1" hangingPunct="1"/>
            <a:r>
              <a:rPr lang="en-US" sz="2000" smtClean="0"/>
              <a:t>To check efficiency</a:t>
            </a:r>
          </a:p>
        </p:txBody>
      </p:sp>
      <p:sp>
        <p:nvSpPr>
          <p:cNvPr id="321540" name="Line 4"/>
          <p:cNvSpPr>
            <a:spLocks noChangeShapeType="1"/>
          </p:cNvSpPr>
          <p:nvPr/>
        </p:nvSpPr>
        <p:spPr bwMode="auto">
          <a:xfrm flipH="1">
            <a:off x="4343400" y="5867400"/>
            <a:ext cx="2133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321541" name="Text Box 5"/>
          <p:cNvSpPr txBox="1">
            <a:spLocks noChangeArrowheads="1"/>
          </p:cNvSpPr>
          <p:nvPr/>
        </p:nvSpPr>
        <p:spPr bwMode="auto">
          <a:xfrm>
            <a:off x="4724400" y="5832475"/>
            <a:ext cx="1539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b="1"/>
              <a:t>Important</a:t>
            </a:r>
          </a:p>
        </p:txBody>
      </p:sp>
    </p:spTree>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pPr eaLnBrk="1" hangingPunct="1"/>
            <a:r>
              <a:rPr lang="en-US" smtClean="0"/>
              <a:t>The Towers of Hanoi Legend</a:t>
            </a:r>
            <a:endParaRPr lang="en-GB" smtClean="0"/>
          </a:p>
        </p:txBody>
      </p:sp>
      <p:sp>
        <p:nvSpPr>
          <p:cNvPr id="322563" name="Rectangle 3"/>
          <p:cNvSpPr>
            <a:spLocks noGrp="1" noChangeArrowheads="1"/>
          </p:cNvSpPr>
          <p:nvPr>
            <p:ph type="body" idx="1"/>
          </p:nvPr>
        </p:nvSpPr>
        <p:spPr>
          <a:xfrm>
            <a:off x="457200" y="1295400"/>
            <a:ext cx="8153400" cy="4800600"/>
          </a:xfrm>
        </p:spPr>
        <p:txBody>
          <a:bodyPr/>
          <a:lstStyle/>
          <a:p>
            <a:pPr algn="just" eaLnBrk="1" hangingPunct="1"/>
            <a:r>
              <a:rPr lang="en-US" sz="2000" smtClean="0"/>
              <a:t>Legend has it that priests in a Temple were given a puzzle by Lord Brahma.</a:t>
            </a:r>
          </a:p>
          <a:p>
            <a:pPr algn="just" eaLnBrk="1" hangingPunct="1"/>
            <a:endParaRPr lang="en-US" sz="2000" smtClean="0"/>
          </a:p>
          <a:p>
            <a:pPr algn="just" eaLnBrk="1" hangingPunct="1"/>
            <a:r>
              <a:rPr lang="en-US" sz="2000" smtClean="0"/>
              <a:t>The puzzle consisted of a golden platform with three diamond needles, on which were placed 64 golden disks.</a:t>
            </a:r>
          </a:p>
          <a:p>
            <a:pPr algn="just" eaLnBrk="1" hangingPunct="1"/>
            <a:endParaRPr lang="en-US" sz="2000" smtClean="0"/>
          </a:p>
          <a:p>
            <a:pPr algn="just" eaLnBrk="1" hangingPunct="1"/>
            <a:r>
              <a:rPr lang="en-US" sz="2000" smtClean="0"/>
              <a:t>The priests were to move one disk per day, following a set of rules.</a:t>
            </a:r>
          </a:p>
          <a:p>
            <a:pPr algn="just" eaLnBrk="1" hangingPunct="1"/>
            <a:endParaRPr lang="en-US" sz="2000" smtClean="0"/>
          </a:p>
          <a:p>
            <a:pPr algn="just" eaLnBrk="1" hangingPunct="1"/>
            <a:r>
              <a:rPr lang="en-US" sz="2000" smtClean="0"/>
              <a:t>When they had successfully completed their task, the world would come to an end.</a:t>
            </a:r>
            <a:endParaRPr lang="en-GB" sz="2000" smtClean="0"/>
          </a:p>
        </p:txBody>
      </p:sp>
    </p:spTree>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eaLnBrk="1" hangingPunct="1"/>
            <a:r>
              <a:rPr lang="en-GB" sz="4000" b="1" smtClean="0"/>
              <a:t>Towers of Hanoi: The Rules</a:t>
            </a:r>
          </a:p>
        </p:txBody>
      </p:sp>
      <p:sp>
        <p:nvSpPr>
          <p:cNvPr id="323587" name="Rectangle 3"/>
          <p:cNvSpPr>
            <a:spLocks noGrp="1" noChangeArrowheads="1"/>
          </p:cNvSpPr>
          <p:nvPr>
            <p:ph type="body" idx="1"/>
          </p:nvPr>
        </p:nvSpPr>
        <p:spPr>
          <a:xfrm>
            <a:off x="242888" y="1176338"/>
            <a:ext cx="8520112" cy="4005262"/>
          </a:xfrm>
        </p:spPr>
        <p:txBody>
          <a:bodyPr/>
          <a:lstStyle/>
          <a:p>
            <a:pPr algn="just" eaLnBrk="1" hangingPunct="1"/>
            <a:r>
              <a:rPr lang="en-US" sz="2400" smtClean="0"/>
              <a:t>When a disk is moved from one peg it must be placed on another.</a:t>
            </a:r>
          </a:p>
          <a:p>
            <a:pPr algn="just" eaLnBrk="1" hangingPunct="1"/>
            <a:endParaRPr lang="en-US" sz="2400" smtClean="0"/>
          </a:p>
          <a:p>
            <a:pPr algn="just" eaLnBrk="1" hangingPunct="1"/>
            <a:r>
              <a:rPr lang="en-US" sz="2400" smtClean="0"/>
              <a:t>Only one disk may be moved at a time, and it must be the top disk on a tower.</a:t>
            </a:r>
          </a:p>
          <a:p>
            <a:pPr algn="just" eaLnBrk="1" hangingPunct="1"/>
            <a:endParaRPr lang="en-US" sz="2400" smtClean="0"/>
          </a:p>
          <a:p>
            <a:pPr algn="just" eaLnBrk="1" hangingPunct="1"/>
            <a:r>
              <a:rPr lang="en-US" sz="2400" smtClean="0"/>
              <a:t>A larger disk may never be placed upon a smaller disk.</a:t>
            </a:r>
            <a:endParaRPr lang="en-GB" sz="2400" smtClean="0"/>
          </a:p>
        </p:txBody>
      </p:sp>
    </p:spTree>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pPr eaLnBrk="1" hangingPunct="1"/>
            <a:r>
              <a:rPr lang="en-US" smtClean="0"/>
              <a:t>A single disk tower</a:t>
            </a:r>
            <a:endParaRPr lang="en-GB" smtClean="0"/>
          </a:p>
        </p:txBody>
      </p:sp>
      <p:sp>
        <p:nvSpPr>
          <p:cNvPr id="324611"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24612"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4613"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4614"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4615"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4616" name="Rectangle 8"/>
          <p:cNvSpPr>
            <a:spLocks noChangeArrowheads="1"/>
          </p:cNvSpPr>
          <p:nvPr/>
        </p:nvSpPr>
        <p:spPr bwMode="auto">
          <a:xfrm>
            <a:off x="19050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4617"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24618"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24619"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Tree>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2"/>
          <p:cNvSpPr>
            <a:spLocks noGrp="1" noChangeArrowheads="1"/>
          </p:cNvSpPr>
          <p:nvPr>
            <p:ph type="title"/>
          </p:nvPr>
        </p:nvSpPr>
        <p:spPr/>
        <p:txBody>
          <a:bodyPr/>
          <a:lstStyle/>
          <a:p>
            <a:pPr eaLnBrk="1" hangingPunct="1"/>
            <a:r>
              <a:rPr lang="en-US" smtClean="0"/>
              <a:t>A single disk tower</a:t>
            </a:r>
            <a:endParaRPr lang="en-GB" smtClean="0"/>
          </a:p>
        </p:txBody>
      </p:sp>
      <p:sp>
        <p:nvSpPr>
          <p:cNvPr id="325635"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25636"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5637"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5638"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5639"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5640" name="Rectangle 8"/>
          <p:cNvSpPr>
            <a:spLocks noChangeArrowheads="1"/>
          </p:cNvSpPr>
          <p:nvPr/>
        </p:nvSpPr>
        <p:spPr bwMode="auto">
          <a:xfrm>
            <a:off x="62484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5641"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25642"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25643"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25644" name="AutoShape 12"/>
          <p:cNvSpPr>
            <a:spLocks noChangeArrowheads="1"/>
          </p:cNvSpPr>
          <p:nvPr/>
        </p:nvSpPr>
        <p:spPr bwMode="auto">
          <a:xfrm>
            <a:off x="2667000" y="1524000"/>
            <a:ext cx="5638800" cy="1190625"/>
          </a:xfrm>
          <a:prstGeom prst="curvedDownArrow">
            <a:avLst>
              <a:gd name="adj1" fmla="val 94720"/>
              <a:gd name="adj2" fmla="val 189440"/>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pPr eaLnBrk="1" hangingPunct="1"/>
            <a:r>
              <a:rPr lang="en-US" smtClean="0"/>
              <a:t>A two disk tower</a:t>
            </a:r>
            <a:endParaRPr lang="en-GB" smtClean="0"/>
          </a:p>
        </p:txBody>
      </p:sp>
      <p:sp>
        <p:nvSpPr>
          <p:cNvPr id="326659"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26660"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6661"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6662"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6663"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6664" name="Rectangle 8"/>
          <p:cNvSpPr>
            <a:spLocks noChangeArrowheads="1"/>
          </p:cNvSpPr>
          <p:nvPr/>
        </p:nvSpPr>
        <p:spPr bwMode="auto">
          <a:xfrm>
            <a:off x="19050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6665"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26666"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26667"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26668" name="Rectangle 12"/>
          <p:cNvSpPr>
            <a:spLocks noChangeArrowheads="1"/>
          </p:cNvSpPr>
          <p:nvPr/>
        </p:nvSpPr>
        <p:spPr bwMode="auto">
          <a:xfrm>
            <a:off x="2057400" y="47244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82" name="Rectangle 2"/>
          <p:cNvSpPr>
            <a:spLocks noGrp="1" noChangeArrowheads="1"/>
          </p:cNvSpPr>
          <p:nvPr>
            <p:ph type="title"/>
          </p:nvPr>
        </p:nvSpPr>
        <p:spPr/>
        <p:txBody>
          <a:bodyPr/>
          <a:lstStyle/>
          <a:p>
            <a:pPr eaLnBrk="1" hangingPunct="1"/>
            <a:r>
              <a:rPr lang="en-US" smtClean="0"/>
              <a:t>Move 1</a:t>
            </a:r>
            <a:endParaRPr lang="en-GB" smtClean="0"/>
          </a:p>
        </p:txBody>
      </p:sp>
      <p:sp>
        <p:nvSpPr>
          <p:cNvPr id="327683"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27684"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7685"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7686"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7687"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7688" name="Rectangle 8"/>
          <p:cNvSpPr>
            <a:spLocks noChangeArrowheads="1"/>
          </p:cNvSpPr>
          <p:nvPr/>
        </p:nvSpPr>
        <p:spPr bwMode="auto">
          <a:xfrm>
            <a:off x="19050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7689"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27690"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27691"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27692" name="Rectangle 12"/>
          <p:cNvSpPr>
            <a:spLocks noChangeArrowheads="1"/>
          </p:cNvSpPr>
          <p:nvPr/>
        </p:nvSpPr>
        <p:spPr bwMode="auto">
          <a:xfrm>
            <a:off x="4191000" y="48768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7693" name="AutoShape 13"/>
          <p:cNvSpPr>
            <a:spLocks noChangeArrowheads="1"/>
          </p:cNvSpPr>
          <p:nvPr/>
        </p:nvSpPr>
        <p:spPr bwMode="auto">
          <a:xfrm>
            <a:off x="2590800" y="1676400"/>
            <a:ext cx="2895600" cy="1143000"/>
          </a:xfrm>
          <a:prstGeom prst="curvedDownArrow">
            <a:avLst>
              <a:gd name="adj1" fmla="val 50667"/>
              <a:gd name="adj2" fmla="val 101333"/>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28707" name="Rectangle 3"/>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8708" name="Rectangle 4"/>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8709" name="Rectangle 5"/>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8710" name="Rectangle 6"/>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8711" name="Rectangle 7"/>
          <p:cNvSpPr>
            <a:spLocks noChangeArrowheads="1"/>
          </p:cNvSpPr>
          <p:nvPr/>
        </p:nvSpPr>
        <p:spPr bwMode="auto">
          <a:xfrm>
            <a:off x="63246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8712" name="Text Box 8"/>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28713" name="Text Box 9"/>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28714" name="Text Box 10"/>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28715" name="Rectangle 11"/>
          <p:cNvSpPr>
            <a:spLocks noChangeArrowheads="1"/>
          </p:cNvSpPr>
          <p:nvPr/>
        </p:nvSpPr>
        <p:spPr bwMode="auto">
          <a:xfrm>
            <a:off x="4191000" y="48768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8716" name="AutoShape 12"/>
          <p:cNvSpPr>
            <a:spLocks noChangeArrowheads="1"/>
          </p:cNvSpPr>
          <p:nvPr/>
        </p:nvSpPr>
        <p:spPr bwMode="auto">
          <a:xfrm>
            <a:off x="2667000" y="1524000"/>
            <a:ext cx="5638800" cy="1190625"/>
          </a:xfrm>
          <a:prstGeom prst="curvedDownArrow">
            <a:avLst>
              <a:gd name="adj1" fmla="val 94720"/>
              <a:gd name="adj2" fmla="val 189440"/>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8717" name="Rectangle 13"/>
          <p:cNvSpPr>
            <a:spLocks noGrp="1" noChangeArrowheads="1"/>
          </p:cNvSpPr>
          <p:nvPr>
            <p:ph type="title"/>
          </p:nvPr>
        </p:nvSpPr>
        <p:spPr/>
        <p:txBody>
          <a:bodyPr/>
          <a:lstStyle/>
          <a:p>
            <a:pPr eaLnBrk="1" hangingPunct="1"/>
            <a:r>
              <a:rPr lang="en-US" smtClean="0"/>
              <a:t>Move 2</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What Are Variables in C?</a:t>
            </a:r>
          </a:p>
        </p:txBody>
      </p:sp>
      <p:sp>
        <p:nvSpPr>
          <p:cNvPr id="119811" name="Rectangle 3"/>
          <p:cNvSpPr>
            <a:spLocks noGrp="1" noChangeArrowheads="1"/>
          </p:cNvSpPr>
          <p:nvPr>
            <p:ph type="body" idx="1"/>
          </p:nvPr>
        </p:nvSpPr>
        <p:spPr>
          <a:xfrm>
            <a:off x="228600" y="990600"/>
            <a:ext cx="8610600" cy="5334000"/>
          </a:xfrm>
        </p:spPr>
        <p:txBody>
          <a:bodyPr/>
          <a:lstStyle/>
          <a:p>
            <a:pPr algn="just" eaLnBrk="1" hangingPunct="1"/>
            <a:r>
              <a:rPr lang="en-US" sz="2400" b="1" smtClean="0"/>
              <a:t>C Variables</a:t>
            </a:r>
            <a:r>
              <a:rPr lang="en-US" sz="2400" smtClean="0"/>
              <a:t> (like algebraic variables) represent some unknown or variable value.</a:t>
            </a:r>
          </a:p>
          <a:p>
            <a:pPr algn="just" eaLnBrk="1" hangingPunct="1"/>
            <a:endParaRPr lang="en-US" sz="2400" smtClean="0"/>
          </a:p>
          <a:p>
            <a:pPr algn="just" eaLnBrk="1" hangingPunct="1"/>
            <a:r>
              <a:rPr lang="en-US" sz="2400" smtClean="0"/>
              <a:t>Every variable is associated with</a:t>
            </a:r>
          </a:p>
          <a:p>
            <a:pPr lvl="1" algn="just" eaLnBrk="1" hangingPunct="1"/>
            <a:r>
              <a:rPr lang="en-US" smtClean="0"/>
              <a:t>A data-type </a:t>
            </a:r>
          </a:p>
          <a:p>
            <a:pPr lvl="1" algn="just" eaLnBrk="1" hangingPunct="1"/>
            <a:r>
              <a:rPr lang="en-US" smtClean="0"/>
              <a:t>A name</a:t>
            </a:r>
          </a:p>
          <a:p>
            <a:pPr lvl="1" algn="just" eaLnBrk="1" hangingPunct="1"/>
            <a:r>
              <a:rPr lang="en-US" smtClean="0"/>
              <a:t>An Address  in memory</a:t>
            </a:r>
          </a:p>
          <a:p>
            <a:pPr lvl="1" algn="just" eaLnBrk="1" hangingPunct="1"/>
            <a:endParaRPr lang="en-US" smtClean="0"/>
          </a:p>
          <a:p>
            <a:pPr algn="just" eaLnBrk="1" hangingPunct="1"/>
            <a:r>
              <a:rPr lang="en-US" sz="2400" smtClean="0"/>
              <a:t>The data-type of a variable governs</a:t>
            </a:r>
          </a:p>
          <a:p>
            <a:pPr lvl="1" algn="just" eaLnBrk="1" hangingPunct="1"/>
            <a:r>
              <a:rPr lang="en-US" smtClean="0"/>
              <a:t>The amount of memory allocated to it</a:t>
            </a:r>
          </a:p>
          <a:p>
            <a:pPr lvl="1" algn="just" eaLnBrk="1" hangingPunct="1"/>
            <a:r>
              <a:rPr lang="en-US" smtClean="0"/>
              <a:t>The range of data that can be put into it</a:t>
            </a:r>
          </a:p>
          <a:p>
            <a:pPr lvl="1" algn="just" eaLnBrk="1" hangingPunct="1"/>
            <a:r>
              <a:rPr lang="en-US" smtClean="0"/>
              <a:t>The operations that can be performed on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 calcmode="lin" valueType="num">
                                      <p:cBhvr additive="base">
                                        <p:cTn id="7" dur="500" fill="hold"/>
                                        <p:tgtEl>
                                          <p:spTgt spid="11981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198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19811">
                                            <p:txEl>
                                              <p:pRg st="2" end="2"/>
                                            </p:txEl>
                                          </p:spTgt>
                                        </p:tgtEl>
                                        <p:attrNameLst>
                                          <p:attrName>style.visibility</p:attrName>
                                        </p:attrNameLst>
                                      </p:cBhvr>
                                      <p:to>
                                        <p:strVal val="visible"/>
                                      </p:to>
                                    </p:set>
                                    <p:anim calcmode="lin" valueType="num">
                                      <p:cBhvr additive="base">
                                        <p:cTn id="13" dur="500" fill="hold"/>
                                        <p:tgtEl>
                                          <p:spTgt spid="119811">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19811">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19811">
                                            <p:txEl>
                                              <p:pRg st="3" end="3"/>
                                            </p:txEl>
                                          </p:spTgt>
                                        </p:tgtEl>
                                        <p:attrNameLst>
                                          <p:attrName>style.visibility</p:attrName>
                                        </p:attrNameLst>
                                      </p:cBhvr>
                                      <p:to>
                                        <p:strVal val="visible"/>
                                      </p:to>
                                    </p:set>
                                    <p:anim calcmode="lin" valueType="num">
                                      <p:cBhvr additive="base">
                                        <p:cTn id="17" dur="500" fill="hold"/>
                                        <p:tgtEl>
                                          <p:spTgt spid="119811">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19811">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19811">
                                            <p:txEl>
                                              <p:pRg st="4" end="4"/>
                                            </p:txEl>
                                          </p:spTgt>
                                        </p:tgtEl>
                                        <p:attrNameLst>
                                          <p:attrName>style.visibility</p:attrName>
                                        </p:attrNameLst>
                                      </p:cBhvr>
                                      <p:to>
                                        <p:strVal val="visible"/>
                                      </p:to>
                                    </p:set>
                                    <p:anim calcmode="lin" valueType="num">
                                      <p:cBhvr additive="base">
                                        <p:cTn id="21" dur="500" fill="hold"/>
                                        <p:tgtEl>
                                          <p:spTgt spid="119811">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19811">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19811">
                                            <p:txEl>
                                              <p:pRg st="5" end="5"/>
                                            </p:txEl>
                                          </p:spTgt>
                                        </p:tgtEl>
                                        <p:attrNameLst>
                                          <p:attrName>style.visibility</p:attrName>
                                        </p:attrNameLst>
                                      </p:cBhvr>
                                      <p:to>
                                        <p:strVal val="visible"/>
                                      </p:to>
                                    </p:set>
                                    <p:anim calcmode="lin" valueType="num">
                                      <p:cBhvr additive="base">
                                        <p:cTn id="25" dur="500" fill="hold"/>
                                        <p:tgtEl>
                                          <p:spTgt spid="119811">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198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19811">
                                            <p:txEl>
                                              <p:pRg st="7" end="7"/>
                                            </p:txEl>
                                          </p:spTgt>
                                        </p:tgtEl>
                                        <p:attrNameLst>
                                          <p:attrName>style.visibility</p:attrName>
                                        </p:attrNameLst>
                                      </p:cBhvr>
                                      <p:to>
                                        <p:strVal val="visible"/>
                                      </p:to>
                                    </p:set>
                                    <p:anim calcmode="lin" valueType="num">
                                      <p:cBhvr additive="base">
                                        <p:cTn id="31" dur="500" fill="hold"/>
                                        <p:tgtEl>
                                          <p:spTgt spid="119811">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19811">
                                            <p:txEl>
                                              <p:pRg st="7" end="7"/>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19811">
                                            <p:txEl>
                                              <p:pRg st="8" end="8"/>
                                            </p:txEl>
                                          </p:spTgt>
                                        </p:tgtEl>
                                        <p:attrNameLst>
                                          <p:attrName>style.visibility</p:attrName>
                                        </p:attrNameLst>
                                      </p:cBhvr>
                                      <p:to>
                                        <p:strVal val="visible"/>
                                      </p:to>
                                    </p:set>
                                    <p:anim calcmode="lin" valueType="num">
                                      <p:cBhvr additive="base">
                                        <p:cTn id="35" dur="500" fill="hold"/>
                                        <p:tgtEl>
                                          <p:spTgt spid="119811">
                                            <p:txEl>
                                              <p:pRg st="8" end="8"/>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19811">
                                            <p:txEl>
                                              <p:pRg st="8" end="8"/>
                                            </p:txEl>
                                          </p:spTgt>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19811">
                                            <p:txEl>
                                              <p:pRg st="9" end="9"/>
                                            </p:txEl>
                                          </p:spTgt>
                                        </p:tgtEl>
                                        <p:attrNameLst>
                                          <p:attrName>style.visibility</p:attrName>
                                        </p:attrNameLst>
                                      </p:cBhvr>
                                      <p:to>
                                        <p:strVal val="visible"/>
                                      </p:to>
                                    </p:set>
                                    <p:anim calcmode="lin" valueType="num">
                                      <p:cBhvr additive="base">
                                        <p:cTn id="39" dur="500" fill="hold"/>
                                        <p:tgtEl>
                                          <p:spTgt spid="119811">
                                            <p:txEl>
                                              <p:pRg st="9" end="9"/>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19811">
                                            <p:txEl>
                                              <p:pRg st="9" end="9"/>
                                            </p:txEl>
                                          </p:spTgt>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19811">
                                            <p:txEl>
                                              <p:pRg st="10" end="10"/>
                                            </p:txEl>
                                          </p:spTgt>
                                        </p:tgtEl>
                                        <p:attrNameLst>
                                          <p:attrName>style.visibility</p:attrName>
                                        </p:attrNameLst>
                                      </p:cBhvr>
                                      <p:to>
                                        <p:strVal val="visible"/>
                                      </p:to>
                                    </p:set>
                                    <p:anim calcmode="lin" valueType="num">
                                      <p:cBhvr additive="base">
                                        <p:cTn id="43" dur="500" fill="hold"/>
                                        <p:tgtEl>
                                          <p:spTgt spid="119811">
                                            <p:txEl>
                                              <p:pRg st="10" end="10"/>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19811">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p:txBody>
          <a:bodyPr/>
          <a:lstStyle/>
          <a:p>
            <a:pPr eaLnBrk="1" hangingPunct="1"/>
            <a:r>
              <a:rPr lang="en-US" smtClean="0"/>
              <a:t>Move 3</a:t>
            </a:r>
            <a:endParaRPr lang="en-GB" smtClean="0"/>
          </a:p>
        </p:txBody>
      </p:sp>
      <p:sp>
        <p:nvSpPr>
          <p:cNvPr id="329731"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29732"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9733"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9734"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9735"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9736" name="Rectangle 8"/>
          <p:cNvSpPr>
            <a:spLocks noChangeArrowheads="1"/>
          </p:cNvSpPr>
          <p:nvPr/>
        </p:nvSpPr>
        <p:spPr bwMode="auto">
          <a:xfrm>
            <a:off x="62484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9737"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29738"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29739"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29740" name="Rectangle 12"/>
          <p:cNvSpPr>
            <a:spLocks noChangeArrowheads="1"/>
          </p:cNvSpPr>
          <p:nvPr/>
        </p:nvSpPr>
        <p:spPr bwMode="auto">
          <a:xfrm>
            <a:off x="6400800" y="47244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29741" name="AutoShape 13"/>
          <p:cNvSpPr>
            <a:spLocks noChangeArrowheads="1"/>
          </p:cNvSpPr>
          <p:nvPr/>
        </p:nvSpPr>
        <p:spPr bwMode="auto">
          <a:xfrm>
            <a:off x="4800600" y="1676400"/>
            <a:ext cx="2895600" cy="1143000"/>
          </a:xfrm>
          <a:prstGeom prst="curvedDownArrow">
            <a:avLst>
              <a:gd name="adj1" fmla="val 50667"/>
              <a:gd name="adj2" fmla="val 101333"/>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pPr eaLnBrk="1" hangingPunct="1"/>
            <a:r>
              <a:rPr lang="en-US" smtClean="0"/>
              <a:t>A three disk tower</a:t>
            </a:r>
            <a:endParaRPr lang="en-GB" smtClean="0"/>
          </a:p>
        </p:txBody>
      </p:sp>
      <p:sp>
        <p:nvSpPr>
          <p:cNvPr id="330755"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0756"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0757"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0758"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0759"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0760" name="Rectangle 8"/>
          <p:cNvSpPr>
            <a:spLocks noChangeArrowheads="1"/>
          </p:cNvSpPr>
          <p:nvPr/>
        </p:nvSpPr>
        <p:spPr bwMode="auto">
          <a:xfrm>
            <a:off x="19050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0761"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0762"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0763"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0764" name="Rectangle 12"/>
          <p:cNvSpPr>
            <a:spLocks noChangeArrowheads="1"/>
          </p:cNvSpPr>
          <p:nvPr/>
        </p:nvSpPr>
        <p:spPr bwMode="auto">
          <a:xfrm>
            <a:off x="2057400" y="47244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0765" name="Rectangle 13"/>
          <p:cNvSpPr>
            <a:spLocks noChangeArrowheads="1"/>
          </p:cNvSpPr>
          <p:nvPr/>
        </p:nvSpPr>
        <p:spPr bwMode="auto">
          <a:xfrm>
            <a:off x="2209800" y="45720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p:cNvSpPr>
            <a:spLocks noGrp="1" noChangeArrowheads="1"/>
          </p:cNvSpPr>
          <p:nvPr>
            <p:ph type="title"/>
          </p:nvPr>
        </p:nvSpPr>
        <p:spPr/>
        <p:txBody>
          <a:bodyPr/>
          <a:lstStyle/>
          <a:p>
            <a:pPr eaLnBrk="1" hangingPunct="1"/>
            <a:r>
              <a:rPr lang="en-US" smtClean="0"/>
              <a:t>Move 1</a:t>
            </a:r>
            <a:endParaRPr lang="en-GB" smtClean="0"/>
          </a:p>
        </p:txBody>
      </p:sp>
      <p:sp>
        <p:nvSpPr>
          <p:cNvPr id="331779"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1780"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1781"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1782"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1783"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1784" name="Rectangle 8"/>
          <p:cNvSpPr>
            <a:spLocks noChangeArrowheads="1"/>
          </p:cNvSpPr>
          <p:nvPr/>
        </p:nvSpPr>
        <p:spPr bwMode="auto">
          <a:xfrm>
            <a:off x="19050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1785"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1786"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1787"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1788" name="Rectangle 12"/>
          <p:cNvSpPr>
            <a:spLocks noChangeArrowheads="1"/>
          </p:cNvSpPr>
          <p:nvPr/>
        </p:nvSpPr>
        <p:spPr bwMode="auto">
          <a:xfrm>
            <a:off x="2057400" y="47244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1789" name="Rectangle 13"/>
          <p:cNvSpPr>
            <a:spLocks noChangeArrowheads="1"/>
          </p:cNvSpPr>
          <p:nvPr/>
        </p:nvSpPr>
        <p:spPr bwMode="auto">
          <a:xfrm>
            <a:off x="6629400" y="48768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1790" name="AutoShape 14"/>
          <p:cNvSpPr>
            <a:spLocks noChangeArrowheads="1"/>
          </p:cNvSpPr>
          <p:nvPr/>
        </p:nvSpPr>
        <p:spPr bwMode="auto">
          <a:xfrm>
            <a:off x="2667000" y="1524000"/>
            <a:ext cx="5638800" cy="1190625"/>
          </a:xfrm>
          <a:prstGeom prst="curvedDownArrow">
            <a:avLst>
              <a:gd name="adj1" fmla="val 94720"/>
              <a:gd name="adj2" fmla="val 189440"/>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pPr eaLnBrk="1" hangingPunct="1"/>
            <a:r>
              <a:rPr lang="en-US" smtClean="0"/>
              <a:t>Move 2</a:t>
            </a:r>
            <a:endParaRPr lang="en-GB" smtClean="0"/>
          </a:p>
        </p:txBody>
      </p:sp>
      <p:sp>
        <p:nvSpPr>
          <p:cNvPr id="332803"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2804"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2805"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2806"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2807"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2808" name="Rectangle 8"/>
          <p:cNvSpPr>
            <a:spLocks noChangeArrowheads="1"/>
          </p:cNvSpPr>
          <p:nvPr/>
        </p:nvSpPr>
        <p:spPr bwMode="auto">
          <a:xfrm>
            <a:off x="19050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2809"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2810"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2811"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2812" name="Rectangle 12"/>
          <p:cNvSpPr>
            <a:spLocks noChangeArrowheads="1"/>
          </p:cNvSpPr>
          <p:nvPr/>
        </p:nvSpPr>
        <p:spPr bwMode="auto">
          <a:xfrm>
            <a:off x="4191000" y="48768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2813" name="Rectangle 13"/>
          <p:cNvSpPr>
            <a:spLocks noChangeArrowheads="1"/>
          </p:cNvSpPr>
          <p:nvPr/>
        </p:nvSpPr>
        <p:spPr bwMode="auto">
          <a:xfrm>
            <a:off x="6629400" y="48768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2814" name="AutoShape 14"/>
          <p:cNvSpPr>
            <a:spLocks noChangeArrowheads="1"/>
          </p:cNvSpPr>
          <p:nvPr/>
        </p:nvSpPr>
        <p:spPr bwMode="auto">
          <a:xfrm>
            <a:off x="2590800" y="1676400"/>
            <a:ext cx="2895600" cy="1143000"/>
          </a:xfrm>
          <a:prstGeom prst="curvedDownArrow">
            <a:avLst>
              <a:gd name="adj1" fmla="val 50667"/>
              <a:gd name="adj2" fmla="val 101333"/>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pPr eaLnBrk="1" hangingPunct="1"/>
            <a:r>
              <a:rPr lang="en-US" smtClean="0"/>
              <a:t>Move 3</a:t>
            </a:r>
            <a:endParaRPr lang="en-GB" smtClean="0"/>
          </a:p>
        </p:txBody>
      </p:sp>
      <p:sp>
        <p:nvSpPr>
          <p:cNvPr id="333827"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3828"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3829"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3830"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3831"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3832" name="Rectangle 8"/>
          <p:cNvSpPr>
            <a:spLocks noChangeArrowheads="1"/>
          </p:cNvSpPr>
          <p:nvPr/>
        </p:nvSpPr>
        <p:spPr bwMode="auto">
          <a:xfrm>
            <a:off x="19050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3833"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3834"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3835"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3836" name="Rectangle 12"/>
          <p:cNvSpPr>
            <a:spLocks noChangeArrowheads="1"/>
          </p:cNvSpPr>
          <p:nvPr/>
        </p:nvSpPr>
        <p:spPr bwMode="auto">
          <a:xfrm>
            <a:off x="4191000" y="48768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3837" name="Rectangle 13"/>
          <p:cNvSpPr>
            <a:spLocks noChangeArrowheads="1"/>
          </p:cNvSpPr>
          <p:nvPr/>
        </p:nvSpPr>
        <p:spPr bwMode="auto">
          <a:xfrm>
            <a:off x="4343400" y="47244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3838" name="AutoShape 14"/>
          <p:cNvSpPr>
            <a:spLocks noChangeArrowheads="1"/>
          </p:cNvSpPr>
          <p:nvPr/>
        </p:nvSpPr>
        <p:spPr bwMode="auto">
          <a:xfrm flipH="1">
            <a:off x="4419600" y="1676400"/>
            <a:ext cx="2895600" cy="1143000"/>
          </a:xfrm>
          <a:prstGeom prst="curvedDownArrow">
            <a:avLst>
              <a:gd name="adj1" fmla="val 50667"/>
              <a:gd name="adj2" fmla="val 101333"/>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pPr eaLnBrk="1" hangingPunct="1"/>
            <a:r>
              <a:rPr lang="en-US" smtClean="0"/>
              <a:t>Move 4</a:t>
            </a:r>
            <a:endParaRPr lang="en-GB" smtClean="0"/>
          </a:p>
        </p:txBody>
      </p:sp>
      <p:sp>
        <p:nvSpPr>
          <p:cNvPr id="334851"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4852"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4853"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4854"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4855"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4856" name="Rectangle 8"/>
          <p:cNvSpPr>
            <a:spLocks noChangeArrowheads="1"/>
          </p:cNvSpPr>
          <p:nvPr/>
        </p:nvSpPr>
        <p:spPr bwMode="auto">
          <a:xfrm>
            <a:off x="63246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4857"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4858"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4859"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4860" name="Rectangle 12"/>
          <p:cNvSpPr>
            <a:spLocks noChangeArrowheads="1"/>
          </p:cNvSpPr>
          <p:nvPr/>
        </p:nvSpPr>
        <p:spPr bwMode="auto">
          <a:xfrm>
            <a:off x="4191000" y="48768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4861" name="Rectangle 13"/>
          <p:cNvSpPr>
            <a:spLocks noChangeArrowheads="1"/>
          </p:cNvSpPr>
          <p:nvPr/>
        </p:nvSpPr>
        <p:spPr bwMode="auto">
          <a:xfrm>
            <a:off x="4343400" y="47244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4862" name="AutoShape 14"/>
          <p:cNvSpPr>
            <a:spLocks noChangeArrowheads="1"/>
          </p:cNvSpPr>
          <p:nvPr/>
        </p:nvSpPr>
        <p:spPr bwMode="auto">
          <a:xfrm>
            <a:off x="2667000" y="1524000"/>
            <a:ext cx="5638800" cy="1190625"/>
          </a:xfrm>
          <a:prstGeom prst="curvedDownArrow">
            <a:avLst>
              <a:gd name="adj1" fmla="val 94720"/>
              <a:gd name="adj2" fmla="val 189440"/>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ChangeArrowheads="1"/>
          </p:cNvSpPr>
          <p:nvPr>
            <p:ph type="title"/>
          </p:nvPr>
        </p:nvSpPr>
        <p:spPr/>
        <p:txBody>
          <a:bodyPr/>
          <a:lstStyle/>
          <a:p>
            <a:pPr eaLnBrk="1" hangingPunct="1"/>
            <a:r>
              <a:rPr lang="en-US" smtClean="0"/>
              <a:t>Move 5</a:t>
            </a:r>
            <a:endParaRPr lang="en-GB" smtClean="0"/>
          </a:p>
        </p:txBody>
      </p:sp>
      <p:sp>
        <p:nvSpPr>
          <p:cNvPr id="335875"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5876"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5877"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5878"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5879"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5880" name="Rectangle 8"/>
          <p:cNvSpPr>
            <a:spLocks noChangeArrowheads="1"/>
          </p:cNvSpPr>
          <p:nvPr/>
        </p:nvSpPr>
        <p:spPr bwMode="auto">
          <a:xfrm>
            <a:off x="63246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5881"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5882"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5883"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5884" name="Rectangle 12"/>
          <p:cNvSpPr>
            <a:spLocks noChangeArrowheads="1"/>
          </p:cNvSpPr>
          <p:nvPr/>
        </p:nvSpPr>
        <p:spPr bwMode="auto">
          <a:xfrm>
            <a:off x="4191000" y="48768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5885" name="Rectangle 13"/>
          <p:cNvSpPr>
            <a:spLocks noChangeArrowheads="1"/>
          </p:cNvSpPr>
          <p:nvPr/>
        </p:nvSpPr>
        <p:spPr bwMode="auto">
          <a:xfrm>
            <a:off x="2209800" y="48768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5886" name="AutoShape 14"/>
          <p:cNvSpPr>
            <a:spLocks noChangeArrowheads="1"/>
          </p:cNvSpPr>
          <p:nvPr/>
        </p:nvSpPr>
        <p:spPr bwMode="auto">
          <a:xfrm flipH="1">
            <a:off x="2209800" y="1600200"/>
            <a:ext cx="2895600" cy="1143000"/>
          </a:xfrm>
          <a:prstGeom prst="curvedDownArrow">
            <a:avLst>
              <a:gd name="adj1" fmla="val 50667"/>
              <a:gd name="adj2" fmla="val 101333"/>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pPr eaLnBrk="1" hangingPunct="1"/>
            <a:r>
              <a:rPr lang="en-US" smtClean="0"/>
              <a:t>Move 6</a:t>
            </a:r>
            <a:endParaRPr lang="en-GB" smtClean="0"/>
          </a:p>
        </p:txBody>
      </p:sp>
      <p:sp>
        <p:nvSpPr>
          <p:cNvPr id="336899"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6900"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6901"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6902"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6903"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6904" name="Rectangle 8"/>
          <p:cNvSpPr>
            <a:spLocks noChangeArrowheads="1"/>
          </p:cNvSpPr>
          <p:nvPr/>
        </p:nvSpPr>
        <p:spPr bwMode="auto">
          <a:xfrm>
            <a:off x="63246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6905"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6906"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6907"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6908" name="Rectangle 12"/>
          <p:cNvSpPr>
            <a:spLocks noChangeArrowheads="1"/>
          </p:cNvSpPr>
          <p:nvPr/>
        </p:nvSpPr>
        <p:spPr bwMode="auto">
          <a:xfrm>
            <a:off x="6477000" y="47244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6909" name="Rectangle 13"/>
          <p:cNvSpPr>
            <a:spLocks noChangeArrowheads="1"/>
          </p:cNvSpPr>
          <p:nvPr/>
        </p:nvSpPr>
        <p:spPr bwMode="auto">
          <a:xfrm>
            <a:off x="2209800" y="48768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6910" name="AutoShape 14"/>
          <p:cNvSpPr>
            <a:spLocks noChangeArrowheads="1"/>
          </p:cNvSpPr>
          <p:nvPr/>
        </p:nvSpPr>
        <p:spPr bwMode="auto">
          <a:xfrm>
            <a:off x="4800600" y="1524000"/>
            <a:ext cx="2895600" cy="1143000"/>
          </a:xfrm>
          <a:prstGeom prst="curvedDownArrow">
            <a:avLst>
              <a:gd name="adj1" fmla="val 50667"/>
              <a:gd name="adj2" fmla="val 101333"/>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2" name="Rectangle 2"/>
          <p:cNvSpPr>
            <a:spLocks noGrp="1" noChangeArrowheads="1"/>
          </p:cNvSpPr>
          <p:nvPr>
            <p:ph type="title"/>
          </p:nvPr>
        </p:nvSpPr>
        <p:spPr/>
        <p:txBody>
          <a:bodyPr/>
          <a:lstStyle/>
          <a:p>
            <a:pPr eaLnBrk="1" hangingPunct="1"/>
            <a:r>
              <a:rPr lang="en-US" smtClean="0"/>
              <a:t>Move 7</a:t>
            </a:r>
            <a:endParaRPr lang="en-GB" smtClean="0"/>
          </a:p>
        </p:txBody>
      </p:sp>
      <p:sp>
        <p:nvSpPr>
          <p:cNvPr id="337923" name="Rectangle 3"/>
          <p:cNvSpPr>
            <a:spLocks noChangeArrowheads="1"/>
          </p:cNvSpPr>
          <p:nvPr/>
        </p:nvSpPr>
        <p:spPr bwMode="auto">
          <a:xfrm>
            <a:off x="1143000" y="228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nchorCtr="1"/>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endParaRPr lang="en-GB" sz="4400">
              <a:solidFill>
                <a:srgbClr val="FFFF66"/>
              </a:solidFill>
            </a:endParaRPr>
          </a:p>
        </p:txBody>
      </p:sp>
      <p:sp>
        <p:nvSpPr>
          <p:cNvPr id="337924" name="Rectangle 4"/>
          <p:cNvSpPr>
            <a:spLocks noChangeArrowheads="1"/>
          </p:cNvSpPr>
          <p:nvPr/>
        </p:nvSpPr>
        <p:spPr bwMode="auto">
          <a:xfrm>
            <a:off x="1752600" y="5029200"/>
            <a:ext cx="6705600" cy="762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7925" name="Rectangle 5"/>
          <p:cNvSpPr>
            <a:spLocks noChangeArrowheads="1"/>
          </p:cNvSpPr>
          <p:nvPr/>
        </p:nvSpPr>
        <p:spPr bwMode="auto">
          <a:xfrm>
            <a:off x="27432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7926" name="Rectangle 6"/>
          <p:cNvSpPr>
            <a:spLocks noChangeArrowheads="1"/>
          </p:cNvSpPr>
          <p:nvPr/>
        </p:nvSpPr>
        <p:spPr bwMode="auto">
          <a:xfrm>
            <a:off x="4876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7927" name="Rectangle 7"/>
          <p:cNvSpPr>
            <a:spLocks noChangeArrowheads="1"/>
          </p:cNvSpPr>
          <p:nvPr/>
        </p:nvSpPr>
        <p:spPr bwMode="auto">
          <a:xfrm>
            <a:off x="7162800" y="2895600"/>
            <a:ext cx="76200" cy="2133600"/>
          </a:xfrm>
          <a:prstGeom prst="rect">
            <a:avLst/>
          </a:prstGeom>
          <a:solidFill>
            <a:srgbClr val="0000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7928" name="Rectangle 8"/>
          <p:cNvSpPr>
            <a:spLocks noChangeArrowheads="1"/>
          </p:cNvSpPr>
          <p:nvPr/>
        </p:nvSpPr>
        <p:spPr bwMode="auto">
          <a:xfrm>
            <a:off x="6324600" y="4876800"/>
            <a:ext cx="1828800" cy="155575"/>
          </a:xfrm>
          <a:prstGeom prst="rect">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7929" name="Text Box 9"/>
          <p:cNvSpPr txBox="1">
            <a:spLocks noChangeArrowheads="1"/>
          </p:cNvSpPr>
          <p:nvPr/>
        </p:nvSpPr>
        <p:spPr bwMode="auto">
          <a:xfrm>
            <a:off x="25908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A</a:t>
            </a:r>
          </a:p>
        </p:txBody>
      </p:sp>
      <p:sp>
        <p:nvSpPr>
          <p:cNvPr id="337930" name="Text Box 10"/>
          <p:cNvSpPr txBox="1">
            <a:spLocks noChangeArrowheads="1"/>
          </p:cNvSpPr>
          <p:nvPr/>
        </p:nvSpPr>
        <p:spPr bwMode="auto">
          <a:xfrm>
            <a:off x="4724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B</a:t>
            </a:r>
          </a:p>
        </p:txBody>
      </p:sp>
      <p:sp>
        <p:nvSpPr>
          <p:cNvPr id="337931" name="Text Box 11"/>
          <p:cNvSpPr txBox="1">
            <a:spLocks noChangeArrowheads="1"/>
          </p:cNvSpPr>
          <p:nvPr/>
        </p:nvSpPr>
        <p:spPr bwMode="auto">
          <a:xfrm>
            <a:off x="7010400" y="51816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rgbClr val="000000"/>
                </a:solidFill>
                <a:latin typeface="Arial Black" panose="020B0A04020102020204" pitchFamily="34" charset="0"/>
              </a:rPr>
              <a:t>C</a:t>
            </a:r>
          </a:p>
        </p:txBody>
      </p:sp>
      <p:sp>
        <p:nvSpPr>
          <p:cNvPr id="337932" name="Rectangle 12"/>
          <p:cNvSpPr>
            <a:spLocks noChangeArrowheads="1"/>
          </p:cNvSpPr>
          <p:nvPr/>
        </p:nvSpPr>
        <p:spPr bwMode="auto">
          <a:xfrm>
            <a:off x="6477000" y="4724400"/>
            <a:ext cx="1524000" cy="152400"/>
          </a:xfrm>
          <a:prstGeom prst="rect">
            <a:avLst/>
          </a:prstGeom>
          <a:solidFill>
            <a:srgbClr val="FFCC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7933" name="Rectangle 13"/>
          <p:cNvSpPr>
            <a:spLocks noChangeArrowheads="1"/>
          </p:cNvSpPr>
          <p:nvPr/>
        </p:nvSpPr>
        <p:spPr bwMode="auto">
          <a:xfrm>
            <a:off x="6629400" y="4572000"/>
            <a:ext cx="1219200" cy="152400"/>
          </a:xfrm>
          <a:prstGeom prst="rect">
            <a:avLst/>
          </a:prstGeom>
          <a:solidFill>
            <a:srgbClr val="FFFF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337934" name="AutoShape 14"/>
          <p:cNvSpPr>
            <a:spLocks noChangeArrowheads="1"/>
          </p:cNvSpPr>
          <p:nvPr/>
        </p:nvSpPr>
        <p:spPr bwMode="auto">
          <a:xfrm>
            <a:off x="2667000" y="1524000"/>
            <a:ext cx="5638800" cy="1190625"/>
          </a:xfrm>
          <a:prstGeom prst="curvedDownArrow">
            <a:avLst>
              <a:gd name="adj1" fmla="val 94720"/>
              <a:gd name="adj2" fmla="val 189440"/>
              <a:gd name="adj3" fmla="val 33333"/>
            </a:avLst>
          </a:prstGeom>
          <a:solidFill>
            <a:srgbClr val="FF9900"/>
          </a:solidFill>
          <a:ln w="12700" cap="sq">
            <a:solidFill>
              <a:srgbClr val="000000"/>
            </a:solidFill>
            <a:miter lim="800000"/>
            <a:headEnd type="none" w="sm" len="sm"/>
            <a:tailEnd type="none" w="sm" len="sm"/>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a:noFill/>
        </p:spPr>
        <p:txBody>
          <a:bodyPr/>
          <a:lstStyle/>
          <a:p>
            <a:pPr eaLnBrk="1" hangingPunct="1"/>
            <a:r>
              <a:rPr lang="en-US" altLang="en-US" sz="4000" smtClean="0"/>
              <a:t>Simplifying the method (3 disks)</a:t>
            </a:r>
          </a:p>
        </p:txBody>
      </p:sp>
      <p:sp>
        <p:nvSpPr>
          <p:cNvPr id="338947" name="Rectangle 3"/>
          <p:cNvSpPr>
            <a:spLocks noGrp="1" noChangeArrowheads="1"/>
          </p:cNvSpPr>
          <p:nvPr>
            <p:ph type="body" idx="1"/>
          </p:nvPr>
        </p:nvSpPr>
        <p:spPr>
          <a:noFill/>
        </p:spPr>
        <p:txBody>
          <a:bodyPr/>
          <a:lstStyle/>
          <a:p>
            <a:pPr algn="just" eaLnBrk="1" hangingPunct="1">
              <a:lnSpc>
                <a:spcPct val="90000"/>
              </a:lnSpc>
              <a:buFontTx/>
              <a:buNone/>
            </a:pPr>
            <a:r>
              <a:rPr lang="en-US" altLang="en-US" smtClean="0"/>
              <a:t>Step 1 </a:t>
            </a:r>
          </a:p>
          <a:p>
            <a:pPr lvl="1" algn="just" eaLnBrk="1" hangingPunct="1">
              <a:lnSpc>
                <a:spcPct val="90000"/>
              </a:lnSpc>
            </a:pPr>
            <a:r>
              <a:rPr lang="en-US" altLang="en-US" smtClean="0"/>
              <a:t>Move the top 2 disks from A to B using C as intermediate</a:t>
            </a:r>
          </a:p>
          <a:p>
            <a:pPr algn="just" eaLnBrk="1" hangingPunct="1">
              <a:lnSpc>
                <a:spcPct val="90000"/>
              </a:lnSpc>
              <a:buFontTx/>
              <a:buNone/>
            </a:pPr>
            <a:r>
              <a:rPr lang="en-US" altLang="en-US" smtClean="0"/>
              <a:t>Step 2</a:t>
            </a:r>
          </a:p>
          <a:p>
            <a:pPr lvl="1" algn="just" eaLnBrk="1" hangingPunct="1">
              <a:lnSpc>
                <a:spcPct val="90000"/>
              </a:lnSpc>
            </a:pPr>
            <a:r>
              <a:rPr lang="en-US" altLang="en-US" smtClean="0"/>
              <a:t>Move the remaining disk from A to C</a:t>
            </a:r>
          </a:p>
          <a:p>
            <a:pPr algn="just" eaLnBrk="1" hangingPunct="1">
              <a:lnSpc>
                <a:spcPct val="90000"/>
              </a:lnSpc>
              <a:buFontTx/>
              <a:buNone/>
            </a:pPr>
            <a:r>
              <a:rPr lang="en-US" altLang="en-US" smtClean="0"/>
              <a:t>Step 3</a:t>
            </a:r>
          </a:p>
          <a:p>
            <a:pPr lvl="1" algn="just" eaLnBrk="1" hangingPunct="1">
              <a:lnSpc>
                <a:spcPct val="90000"/>
              </a:lnSpc>
            </a:pPr>
            <a:r>
              <a:rPr lang="en-US" altLang="en-US" smtClean="0"/>
              <a:t>Move 2 disks from B to C using A as intermediate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Naming Conventions</a:t>
            </a:r>
          </a:p>
        </p:txBody>
      </p:sp>
      <p:sp>
        <p:nvSpPr>
          <p:cNvPr id="122883" name="Rectangle 3"/>
          <p:cNvSpPr>
            <a:spLocks noGrp="1" noChangeArrowheads="1"/>
          </p:cNvSpPr>
          <p:nvPr>
            <p:ph type="body" idx="1"/>
          </p:nvPr>
        </p:nvSpPr>
        <p:spPr>
          <a:xfrm>
            <a:off x="228600" y="914400"/>
            <a:ext cx="8686800" cy="5486400"/>
          </a:xfrm>
        </p:spPr>
        <p:txBody>
          <a:bodyPr/>
          <a:lstStyle/>
          <a:p>
            <a:pPr algn="just" eaLnBrk="1" hangingPunct="1">
              <a:lnSpc>
                <a:spcPct val="90000"/>
              </a:lnSpc>
            </a:pPr>
            <a:r>
              <a:rPr lang="en-US" sz="2200" smtClean="0"/>
              <a:t>Begin variable names with lowercase letters</a:t>
            </a:r>
          </a:p>
          <a:p>
            <a:pPr algn="just" eaLnBrk="1" hangingPunct="1">
              <a:lnSpc>
                <a:spcPct val="90000"/>
              </a:lnSpc>
            </a:pPr>
            <a:endParaRPr lang="en-US" sz="2200" smtClean="0"/>
          </a:p>
          <a:p>
            <a:pPr algn="just" eaLnBrk="1" hangingPunct="1">
              <a:lnSpc>
                <a:spcPct val="90000"/>
              </a:lnSpc>
            </a:pPr>
            <a:r>
              <a:rPr lang="en-US" sz="2200" smtClean="0"/>
              <a:t>Use </a:t>
            </a:r>
            <a:r>
              <a:rPr lang="en-US" sz="2200" b="1" smtClean="0"/>
              <a:t>meaningful</a:t>
            </a:r>
            <a:r>
              <a:rPr lang="en-US" sz="2200" smtClean="0"/>
              <a:t> names</a:t>
            </a:r>
          </a:p>
          <a:p>
            <a:pPr algn="just" eaLnBrk="1" hangingPunct="1">
              <a:lnSpc>
                <a:spcPct val="90000"/>
              </a:lnSpc>
            </a:pPr>
            <a:endParaRPr lang="en-US" sz="2200" smtClean="0"/>
          </a:p>
          <a:p>
            <a:pPr algn="just" eaLnBrk="1" hangingPunct="1">
              <a:lnSpc>
                <a:spcPct val="90000"/>
              </a:lnSpc>
            </a:pPr>
            <a:r>
              <a:rPr lang="en-US" sz="2200" smtClean="0"/>
              <a:t>Separate “words” within identifiers with underscores or mixed upper and lower case. </a:t>
            </a:r>
          </a:p>
          <a:p>
            <a:pPr algn="just" eaLnBrk="1" hangingPunct="1">
              <a:lnSpc>
                <a:spcPct val="90000"/>
              </a:lnSpc>
            </a:pPr>
            <a:endParaRPr lang="en-US" sz="2200" smtClean="0"/>
          </a:p>
          <a:p>
            <a:pPr algn="just" eaLnBrk="1" hangingPunct="1">
              <a:lnSpc>
                <a:spcPct val="90000"/>
              </a:lnSpc>
            </a:pPr>
            <a:r>
              <a:rPr lang="en-US" sz="2200" smtClean="0"/>
              <a:t>Use all uppercase for </a:t>
            </a:r>
            <a:r>
              <a:rPr lang="en-US" sz="2200" b="1" i="1" smtClean="0"/>
              <a:t>symbolic constants</a:t>
            </a:r>
            <a:r>
              <a:rPr lang="en-US" sz="2200" smtClean="0"/>
              <a:t> (used in </a:t>
            </a:r>
            <a:r>
              <a:rPr lang="en-US" sz="2200" b="1" smtClean="0"/>
              <a:t>#define</a:t>
            </a:r>
            <a:r>
              <a:rPr lang="en-US" sz="2200" smtClean="0"/>
              <a:t> preprocessor directives).</a:t>
            </a:r>
          </a:p>
          <a:p>
            <a:pPr algn="just" eaLnBrk="1" hangingPunct="1">
              <a:lnSpc>
                <a:spcPct val="90000"/>
              </a:lnSpc>
            </a:pPr>
            <a:endParaRPr lang="en-US" sz="2200" smtClean="0"/>
          </a:p>
          <a:p>
            <a:pPr algn="just" eaLnBrk="1" hangingPunct="1">
              <a:lnSpc>
                <a:spcPct val="90000"/>
              </a:lnSpc>
            </a:pPr>
            <a:r>
              <a:rPr lang="en-US" sz="2200" smtClean="0"/>
              <a:t>Be consistent!</a:t>
            </a:r>
          </a:p>
          <a:p>
            <a:pPr algn="just" eaLnBrk="1" hangingPunct="1">
              <a:lnSpc>
                <a:spcPct val="90000"/>
              </a:lnSpc>
              <a:buFont typeface="Monotype Sorts" pitchFamily="2" charset="2"/>
              <a:buChar char=" "/>
            </a:pPr>
            <a:endParaRPr lang="en-US" sz="2200" smtClean="0"/>
          </a:p>
          <a:p>
            <a:pPr algn="just" eaLnBrk="1" hangingPunct="1">
              <a:lnSpc>
                <a:spcPct val="90000"/>
              </a:lnSpc>
              <a:buFont typeface="Monotype Sorts" pitchFamily="2" charset="2"/>
              <a:buChar char=" "/>
            </a:pPr>
            <a:r>
              <a:rPr lang="en-US" sz="2200" b="1" smtClean="0">
                <a:solidFill>
                  <a:srgbClr val="339933"/>
                </a:solidFill>
              </a:rPr>
              <a:t>In addition to the conventions one must follow all the naming rules as discussed in previous sessions.</a:t>
            </a:r>
            <a:endParaRPr lang="en-US" sz="2200" smtClean="0"/>
          </a:p>
        </p:txBody>
      </p:sp>
      <p:sp>
        <p:nvSpPr>
          <p:cNvPr id="122884" name="Text Box 4"/>
          <p:cNvSpPr txBox="1">
            <a:spLocks noChangeArrowheads="1"/>
          </p:cNvSpPr>
          <p:nvPr/>
        </p:nvSpPr>
        <p:spPr bwMode="auto">
          <a:xfrm>
            <a:off x="3886200" y="4089400"/>
            <a:ext cx="4740275" cy="711200"/>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US" sz="2000"/>
              <a:t>Note:  symbolic constants are not variables, but make the program easier to read.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 calcmode="lin" valueType="num">
                                      <p:cBhvr additive="base">
                                        <p:cTn id="7" dur="500" fill="hold"/>
                                        <p:tgtEl>
                                          <p:spTgt spid="1228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8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2883">
                                            <p:txEl>
                                              <p:pRg st="2" end="2"/>
                                            </p:txEl>
                                          </p:spTgt>
                                        </p:tgtEl>
                                        <p:attrNameLst>
                                          <p:attrName>style.visibility</p:attrName>
                                        </p:attrNameLst>
                                      </p:cBhvr>
                                      <p:to>
                                        <p:strVal val="visible"/>
                                      </p:to>
                                    </p:set>
                                    <p:anim calcmode="lin" valueType="num">
                                      <p:cBhvr additive="base">
                                        <p:cTn id="13" dur="500" fill="hold"/>
                                        <p:tgtEl>
                                          <p:spTgt spid="12288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8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2883">
                                            <p:txEl>
                                              <p:pRg st="4" end="4"/>
                                            </p:txEl>
                                          </p:spTgt>
                                        </p:tgtEl>
                                        <p:attrNameLst>
                                          <p:attrName>style.visibility</p:attrName>
                                        </p:attrNameLst>
                                      </p:cBhvr>
                                      <p:to>
                                        <p:strVal val="visible"/>
                                      </p:to>
                                    </p:set>
                                    <p:anim calcmode="lin" valueType="num">
                                      <p:cBhvr additive="base">
                                        <p:cTn id="19" dur="500" fill="hold"/>
                                        <p:tgtEl>
                                          <p:spTgt spid="12288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8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2883">
                                            <p:txEl>
                                              <p:pRg st="6" end="6"/>
                                            </p:txEl>
                                          </p:spTgt>
                                        </p:tgtEl>
                                        <p:attrNameLst>
                                          <p:attrName>style.visibility</p:attrName>
                                        </p:attrNameLst>
                                      </p:cBhvr>
                                      <p:to>
                                        <p:strVal val="visible"/>
                                      </p:to>
                                    </p:set>
                                    <p:anim calcmode="lin" valueType="num">
                                      <p:cBhvr additive="base">
                                        <p:cTn id="25" dur="500" fill="hold"/>
                                        <p:tgtEl>
                                          <p:spTgt spid="12288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28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22883">
                                            <p:txEl>
                                              <p:pRg st="8" end="8"/>
                                            </p:txEl>
                                          </p:spTgt>
                                        </p:tgtEl>
                                        <p:attrNameLst>
                                          <p:attrName>style.visibility</p:attrName>
                                        </p:attrNameLst>
                                      </p:cBhvr>
                                      <p:to>
                                        <p:strVal val="visible"/>
                                      </p:to>
                                    </p:set>
                                    <p:anim calcmode="lin" valueType="num">
                                      <p:cBhvr additive="base">
                                        <p:cTn id="31" dur="500" fill="hold"/>
                                        <p:tgtEl>
                                          <p:spTgt spid="122883">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2288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22883">
                                            <p:txEl>
                                              <p:pRg st="10" end="10"/>
                                            </p:txEl>
                                          </p:spTgt>
                                        </p:tgtEl>
                                        <p:attrNameLst>
                                          <p:attrName>style.visibility</p:attrName>
                                        </p:attrNameLst>
                                      </p:cBhvr>
                                      <p:to>
                                        <p:strVal val="visible"/>
                                      </p:to>
                                    </p:set>
                                    <p:anim calcmode="lin" valueType="num">
                                      <p:cBhvr additive="base">
                                        <p:cTn id="37" dur="500" fill="hold"/>
                                        <p:tgtEl>
                                          <p:spTgt spid="122883">
                                            <p:txEl>
                                              <p:pRg st="10" end="1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2288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2884"/>
                                        </p:tgtEl>
                                        <p:attrNameLst>
                                          <p:attrName>style.visibility</p:attrName>
                                        </p:attrNameLst>
                                      </p:cBhvr>
                                      <p:to>
                                        <p:strVal val="visible"/>
                                      </p:to>
                                    </p:set>
                                    <p:anim calcmode="lin" valueType="num">
                                      <p:cBhvr additive="base">
                                        <p:cTn id="43" dur="500" fill="hold"/>
                                        <p:tgtEl>
                                          <p:spTgt spid="122884"/>
                                        </p:tgtEl>
                                        <p:attrNameLst>
                                          <p:attrName>ppt_x</p:attrName>
                                        </p:attrNameLst>
                                      </p:cBhvr>
                                      <p:tavLst>
                                        <p:tav tm="0">
                                          <p:val>
                                            <p:strVal val="0-#ppt_w/2"/>
                                          </p:val>
                                        </p:tav>
                                        <p:tav tm="100000">
                                          <p:val>
                                            <p:strVal val="#ppt_x"/>
                                          </p:val>
                                        </p:tav>
                                      </p:tavLst>
                                    </p:anim>
                                    <p:anim calcmode="lin" valueType="num">
                                      <p:cBhvr additive="base">
                                        <p:cTn id="44" dur="500" fill="hold"/>
                                        <p:tgtEl>
                                          <p:spTgt spid="1228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P spid="122884" grpId="0" animBg="1" autoUpdateAnimBg="0"/>
    </p:bldLst>
  </p:timing>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noFill/>
        </p:spPr>
        <p:txBody>
          <a:bodyPr/>
          <a:lstStyle/>
          <a:p>
            <a:pPr eaLnBrk="1" hangingPunct="1"/>
            <a:r>
              <a:rPr lang="en-US" smtClean="0"/>
              <a:t>General solution</a:t>
            </a:r>
          </a:p>
        </p:txBody>
      </p:sp>
      <p:sp>
        <p:nvSpPr>
          <p:cNvPr id="339971" name="Rectangle 3"/>
          <p:cNvSpPr>
            <a:spLocks noGrp="1" noChangeArrowheads="1"/>
          </p:cNvSpPr>
          <p:nvPr>
            <p:ph type="body" idx="1"/>
          </p:nvPr>
        </p:nvSpPr>
        <p:spPr>
          <a:xfrm>
            <a:off x="457200" y="1371600"/>
            <a:ext cx="8305800" cy="4876800"/>
          </a:xfrm>
          <a:noFill/>
        </p:spPr>
        <p:txBody>
          <a:bodyPr/>
          <a:lstStyle/>
          <a:p>
            <a:pPr algn="just" eaLnBrk="1" hangingPunct="1">
              <a:lnSpc>
                <a:spcPct val="90000"/>
              </a:lnSpc>
              <a:buFontTx/>
              <a:buNone/>
            </a:pPr>
            <a:r>
              <a:rPr lang="en-US" sz="2000" smtClean="0"/>
              <a:t>The key to the solution is to notice that to move any disk, we must first move the smaller disks off of it, thus a recursive definition</a:t>
            </a:r>
          </a:p>
          <a:p>
            <a:pPr algn="just" eaLnBrk="1" hangingPunct="1">
              <a:lnSpc>
                <a:spcPct val="90000"/>
              </a:lnSpc>
              <a:buFontTx/>
              <a:buNone/>
            </a:pPr>
            <a:endParaRPr lang="en-US" sz="2000" smtClean="0"/>
          </a:p>
          <a:p>
            <a:pPr lvl="1" algn="just" eaLnBrk="1" hangingPunct="1">
              <a:lnSpc>
                <a:spcPct val="90000"/>
              </a:lnSpc>
            </a:pPr>
            <a:r>
              <a:rPr lang="en-US" sz="2000" smtClean="0"/>
              <a:t>To move 1 disk</a:t>
            </a:r>
          </a:p>
          <a:p>
            <a:pPr lvl="2" algn="just" eaLnBrk="1" hangingPunct="1">
              <a:lnSpc>
                <a:spcPct val="90000"/>
              </a:lnSpc>
            </a:pPr>
            <a:r>
              <a:rPr lang="en-US" smtClean="0"/>
              <a:t>Move 1 disk from start tower to destination tower</a:t>
            </a:r>
          </a:p>
          <a:p>
            <a:pPr lvl="1" algn="just" eaLnBrk="1" hangingPunct="1">
              <a:lnSpc>
                <a:spcPct val="90000"/>
              </a:lnSpc>
            </a:pPr>
            <a:r>
              <a:rPr lang="en-US" sz="2000" smtClean="0"/>
              <a:t>To move 2 disks</a:t>
            </a:r>
          </a:p>
          <a:p>
            <a:pPr lvl="2" algn="just" eaLnBrk="1" hangingPunct="1">
              <a:lnSpc>
                <a:spcPct val="90000"/>
              </a:lnSpc>
            </a:pPr>
            <a:r>
              <a:rPr lang="en-US" smtClean="0"/>
              <a:t>Move smaller disk from start tower to intermediate tower</a:t>
            </a:r>
          </a:p>
          <a:p>
            <a:pPr lvl="2" algn="just" eaLnBrk="1" hangingPunct="1">
              <a:lnSpc>
                <a:spcPct val="90000"/>
              </a:lnSpc>
            </a:pPr>
            <a:r>
              <a:rPr lang="en-US" smtClean="0"/>
              <a:t>Move larger disk from start tower to final tower</a:t>
            </a:r>
          </a:p>
          <a:p>
            <a:pPr lvl="2" algn="just" eaLnBrk="1" hangingPunct="1">
              <a:lnSpc>
                <a:spcPct val="90000"/>
              </a:lnSpc>
            </a:pPr>
            <a:r>
              <a:rPr lang="en-US" smtClean="0"/>
              <a:t>Move smaller disk from intermediate tower to final tower</a:t>
            </a:r>
          </a:p>
        </p:txBody>
      </p:sp>
    </p:spTree>
  </p:cSld>
  <p:clrMapOvr>
    <a:masterClrMapping/>
  </p:clrMapOvr>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body" idx="1"/>
          </p:nvPr>
        </p:nvSpPr>
        <p:spPr>
          <a:xfrm>
            <a:off x="457200" y="1371600"/>
            <a:ext cx="8229600" cy="4953000"/>
          </a:xfrm>
        </p:spPr>
        <p:txBody>
          <a:bodyPr/>
          <a:lstStyle/>
          <a:p>
            <a:pPr algn="just" eaLnBrk="1" hangingPunct="1">
              <a:buFontTx/>
              <a:buNone/>
            </a:pPr>
            <a:r>
              <a:rPr lang="en-US" sz="2400" smtClean="0"/>
              <a:t>To move n disks</a:t>
            </a:r>
          </a:p>
          <a:p>
            <a:pPr lvl="1" algn="just" eaLnBrk="1" hangingPunct="1"/>
            <a:endParaRPr lang="en-US" smtClean="0"/>
          </a:p>
          <a:p>
            <a:pPr lvl="1" algn="just" eaLnBrk="1" hangingPunct="1"/>
            <a:r>
              <a:rPr lang="en-US" smtClean="0"/>
              <a:t>Move n-1 disks from Start to Intermediate using Final</a:t>
            </a:r>
          </a:p>
          <a:p>
            <a:pPr lvl="1" algn="just" eaLnBrk="1" hangingPunct="1"/>
            <a:endParaRPr lang="en-US" smtClean="0"/>
          </a:p>
          <a:p>
            <a:pPr lvl="1" algn="just" eaLnBrk="1" hangingPunct="1"/>
            <a:r>
              <a:rPr lang="en-US" smtClean="0"/>
              <a:t>Move n</a:t>
            </a:r>
            <a:r>
              <a:rPr lang="en-US" baseline="30000" smtClean="0"/>
              <a:t>th</a:t>
            </a:r>
            <a:r>
              <a:rPr lang="en-US" smtClean="0"/>
              <a:t> disk from Start to Final</a:t>
            </a:r>
          </a:p>
          <a:p>
            <a:pPr lvl="1" algn="just" eaLnBrk="1" hangingPunct="1"/>
            <a:endParaRPr lang="en-US" smtClean="0"/>
          </a:p>
          <a:p>
            <a:pPr lvl="1" algn="just" eaLnBrk="1" hangingPunct="1"/>
            <a:r>
              <a:rPr lang="en-US" smtClean="0"/>
              <a:t>Move n-1 disks from Intermediate to Final using Start</a:t>
            </a:r>
          </a:p>
        </p:txBody>
      </p:sp>
      <p:sp>
        <p:nvSpPr>
          <p:cNvPr id="340995" name="Rectangle 3"/>
          <p:cNvSpPr>
            <a:spLocks noGrp="1" noChangeArrowheads="1"/>
          </p:cNvSpPr>
          <p:nvPr>
            <p:ph type="title"/>
          </p:nvPr>
        </p:nvSpPr>
        <p:spPr>
          <a:noFill/>
        </p:spPr>
        <p:txBody>
          <a:bodyPr/>
          <a:lstStyle/>
          <a:p>
            <a:pPr eaLnBrk="1" hangingPunct="1"/>
            <a:r>
              <a:rPr lang="en-US" smtClean="0"/>
              <a:t>General solution - II</a:t>
            </a:r>
          </a:p>
        </p:txBody>
      </p:sp>
    </p:spTree>
  </p:cSld>
  <p:clrMapOvr>
    <a:masterClrMapping/>
  </p:clrMapOvr>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ChangeArrowheads="1"/>
          </p:cNvSpPr>
          <p:nvPr>
            <p:ph type="title"/>
          </p:nvPr>
        </p:nvSpPr>
        <p:spPr/>
        <p:txBody>
          <a:bodyPr/>
          <a:lstStyle/>
          <a:p>
            <a:pPr eaLnBrk="1" hangingPunct="1"/>
            <a:r>
              <a:rPr lang="en-US" smtClean="0"/>
              <a:t>Algorithm</a:t>
            </a:r>
          </a:p>
        </p:txBody>
      </p:sp>
      <p:sp>
        <p:nvSpPr>
          <p:cNvPr id="342019" name="Rectangle 3"/>
          <p:cNvSpPr>
            <a:spLocks noGrp="1" noChangeArrowheads="1"/>
          </p:cNvSpPr>
          <p:nvPr>
            <p:ph type="body" idx="1"/>
          </p:nvPr>
        </p:nvSpPr>
        <p:spPr/>
        <p:txBody>
          <a:bodyPr/>
          <a:lstStyle/>
          <a:p>
            <a:pPr algn="just" eaLnBrk="1" hangingPunct="1">
              <a:buFontTx/>
              <a:buNone/>
            </a:pPr>
            <a:r>
              <a:rPr lang="en-US" sz="2400" smtClean="0">
                <a:latin typeface="Arial Unicode MS" panose="020B0604020202020204" pitchFamily="34" charset="-128"/>
              </a:rPr>
              <a:t>Hanoi (N, </a:t>
            </a:r>
            <a:r>
              <a:rPr lang="en-US" sz="2400" b="1" smtClean="0">
                <a:latin typeface="Arial Unicode MS" panose="020B0604020202020204" pitchFamily="34" charset="-128"/>
              </a:rPr>
              <a:t>Start</a:t>
            </a:r>
            <a:r>
              <a:rPr lang="en-US" sz="2400" smtClean="0">
                <a:latin typeface="Arial Unicode MS" panose="020B0604020202020204" pitchFamily="34" charset="-128"/>
              </a:rPr>
              <a:t>, </a:t>
            </a:r>
            <a:r>
              <a:rPr lang="en-US" sz="2400" b="1" smtClean="0">
                <a:latin typeface="Arial Unicode MS" panose="020B0604020202020204" pitchFamily="34" charset="-128"/>
              </a:rPr>
              <a:t>Final</a:t>
            </a:r>
            <a:r>
              <a:rPr lang="en-US" sz="2400" smtClean="0">
                <a:latin typeface="Arial Unicode MS" panose="020B0604020202020204" pitchFamily="34" charset="-128"/>
              </a:rPr>
              <a:t>, </a:t>
            </a:r>
            <a:r>
              <a:rPr lang="en-US" sz="2400" b="1" smtClean="0">
                <a:latin typeface="Arial Unicode MS" panose="020B0604020202020204" pitchFamily="34" charset="-128"/>
              </a:rPr>
              <a:t>Intermediate</a:t>
            </a:r>
            <a:r>
              <a:rPr lang="en-US" sz="2400" smtClean="0">
                <a:latin typeface="Arial Unicode MS" panose="020B0604020202020204" pitchFamily="34" charset="-128"/>
              </a:rPr>
              <a:t>) </a:t>
            </a:r>
          </a:p>
          <a:p>
            <a:pPr algn="just" eaLnBrk="1" hangingPunct="1">
              <a:buFontTx/>
              <a:buNone/>
            </a:pPr>
            <a:r>
              <a:rPr lang="en-US" sz="2400" smtClean="0">
                <a:latin typeface="Arial Unicode MS" panose="020B0604020202020204" pitchFamily="34" charset="-128"/>
              </a:rPr>
              <a:t>Begin</a:t>
            </a:r>
          </a:p>
          <a:p>
            <a:pPr algn="just" eaLnBrk="1" hangingPunct="1">
              <a:buFontTx/>
              <a:buNone/>
            </a:pPr>
            <a:r>
              <a:rPr lang="en-US" sz="2400" smtClean="0">
                <a:latin typeface="Arial Unicode MS" panose="020B0604020202020204" pitchFamily="34" charset="-128"/>
              </a:rPr>
              <a:t>	if N IS NOT 0 </a:t>
            </a:r>
          </a:p>
          <a:p>
            <a:pPr algn="just" eaLnBrk="1" hangingPunct="1">
              <a:buFontTx/>
              <a:buNone/>
            </a:pPr>
            <a:r>
              <a:rPr lang="en-US" sz="2400" smtClean="0">
                <a:latin typeface="Arial Unicode MS" panose="020B0604020202020204" pitchFamily="34" charset="-128"/>
              </a:rPr>
              <a:t>		Hanoi (N-1, </a:t>
            </a:r>
            <a:r>
              <a:rPr lang="en-US" sz="2400" b="1" smtClean="0">
                <a:latin typeface="Arial Unicode MS" panose="020B0604020202020204" pitchFamily="34" charset="-128"/>
              </a:rPr>
              <a:t>Start</a:t>
            </a:r>
            <a:r>
              <a:rPr lang="en-US" sz="2400" smtClean="0">
                <a:latin typeface="Arial Unicode MS" panose="020B0604020202020204" pitchFamily="34" charset="-128"/>
              </a:rPr>
              <a:t>, </a:t>
            </a:r>
            <a:r>
              <a:rPr lang="en-US" sz="2400" b="1" smtClean="0">
                <a:latin typeface="Arial Unicode MS" panose="020B0604020202020204" pitchFamily="34" charset="-128"/>
              </a:rPr>
              <a:t>Intermediate</a:t>
            </a:r>
            <a:r>
              <a:rPr lang="en-US" sz="2400" smtClean="0">
                <a:latin typeface="Arial Unicode MS" panose="020B0604020202020204" pitchFamily="34" charset="-128"/>
              </a:rPr>
              <a:t>, Final) </a:t>
            </a:r>
          </a:p>
          <a:p>
            <a:pPr algn="just" eaLnBrk="1" hangingPunct="1">
              <a:buFontTx/>
              <a:buNone/>
            </a:pPr>
            <a:r>
              <a:rPr lang="en-US" sz="2400" smtClean="0">
                <a:latin typeface="Arial Unicode MS" panose="020B0604020202020204" pitchFamily="34" charset="-128"/>
              </a:rPr>
              <a:t>		Move N from Start to Final </a:t>
            </a:r>
          </a:p>
          <a:p>
            <a:pPr algn="just" eaLnBrk="1" hangingPunct="1">
              <a:buFontTx/>
              <a:buNone/>
            </a:pPr>
            <a:r>
              <a:rPr lang="en-US" sz="2400" smtClean="0">
                <a:latin typeface="Arial Unicode MS" panose="020B0604020202020204" pitchFamily="34" charset="-128"/>
              </a:rPr>
              <a:t>		Hanoi (N-1, </a:t>
            </a:r>
            <a:r>
              <a:rPr lang="en-US" sz="2400" b="1" smtClean="0">
                <a:latin typeface="Arial Unicode MS" panose="020B0604020202020204" pitchFamily="34" charset="-128"/>
              </a:rPr>
              <a:t>Intermediate</a:t>
            </a:r>
            <a:r>
              <a:rPr lang="en-US" sz="2400" smtClean="0">
                <a:latin typeface="Arial Unicode MS" panose="020B0604020202020204" pitchFamily="34" charset="-128"/>
              </a:rPr>
              <a:t>, </a:t>
            </a:r>
            <a:r>
              <a:rPr lang="en-US" sz="2400" b="1" smtClean="0">
                <a:latin typeface="Arial Unicode MS" panose="020B0604020202020204" pitchFamily="34" charset="-128"/>
              </a:rPr>
              <a:t>Final</a:t>
            </a:r>
            <a:r>
              <a:rPr lang="en-US" sz="2400" smtClean="0">
                <a:latin typeface="Arial Unicode MS" panose="020B0604020202020204" pitchFamily="34" charset="-128"/>
              </a:rPr>
              <a:t>, Start) </a:t>
            </a:r>
          </a:p>
          <a:p>
            <a:pPr algn="just" eaLnBrk="1" hangingPunct="1">
              <a:buFontTx/>
              <a:buNone/>
            </a:pPr>
            <a:r>
              <a:rPr lang="en-US" sz="2400" smtClean="0">
                <a:latin typeface="Arial Unicode MS" panose="020B0604020202020204" pitchFamily="34" charset="-128"/>
              </a:rPr>
              <a:t>End;</a:t>
            </a:r>
          </a:p>
          <a:p>
            <a:pPr algn="just" eaLnBrk="1" hangingPunct="1">
              <a:buFontTx/>
              <a:buNone/>
            </a:pPr>
            <a:endParaRPr lang="en-US" sz="2400" smtClean="0">
              <a:latin typeface="Arial Unicode MS" panose="020B0604020202020204" pitchFamily="34" charset="-128"/>
            </a:endParaRPr>
          </a:p>
        </p:txBody>
      </p:sp>
    </p:spTree>
  </p:cSld>
  <p:clrMapOvr>
    <a:masterClrMapping/>
  </p:clrMapOvr>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body" idx="1"/>
          </p:nvPr>
        </p:nvSpPr>
        <p:spPr>
          <a:noFill/>
        </p:spPr>
        <p:txBody>
          <a:bodyPr lIns="92075" tIns="46038" rIns="92075" bIns="46038"/>
          <a:lstStyle/>
          <a:p>
            <a:pPr eaLnBrk="1" hangingPunct="1"/>
            <a:r>
              <a:rPr lang="en-US" sz="2400" smtClean="0">
                <a:latin typeface="Lucida Casual" pitchFamily="66" charset="0"/>
              </a:rPr>
              <a:t>This problem is different from the ones we examined: You cannot predict in advance the size of either the smaller problems or the base case in the recursive solution to the kth smallest-element problem.</a:t>
            </a:r>
          </a:p>
          <a:p>
            <a:pPr eaLnBrk="1" hangingPunct="1">
              <a:buFontTx/>
              <a:buNone/>
            </a:pPr>
            <a:endParaRPr lang="en-US" sz="2400" smtClean="0">
              <a:latin typeface="Lucida Casual" pitchFamily="66" charset="0"/>
            </a:endParaRPr>
          </a:p>
          <a:p>
            <a:pPr eaLnBrk="1" hangingPunct="1">
              <a:buFontTx/>
              <a:buNone/>
            </a:pPr>
            <a:r>
              <a:rPr lang="en-US" sz="2400" smtClean="0">
                <a:latin typeface="Lucida Casual" pitchFamily="66" charset="0"/>
              </a:rPr>
              <a:t>Recursive solution:</a:t>
            </a:r>
          </a:p>
          <a:p>
            <a:pPr eaLnBrk="1" hangingPunct="1">
              <a:buFontTx/>
              <a:buNone/>
            </a:pPr>
            <a:r>
              <a:rPr lang="en-US" sz="2400" smtClean="0">
                <a:latin typeface="Lucida Casual" pitchFamily="66" charset="0"/>
              </a:rPr>
              <a:t>1. Decide a pivot element in the array P with index Pindex.</a:t>
            </a:r>
          </a:p>
          <a:p>
            <a:pPr eaLnBrk="1" hangingPunct="1">
              <a:buFontTx/>
              <a:buNone/>
            </a:pPr>
            <a:r>
              <a:rPr lang="en-US" sz="2400" smtClean="0">
                <a:latin typeface="Lucida Casual" pitchFamily="66" charset="0"/>
              </a:rPr>
              <a:t>2. Partition the array into three parts: elements &lt; P(call it S1), P , and elements &gt;P (call it S2).</a:t>
            </a:r>
          </a:p>
          <a:p>
            <a:pPr eaLnBrk="1" hangingPunct="1">
              <a:buFontTx/>
              <a:buNone/>
            </a:pPr>
            <a:endParaRPr lang="en-US" sz="2400" smtClean="0">
              <a:latin typeface="Lucida Casual" pitchFamily="66" charset="0"/>
            </a:endParaRPr>
          </a:p>
        </p:txBody>
      </p:sp>
      <p:sp>
        <p:nvSpPr>
          <p:cNvPr id="343043" name="Rectangle 3"/>
          <p:cNvSpPr>
            <a:spLocks noGrp="1" noChangeArrowheads="1"/>
          </p:cNvSpPr>
          <p:nvPr>
            <p:ph type="title"/>
          </p:nvPr>
        </p:nvSpPr>
        <p:spPr/>
        <p:txBody>
          <a:bodyPr/>
          <a:lstStyle/>
          <a:p>
            <a:pPr eaLnBrk="1" hangingPunct="1"/>
            <a:r>
              <a:rPr lang="en-US" sz="3600" smtClean="0"/>
              <a:t>Find kth smallest array element</a:t>
            </a:r>
          </a:p>
        </p:txBody>
      </p:sp>
    </p:spTree>
  </p:cSld>
  <p:clrMapOvr>
    <a:masterClrMapping/>
  </p:clrMapOvr>
  <p:transition/>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a:noFill/>
        </p:spPr>
        <p:txBody>
          <a:bodyPr lIns="92075" tIns="46038" rIns="92075" bIns="46038" anchor="b"/>
          <a:lstStyle/>
          <a:p>
            <a:pPr eaLnBrk="1" hangingPunct="1"/>
            <a:r>
              <a:rPr lang="en-US" sz="4000" smtClean="0">
                <a:latin typeface="Lucida Casual" pitchFamily="66" charset="0"/>
              </a:rPr>
              <a:t>Find Kth smallest… (Contd.)</a:t>
            </a:r>
          </a:p>
        </p:txBody>
      </p:sp>
      <p:sp>
        <p:nvSpPr>
          <p:cNvPr id="344067" name="Rectangle 3"/>
          <p:cNvSpPr>
            <a:spLocks noGrp="1" noChangeArrowheads="1"/>
          </p:cNvSpPr>
          <p:nvPr>
            <p:ph type="body" idx="1"/>
          </p:nvPr>
        </p:nvSpPr>
        <p:spPr>
          <a:noFill/>
        </p:spPr>
        <p:txBody>
          <a:bodyPr lIns="92075" tIns="46038" rIns="92075" bIns="46038"/>
          <a:lstStyle/>
          <a:p>
            <a:pPr eaLnBrk="1" hangingPunct="1">
              <a:buFontTx/>
              <a:buNone/>
            </a:pPr>
            <a:r>
              <a:rPr lang="en-US" sz="2400" smtClean="0">
                <a:latin typeface="Lucida Casual" pitchFamily="66" charset="0"/>
              </a:rPr>
              <a:t>3. If there are k or more elements in S1 = A[First</a:t>
            </a:r>
            <a:r>
              <a:rPr lang="en-US" sz="2400" smtClean="0"/>
              <a:t>…</a:t>
            </a:r>
            <a:r>
              <a:rPr lang="en-US" sz="2400" smtClean="0">
                <a:latin typeface="Lucida Casual" pitchFamily="66" charset="0"/>
              </a:rPr>
              <a:t>Pindex-1] then S1 contains k smallest elements of array A[First</a:t>
            </a:r>
            <a:r>
              <a:rPr lang="en-US" sz="2400" smtClean="0"/>
              <a:t>…</a:t>
            </a:r>
            <a:r>
              <a:rPr lang="en-US" sz="2400" smtClean="0">
                <a:latin typeface="Lucida Casual" pitchFamily="66" charset="0"/>
              </a:rPr>
              <a:t>Lats]. kth smallest is in S1.</a:t>
            </a:r>
          </a:p>
          <a:p>
            <a:pPr eaLnBrk="1" hangingPunct="1">
              <a:buFontTx/>
              <a:buNone/>
            </a:pPr>
            <a:endParaRPr lang="en-US" sz="2400" smtClean="0">
              <a:latin typeface="Lucida Casual" pitchFamily="66" charset="0"/>
            </a:endParaRPr>
          </a:p>
          <a:p>
            <a:pPr eaLnBrk="1" hangingPunct="1">
              <a:buFontTx/>
              <a:buNone/>
            </a:pPr>
            <a:r>
              <a:rPr lang="en-US" sz="2400" smtClean="0">
                <a:latin typeface="Lucida Casual" pitchFamily="66" charset="0"/>
              </a:rPr>
              <a:t>4. If there k-1 elements in S1, the pivot element is the required element.</a:t>
            </a:r>
          </a:p>
          <a:p>
            <a:pPr eaLnBrk="1" hangingPunct="1">
              <a:buFontTx/>
              <a:buNone/>
            </a:pPr>
            <a:endParaRPr lang="en-US" sz="2400" smtClean="0">
              <a:latin typeface="Lucida Casual" pitchFamily="66" charset="0"/>
            </a:endParaRPr>
          </a:p>
          <a:p>
            <a:pPr eaLnBrk="1" hangingPunct="1">
              <a:buFontTx/>
              <a:buNone/>
            </a:pPr>
            <a:r>
              <a:rPr lang="en-US" sz="2400" smtClean="0">
                <a:latin typeface="Lucida Casual" pitchFamily="66" charset="0"/>
              </a:rPr>
              <a:t>5. If there are fewer than k-1 elements in S1, then kth element is S2 = A[Pindex+1 -L]. Since we have eliminates Pindex-First elements, now we are looking for  (k-(Pindex-First+1))th element in S2.</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buFont typeface="Monotype Sorts" pitchFamily="2" charset="2"/>
              <a:buNone/>
            </a:pPr>
            <a:r>
              <a:rPr lang="en-US" smtClean="0"/>
              <a:t>Declaring Variables</a:t>
            </a:r>
          </a:p>
        </p:txBody>
      </p:sp>
      <p:sp>
        <p:nvSpPr>
          <p:cNvPr id="126979" name="Rectangle 3"/>
          <p:cNvSpPr>
            <a:spLocks noGrp="1" noChangeArrowheads="1"/>
          </p:cNvSpPr>
          <p:nvPr>
            <p:ph type="body" idx="1"/>
          </p:nvPr>
        </p:nvSpPr>
        <p:spPr>
          <a:xfrm>
            <a:off x="457200" y="1371600"/>
            <a:ext cx="8153400" cy="4953000"/>
          </a:xfrm>
        </p:spPr>
        <p:txBody>
          <a:bodyPr/>
          <a:lstStyle/>
          <a:p>
            <a:pPr algn="just" eaLnBrk="1" hangingPunct="1">
              <a:buFontTx/>
              <a:buNone/>
            </a:pPr>
            <a:endParaRPr lang="en-US" sz="2400" smtClean="0"/>
          </a:p>
          <a:p>
            <a:pPr algn="just" eaLnBrk="1" hangingPunct="1">
              <a:buFontTx/>
              <a:buNone/>
            </a:pPr>
            <a:r>
              <a:rPr lang="en-US" sz="2400" smtClean="0"/>
              <a:t>The </a:t>
            </a:r>
            <a:r>
              <a:rPr lang="en-US" sz="2400" b="1" smtClean="0"/>
              <a:t>declaration statement</a:t>
            </a:r>
            <a:r>
              <a:rPr lang="en-US" sz="2400" smtClean="0"/>
              <a:t> includes (apart from other information) the </a:t>
            </a:r>
            <a:r>
              <a:rPr lang="en-US" sz="2400" b="1" smtClean="0"/>
              <a:t>data type</a:t>
            </a:r>
            <a:r>
              <a:rPr lang="en-US" sz="2400" smtClean="0"/>
              <a:t> of the variable.</a:t>
            </a:r>
          </a:p>
          <a:p>
            <a:pPr algn="just" eaLnBrk="1" hangingPunct="1">
              <a:buFontTx/>
              <a:buNone/>
            </a:pPr>
            <a:endParaRPr lang="en-US" sz="2400" smtClean="0"/>
          </a:p>
          <a:p>
            <a:pPr algn="just" eaLnBrk="1" hangingPunct="1">
              <a:buFontTx/>
              <a:buNone/>
            </a:pPr>
            <a:r>
              <a:rPr lang="en-US" sz="2400" smtClean="0"/>
              <a:t>Examples of variable declarations:	</a:t>
            </a:r>
          </a:p>
          <a:p>
            <a:pPr algn="just" eaLnBrk="1" hangingPunct="1">
              <a:buFont typeface="Monotype Sorts" pitchFamily="2" charset="2"/>
              <a:buNone/>
            </a:pPr>
            <a:r>
              <a:rPr lang="en-US" sz="2400" smtClean="0"/>
              <a:t>	int  meatballs ;</a:t>
            </a:r>
          </a:p>
          <a:p>
            <a:pPr algn="just" eaLnBrk="1" hangingPunct="1">
              <a:buFont typeface="Monotype Sorts" pitchFamily="2" charset="2"/>
              <a:buNone/>
            </a:pPr>
            <a:r>
              <a:rPr lang="en-US" sz="2400" smtClean="0"/>
              <a:t>	float  area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6979">
                                            <p:txEl>
                                              <p:pRg st="1" end="1"/>
                                            </p:txEl>
                                          </p:spTgt>
                                        </p:tgtEl>
                                        <p:attrNameLst>
                                          <p:attrName>style.visibility</p:attrName>
                                        </p:attrNameLst>
                                      </p:cBhvr>
                                      <p:to>
                                        <p:strVal val="visible"/>
                                      </p:to>
                                    </p:set>
                                    <p:anim calcmode="lin" valueType="num">
                                      <p:cBhvr additive="base">
                                        <p:cTn id="7" dur="500" fill="hold"/>
                                        <p:tgtEl>
                                          <p:spTgt spid="126979">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6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6979">
                                            <p:txEl>
                                              <p:pRg st="3" end="3"/>
                                            </p:txEl>
                                          </p:spTgt>
                                        </p:tgtEl>
                                        <p:attrNameLst>
                                          <p:attrName>style.visibility</p:attrName>
                                        </p:attrNameLst>
                                      </p:cBhvr>
                                      <p:to>
                                        <p:strVal val="visible"/>
                                      </p:to>
                                    </p:set>
                                    <p:anim calcmode="lin" valueType="num">
                                      <p:cBhvr additive="base">
                                        <p:cTn id="13" dur="500" fill="hold"/>
                                        <p:tgtEl>
                                          <p:spTgt spid="126979">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69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6979">
                                            <p:txEl>
                                              <p:pRg st="4" end="4"/>
                                            </p:txEl>
                                          </p:spTgt>
                                        </p:tgtEl>
                                        <p:attrNameLst>
                                          <p:attrName>style.visibility</p:attrName>
                                        </p:attrNameLst>
                                      </p:cBhvr>
                                      <p:to>
                                        <p:strVal val="visible"/>
                                      </p:to>
                                    </p:set>
                                    <p:anim calcmode="lin" valueType="num">
                                      <p:cBhvr additive="base">
                                        <p:cTn id="19" dur="500" fill="hold"/>
                                        <p:tgtEl>
                                          <p:spTgt spid="12697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69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26979">
                                            <p:txEl>
                                              <p:pRg st="5" end="5"/>
                                            </p:txEl>
                                          </p:spTgt>
                                        </p:tgtEl>
                                        <p:attrNameLst>
                                          <p:attrName>style.visibility</p:attrName>
                                        </p:attrNameLst>
                                      </p:cBhvr>
                                      <p:to>
                                        <p:strVal val="visible"/>
                                      </p:to>
                                    </p:set>
                                    <p:anim calcmode="lin" valueType="num">
                                      <p:cBhvr additive="base">
                                        <p:cTn id="25" dur="500" fill="hold"/>
                                        <p:tgtEl>
                                          <p:spTgt spid="12697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69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15" name="Text Box 15"/>
          <p:cNvSpPr txBox="1">
            <a:spLocks noChangeArrowheads="1"/>
          </p:cNvSpPr>
          <p:nvPr/>
        </p:nvSpPr>
        <p:spPr bwMode="auto">
          <a:xfrm>
            <a:off x="152400" y="5029200"/>
            <a:ext cx="5486400" cy="1139825"/>
          </a:xfrm>
          <a:prstGeom prst="rect">
            <a:avLst/>
          </a:prstGeom>
          <a:solidFill>
            <a:schemeClr val="bg1"/>
          </a:solidFill>
          <a:ln w="9525">
            <a:solidFill>
              <a:schemeClr val="tx1"/>
            </a:solidFill>
            <a:miter lim="800000"/>
            <a:headEnd/>
            <a:tailEnd/>
          </a:ln>
          <a:effectLst>
            <a:outerShdw dist="35921" dir="2700000" algn="ctr" rotWithShape="0">
              <a:schemeClr val="bg2"/>
            </a:outerShdw>
          </a:effectLst>
        </p:spPr>
        <p:txBody>
          <a:bodyPr>
            <a:spAutoFit/>
          </a:bodyPr>
          <a:lstStyle/>
          <a:p>
            <a:pPr>
              <a:lnSpc>
                <a:spcPct val="90000"/>
              </a:lnSpc>
              <a:spcBef>
                <a:spcPct val="20000"/>
              </a:spcBef>
              <a:defRPr/>
            </a:pPr>
            <a:r>
              <a:rPr lang="en-US" sz="2200">
                <a:cs typeface="+mn-cs"/>
              </a:rPr>
              <a:t>It is required to declare variables before using </a:t>
            </a:r>
          </a:p>
          <a:p>
            <a:pPr>
              <a:lnSpc>
                <a:spcPct val="90000"/>
              </a:lnSpc>
              <a:spcBef>
                <a:spcPct val="20000"/>
              </a:spcBef>
              <a:defRPr/>
            </a:pPr>
            <a:r>
              <a:rPr lang="en-US" sz="2200">
                <a:cs typeface="+mn-cs"/>
              </a:rPr>
              <a:t>as compiler needs this information</a:t>
            </a:r>
          </a:p>
          <a:p>
            <a:pPr>
              <a:lnSpc>
                <a:spcPct val="90000"/>
              </a:lnSpc>
              <a:spcBef>
                <a:spcPct val="20000"/>
              </a:spcBef>
              <a:defRPr/>
            </a:pPr>
            <a:r>
              <a:rPr lang="en-US" sz="2200" b="1">
                <a:solidFill>
                  <a:srgbClr val="993300"/>
                </a:solidFill>
                <a:cs typeface="+mn-cs"/>
              </a:rPr>
              <a:t>Purpose!!!</a:t>
            </a:r>
            <a:endParaRPr lang="en-US" sz="2200" b="1">
              <a:cs typeface="+mn-cs"/>
            </a:endParaRPr>
          </a:p>
        </p:txBody>
      </p:sp>
      <p:sp>
        <p:nvSpPr>
          <p:cNvPr id="128002" name="Rectangle 2"/>
          <p:cNvSpPr>
            <a:spLocks noGrp="1" noChangeArrowheads="1"/>
          </p:cNvSpPr>
          <p:nvPr>
            <p:ph type="body" idx="1"/>
          </p:nvPr>
        </p:nvSpPr>
        <p:spPr>
          <a:xfrm>
            <a:off x="533400" y="1295400"/>
            <a:ext cx="8077200" cy="4038600"/>
          </a:xfrm>
        </p:spPr>
        <p:txBody>
          <a:bodyPr/>
          <a:lstStyle/>
          <a:p>
            <a:pPr algn="just" eaLnBrk="1" hangingPunct="1">
              <a:lnSpc>
                <a:spcPct val="90000"/>
              </a:lnSpc>
              <a:buFontTx/>
              <a:buNone/>
            </a:pPr>
            <a:r>
              <a:rPr lang="en-US" sz="2000" smtClean="0"/>
              <a:t>When we declare a variable</a:t>
            </a:r>
          </a:p>
          <a:p>
            <a:pPr lvl="1" algn="just" eaLnBrk="1" hangingPunct="1">
              <a:lnSpc>
                <a:spcPct val="90000"/>
              </a:lnSpc>
            </a:pPr>
            <a:r>
              <a:rPr lang="en-US" sz="2000" smtClean="0"/>
              <a:t>Space is set aside in memory to hold a value of the specified data type</a:t>
            </a:r>
          </a:p>
          <a:p>
            <a:pPr lvl="1" algn="just" eaLnBrk="1" hangingPunct="1">
              <a:lnSpc>
                <a:spcPct val="90000"/>
              </a:lnSpc>
            </a:pPr>
            <a:endParaRPr lang="en-US" sz="2000" smtClean="0"/>
          </a:p>
          <a:p>
            <a:pPr lvl="1" algn="just" eaLnBrk="1" hangingPunct="1">
              <a:lnSpc>
                <a:spcPct val="90000"/>
              </a:lnSpc>
            </a:pPr>
            <a:r>
              <a:rPr lang="en-US" sz="2000" smtClean="0"/>
              <a:t>That space is associated with </a:t>
            </a:r>
          </a:p>
          <a:p>
            <a:pPr lvl="2" algn="just" eaLnBrk="1" hangingPunct="1">
              <a:lnSpc>
                <a:spcPct val="90000"/>
              </a:lnSpc>
            </a:pPr>
            <a:r>
              <a:rPr lang="en-US" smtClean="0"/>
              <a:t>the variable name</a:t>
            </a:r>
          </a:p>
          <a:p>
            <a:pPr lvl="2" algn="just" eaLnBrk="1" hangingPunct="1">
              <a:lnSpc>
                <a:spcPct val="90000"/>
              </a:lnSpc>
            </a:pPr>
            <a:r>
              <a:rPr lang="en-US" smtClean="0"/>
              <a:t>a unique </a:t>
            </a:r>
            <a:r>
              <a:rPr lang="en-US" b="1" smtClean="0"/>
              <a:t>address</a:t>
            </a:r>
          </a:p>
          <a:p>
            <a:pPr lvl="2" algn="just" eaLnBrk="1" hangingPunct="1">
              <a:lnSpc>
                <a:spcPct val="90000"/>
              </a:lnSpc>
            </a:pPr>
            <a:endParaRPr lang="en-US" smtClean="0"/>
          </a:p>
          <a:p>
            <a:pPr algn="just" eaLnBrk="1" hangingPunct="1">
              <a:lnSpc>
                <a:spcPct val="90000"/>
              </a:lnSpc>
              <a:buFontTx/>
              <a:buNone/>
            </a:pPr>
            <a:r>
              <a:rPr lang="en-US" sz="2000" smtClean="0"/>
              <a:t>Visualization of the declaration</a:t>
            </a:r>
          </a:p>
          <a:p>
            <a:pPr lvl="1" algn="just" eaLnBrk="1" hangingPunct="1">
              <a:lnSpc>
                <a:spcPct val="90000"/>
              </a:lnSpc>
              <a:buFontTx/>
              <a:buChar char=" "/>
            </a:pPr>
            <a:r>
              <a:rPr lang="en-US" sz="2000" smtClean="0"/>
              <a:t>int  age ;</a:t>
            </a:r>
          </a:p>
          <a:p>
            <a:pPr lvl="1" algn="just" eaLnBrk="1" hangingPunct="1">
              <a:lnSpc>
                <a:spcPct val="90000"/>
              </a:lnSpc>
              <a:buFontTx/>
              <a:buChar char=" "/>
            </a:pPr>
            <a:endParaRPr lang="en-US" sz="2000" smtClean="0"/>
          </a:p>
        </p:txBody>
      </p:sp>
      <p:sp>
        <p:nvSpPr>
          <p:cNvPr id="48132" name="Rectangle 3"/>
          <p:cNvSpPr>
            <a:spLocks noGrp="1" noChangeArrowheads="1"/>
          </p:cNvSpPr>
          <p:nvPr>
            <p:ph type="title"/>
          </p:nvPr>
        </p:nvSpPr>
        <p:spPr/>
        <p:txBody>
          <a:bodyPr/>
          <a:lstStyle/>
          <a:p>
            <a:pPr eaLnBrk="1" hangingPunct="1">
              <a:buFont typeface="Monotype Sorts" pitchFamily="2" charset="2"/>
              <a:buNone/>
            </a:pPr>
            <a:r>
              <a:rPr lang="en-US" smtClean="0"/>
              <a:t>Declaring Variables</a:t>
            </a:r>
          </a:p>
        </p:txBody>
      </p:sp>
      <p:grpSp>
        <p:nvGrpSpPr>
          <p:cNvPr id="2" name="Group 4"/>
          <p:cNvGrpSpPr>
            <a:grpSpLocks/>
          </p:cNvGrpSpPr>
          <p:nvPr/>
        </p:nvGrpSpPr>
        <p:grpSpPr bwMode="auto">
          <a:xfrm>
            <a:off x="6489700" y="4114800"/>
            <a:ext cx="2349500" cy="1752600"/>
            <a:chOff x="3704" y="2784"/>
            <a:chExt cx="1480" cy="1104"/>
          </a:xfrm>
        </p:grpSpPr>
        <p:grpSp>
          <p:nvGrpSpPr>
            <p:cNvPr id="48136" name="Group 5"/>
            <p:cNvGrpSpPr>
              <a:grpSpLocks/>
            </p:cNvGrpSpPr>
            <p:nvPr/>
          </p:nvGrpSpPr>
          <p:grpSpPr bwMode="auto">
            <a:xfrm>
              <a:off x="3704" y="2784"/>
              <a:ext cx="1480" cy="1104"/>
              <a:chOff x="3704" y="2784"/>
              <a:chExt cx="1480" cy="1104"/>
            </a:xfrm>
          </p:grpSpPr>
          <p:sp>
            <p:nvSpPr>
              <p:cNvPr id="48138" name="Rectangle 6"/>
              <p:cNvSpPr>
                <a:spLocks noChangeArrowheads="1"/>
              </p:cNvSpPr>
              <p:nvPr/>
            </p:nvSpPr>
            <p:spPr bwMode="auto">
              <a:xfrm>
                <a:off x="3752" y="3072"/>
                <a:ext cx="1432" cy="4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48139" name="Rectangle 7"/>
              <p:cNvSpPr>
                <a:spLocks noChangeArrowheads="1"/>
              </p:cNvSpPr>
              <p:nvPr/>
            </p:nvSpPr>
            <p:spPr bwMode="auto">
              <a:xfrm>
                <a:off x="3704" y="2784"/>
                <a:ext cx="435"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chemeClr val="accent2"/>
                    </a:solidFill>
                    <a:latin typeface="Arial" panose="020B0604020202020204" pitchFamily="34" charset="0"/>
                  </a:rPr>
                  <a:t>age</a:t>
                </a:r>
              </a:p>
            </p:txBody>
          </p:sp>
          <p:sp>
            <p:nvSpPr>
              <p:cNvPr id="48140" name="Rectangle 8"/>
              <p:cNvSpPr>
                <a:spLocks noChangeArrowheads="1"/>
              </p:cNvSpPr>
              <p:nvPr/>
            </p:nvSpPr>
            <p:spPr bwMode="auto">
              <a:xfrm>
                <a:off x="3752" y="3600"/>
                <a:ext cx="573"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solidFill>
                      <a:schemeClr val="accent2"/>
                    </a:solidFill>
                    <a:latin typeface="Arial" panose="020B0604020202020204" pitchFamily="34" charset="0"/>
                  </a:rPr>
                  <a:t>FE07</a:t>
                </a:r>
              </a:p>
            </p:txBody>
          </p:sp>
          <p:sp>
            <p:nvSpPr>
              <p:cNvPr id="48141" name="Rectangle 9"/>
              <p:cNvSpPr>
                <a:spLocks noChangeArrowheads="1"/>
              </p:cNvSpPr>
              <p:nvPr/>
            </p:nvSpPr>
            <p:spPr bwMode="auto">
              <a:xfrm>
                <a:off x="4760" y="3600"/>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t> </a:t>
                </a:r>
                <a:r>
                  <a:rPr lang="en-US">
                    <a:solidFill>
                      <a:schemeClr val="accent2"/>
                    </a:solidFill>
                  </a:rPr>
                  <a:t>int</a:t>
                </a:r>
              </a:p>
            </p:txBody>
          </p:sp>
        </p:grpSp>
        <p:sp>
          <p:nvSpPr>
            <p:cNvPr id="48137" name="Text Box 10"/>
            <p:cNvSpPr txBox="1">
              <a:spLocks noChangeArrowheads="1"/>
            </p:cNvSpPr>
            <p:nvPr/>
          </p:nvSpPr>
          <p:spPr bwMode="auto">
            <a:xfrm>
              <a:off x="3936" y="3168"/>
              <a:ext cx="110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b="1">
                  <a:solidFill>
                    <a:schemeClr val="accent2"/>
                  </a:solidFill>
                  <a:latin typeface="Arial" panose="020B0604020202020204" pitchFamily="34" charset="0"/>
                </a:rPr>
                <a:t>garbage</a:t>
              </a:r>
            </a:p>
          </p:txBody>
        </p:sp>
      </p:grpSp>
      <p:sp>
        <p:nvSpPr>
          <p:cNvPr id="128011" name="AutoShape 11"/>
          <p:cNvSpPr>
            <a:spLocks noChangeArrowheads="1"/>
          </p:cNvSpPr>
          <p:nvPr/>
        </p:nvSpPr>
        <p:spPr bwMode="auto">
          <a:xfrm rot="1397548">
            <a:off x="3886200" y="3581400"/>
            <a:ext cx="2819400" cy="228600"/>
          </a:xfrm>
          <a:prstGeom prst="rightArrow">
            <a:avLst>
              <a:gd name="adj1" fmla="val 50000"/>
              <a:gd name="adj2" fmla="val 308333"/>
            </a:avLst>
          </a:prstGeom>
          <a:solidFill>
            <a:schemeClr val="bg2"/>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128012" name="AutoShape 12"/>
          <p:cNvSpPr>
            <a:spLocks noChangeArrowheads="1"/>
          </p:cNvSpPr>
          <p:nvPr/>
        </p:nvSpPr>
        <p:spPr bwMode="auto">
          <a:xfrm rot="2110354">
            <a:off x="3576638" y="4424363"/>
            <a:ext cx="3276600" cy="217487"/>
          </a:xfrm>
          <a:prstGeom prst="rightArrow">
            <a:avLst>
              <a:gd name="adj1" fmla="val 50000"/>
              <a:gd name="adj2" fmla="val 376643"/>
            </a:avLst>
          </a:prstGeom>
          <a:solidFill>
            <a:schemeClr val="bg2"/>
          </a:solidFill>
          <a:ln w="9525">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8002">
                                            <p:txEl>
                                              <p:pRg st="0" end="0"/>
                                            </p:txEl>
                                          </p:spTgt>
                                        </p:tgtEl>
                                        <p:attrNameLst>
                                          <p:attrName>style.visibility</p:attrName>
                                        </p:attrNameLst>
                                      </p:cBhvr>
                                      <p:to>
                                        <p:strVal val="visible"/>
                                      </p:to>
                                    </p:set>
                                    <p:anim calcmode="lin" valueType="num">
                                      <p:cBhvr additive="base">
                                        <p:cTn id="7" dur="500" fill="hold"/>
                                        <p:tgtEl>
                                          <p:spTgt spid="12800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8002">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28002">
                                            <p:txEl>
                                              <p:pRg st="1" end="1"/>
                                            </p:txEl>
                                          </p:spTgt>
                                        </p:tgtEl>
                                        <p:attrNameLst>
                                          <p:attrName>style.visibility</p:attrName>
                                        </p:attrNameLst>
                                      </p:cBhvr>
                                      <p:to>
                                        <p:strVal val="visible"/>
                                      </p:to>
                                    </p:set>
                                    <p:anim calcmode="lin" valueType="num">
                                      <p:cBhvr additive="base">
                                        <p:cTn id="11" dur="500" fill="hold"/>
                                        <p:tgtEl>
                                          <p:spTgt spid="128002">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8002">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8002">
                                            <p:txEl>
                                              <p:pRg st="3" end="3"/>
                                            </p:txEl>
                                          </p:spTgt>
                                        </p:tgtEl>
                                        <p:attrNameLst>
                                          <p:attrName>style.visibility</p:attrName>
                                        </p:attrNameLst>
                                      </p:cBhvr>
                                      <p:to>
                                        <p:strVal val="visible"/>
                                      </p:to>
                                    </p:set>
                                    <p:anim calcmode="lin" valueType="num">
                                      <p:cBhvr additive="base">
                                        <p:cTn id="15" dur="500" fill="hold"/>
                                        <p:tgtEl>
                                          <p:spTgt spid="128002">
                                            <p:txEl>
                                              <p:pRg st="3" end="3"/>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28002">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28002">
                                            <p:txEl>
                                              <p:pRg st="4" end="4"/>
                                            </p:txEl>
                                          </p:spTgt>
                                        </p:tgtEl>
                                        <p:attrNameLst>
                                          <p:attrName>style.visibility</p:attrName>
                                        </p:attrNameLst>
                                      </p:cBhvr>
                                      <p:to>
                                        <p:strVal val="visible"/>
                                      </p:to>
                                    </p:set>
                                    <p:anim calcmode="lin" valueType="num">
                                      <p:cBhvr additive="base">
                                        <p:cTn id="19" dur="500" fill="hold"/>
                                        <p:tgtEl>
                                          <p:spTgt spid="128002">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8002">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28002">
                                            <p:txEl>
                                              <p:pRg st="5" end="5"/>
                                            </p:txEl>
                                          </p:spTgt>
                                        </p:tgtEl>
                                        <p:attrNameLst>
                                          <p:attrName>style.visibility</p:attrName>
                                        </p:attrNameLst>
                                      </p:cBhvr>
                                      <p:to>
                                        <p:strVal val="visible"/>
                                      </p:to>
                                    </p:set>
                                    <p:anim calcmode="lin" valueType="num">
                                      <p:cBhvr additive="base">
                                        <p:cTn id="23" dur="500" fill="hold"/>
                                        <p:tgtEl>
                                          <p:spTgt spid="128002">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2800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128002">
                                            <p:txEl>
                                              <p:pRg st="7" end="7"/>
                                            </p:txEl>
                                          </p:spTgt>
                                        </p:tgtEl>
                                        <p:attrNameLst>
                                          <p:attrName>style.visibility</p:attrName>
                                        </p:attrNameLst>
                                      </p:cBhvr>
                                      <p:to>
                                        <p:strVal val="visible"/>
                                      </p:to>
                                    </p:set>
                                    <p:anim calcmode="lin" valueType="num">
                                      <p:cBhvr additive="base">
                                        <p:cTn id="29" dur="500" fill="hold"/>
                                        <p:tgtEl>
                                          <p:spTgt spid="128002">
                                            <p:txEl>
                                              <p:pRg st="7" end="7"/>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28002">
                                            <p:txEl>
                                              <p:pRg st="7" end="7"/>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128002">
                                            <p:txEl>
                                              <p:pRg st="8" end="8"/>
                                            </p:txEl>
                                          </p:spTgt>
                                        </p:tgtEl>
                                        <p:attrNameLst>
                                          <p:attrName>style.visibility</p:attrName>
                                        </p:attrNameLst>
                                      </p:cBhvr>
                                      <p:to>
                                        <p:strVal val="visible"/>
                                      </p:to>
                                    </p:set>
                                    <p:anim calcmode="lin" valueType="num">
                                      <p:cBhvr additive="base">
                                        <p:cTn id="33" dur="500" fill="hold"/>
                                        <p:tgtEl>
                                          <p:spTgt spid="128002">
                                            <p:txEl>
                                              <p:pRg st="8" end="8"/>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28002">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additive="base">
                                        <p:cTn id="39" dur="500" fill="hold"/>
                                        <p:tgtEl>
                                          <p:spTgt spid="2"/>
                                        </p:tgtEl>
                                        <p:attrNameLst>
                                          <p:attrName>ppt_x</p:attrName>
                                        </p:attrNameLst>
                                      </p:cBhvr>
                                      <p:tavLst>
                                        <p:tav tm="0">
                                          <p:val>
                                            <p:strVal val="0-#ppt_w/2"/>
                                          </p:val>
                                        </p:tav>
                                        <p:tav tm="100000">
                                          <p:val>
                                            <p:strVal val="#ppt_x"/>
                                          </p:val>
                                        </p:tav>
                                      </p:tavLst>
                                    </p:anim>
                                    <p:anim calcmode="lin" valueType="num">
                                      <p:cBhvr additive="base">
                                        <p:cTn id="4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128011"/>
                                        </p:tgtEl>
                                        <p:attrNameLst>
                                          <p:attrName>style.visibility</p:attrName>
                                        </p:attrNameLst>
                                      </p:cBhvr>
                                      <p:to>
                                        <p:strVal val="visible"/>
                                      </p:to>
                                    </p:set>
                                    <p:anim calcmode="lin" valueType="num">
                                      <p:cBhvr additive="base">
                                        <p:cTn id="45" dur="500" fill="hold"/>
                                        <p:tgtEl>
                                          <p:spTgt spid="128011"/>
                                        </p:tgtEl>
                                        <p:attrNameLst>
                                          <p:attrName>ppt_x</p:attrName>
                                        </p:attrNameLst>
                                      </p:cBhvr>
                                      <p:tavLst>
                                        <p:tav tm="0">
                                          <p:val>
                                            <p:strVal val="0-#ppt_w/2"/>
                                          </p:val>
                                        </p:tav>
                                        <p:tav tm="100000">
                                          <p:val>
                                            <p:strVal val="#ppt_x"/>
                                          </p:val>
                                        </p:tav>
                                      </p:tavLst>
                                    </p:anim>
                                    <p:anim calcmode="lin" valueType="num">
                                      <p:cBhvr additive="base">
                                        <p:cTn id="46" dur="500" fill="hold"/>
                                        <p:tgtEl>
                                          <p:spTgt spid="128011"/>
                                        </p:tgtEl>
                                        <p:attrNameLst>
                                          <p:attrName>ppt_y</p:attrName>
                                        </p:attrNameLst>
                                      </p:cBhvr>
                                      <p:tavLst>
                                        <p:tav tm="0">
                                          <p:val>
                                            <p:strVal val="#ppt_y"/>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128012"/>
                                        </p:tgtEl>
                                        <p:attrNameLst>
                                          <p:attrName>style.visibility</p:attrName>
                                        </p:attrNameLst>
                                      </p:cBhvr>
                                      <p:to>
                                        <p:strVal val="visible"/>
                                      </p:to>
                                    </p:set>
                                    <p:anim calcmode="lin" valueType="num">
                                      <p:cBhvr additive="base">
                                        <p:cTn id="51" dur="500" fill="hold"/>
                                        <p:tgtEl>
                                          <p:spTgt spid="128012"/>
                                        </p:tgtEl>
                                        <p:attrNameLst>
                                          <p:attrName>ppt_x</p:attrName>
                                        </p:attrNameLst>
                                      </p:cBhvr>
                                      <p:tavLst>
                                        <p:tav tm="0">
                                          <p:val>
                                            <p:strVal val="0-#ppt_w/2"/>
                                          </p:val>
                                        </p:tav>
                                        <p:tav tm="100000">
                                          <p:val>
                                            <p:strVal val="#ppt_x"/>
                                          </p:val>
                                        </p:tav>
                                      </p:tavLst>
                                    </p:anim>
                                    <p:anim calcmode="lin" valueType="num">
                                      <p:cBhvr additive="base">
                                        <p:cTn id="52" dur="500" fill="hold"/>
                                        <p:tgtEl>
                                          <p:spTgt spid="128012"/>
                                        </p:tgtEl>
                                        <p:attrNameLst>
                                          <p:attrName>ppt_y</p:attrName>
                                        </p:attrNameLst>
                                      </p:cBhvr>
                                      <p:tavLst>
                                        <p:tav tm="0">
                                          <p:val>
                                            <p:strVal val="#ppt_y"/>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128015"/>
                                        </p:tgtEl>
                                        <p:attrNameLst>
                                          <p:attrName>style.visibility</p:attrName>
                                        </p:attrNameLst>
                                      </p:cBhvr>
                                      <p:to>
                                        <p:strVal val="visible"/>
                                      </p:to>
                                    </p:set>
                                    <p:anim calcmode="lin" valueType="num">
                                      <p:cBhvr additive="base">
                                        <p:cTn id="57" dur="500" fill="hold"/>
                                        <p:tgtEl>
                                          <p:spTgt spid="128015"/>
                                        </p:tgtEl>
                                        <p:attrNameLst>
                                          <p:attrName>ppt_x</p:attrName>
                                        </p:attrNameLst>
                                      </p:cBhvr>
                                      <p:tavLst>
                                        <p:tav tm="0">
                                          <p:val>
                                            <p:strVal val="0-#ppt_w/2"/>
                                          </p:val>
                                        </p:tav>
                                        <p:tav tm="100000">
                                          <p:val>
                                            <p:strVal val="#ppt_x"/>
                                          </p:val>
                                        </p:tav>
                                      </p:tavLst>
                                    </p:anim>
                                    <p:anim calcmode="lin" valueType="num">
                                      <p:cBhvr additive="base">
                                        <p:cTn id="58" dur="500" fill="hold"/>
                                        <p:tgtEl>
                                          <p:spTgt spid="12801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15" grpId="0" animBg="1" autoUpdateAnimBg="0"/>
      <p:bldP spid="128002" grpId="0" build="p" autoUpdateAnimBg="0"/>
      <p:bldP spid="128011" grpId="0" animBg="1"/>
      <p:bldP spid="128012"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More About Variables</a:t>
            </a:r>
          </a:p>
        </p:txBody>
      </p:sp>
      <p:sp>
        <p:nvSpPr>
          <p:cNvPr id="129027" name="Rectangle 3"/>
          <p:cNvSpPr>
            <a:spLocks noGrp="1" noChangeArrowheads="1"/>
          </p:cNvSpPr>
          <p:nvPr>
            <p:ph type="body" idx="1"/>
          </p:nvPr>
        </p:nvSpPr>
        <p:spPr>
          <a:xfrm>
            <a:off x="609600" y="1447800"/>
            <a:ext cx="7772400" cy="4495800"/>
          </a:xfrm>
        </p:spPr>
        <p:txBody>
          <a:bodyPr/>
          <a:lstStyle/>
          <a:p>
            <a:pPr algn="just" eaLnBrk="1" hangingPunct="1">
              <a:buFontTx/>
              <a:buNone/>
            </a:pPr>
            <a:r>
              <a:rPr lang="en-US" sz="2400" smtClean="0"/>
              <a:t>basic </a:t>
            </a:r>
            <a:r>
              <a:rPr lang="en-US" sz="2400" i="1" smtClean="0"/>
              <a:t>data types </a:t>
            </a:r>
            <a:r>
              <a:rPr lang="en-US" sz="2400" smtClean="0"/>
              <a:t>available in C are:</a:t>
            </a:r>
          </a:p>
          <a:p>
            <a:pPr algn="just" eaLnBrk="1" hangingPunct="1">
              <a:buFontTx/>
              <a:buNone/>
            </a:pPr>
            <a:endParaRPr lang="en-US" sz="900" smtClean="0"/>
          </a:p>
          <a:p>
            <a:pPr lvl="1" algn="just" eaLnBrk="1" hangingPunct="1"/>
            <a:r>
              <a:rPr lang="en-US" sz="2000" b="1" smtClean="0"/>
              <a:t>char: </a:t>
            </a:r>
            <a:r>
              <a:rPr lang="en-US" sz="2000" smtClean="0"/>
              <a:t>stores single character</a:t>
            </a:r>
          </a:p>
          <a:p>
            <a:pPr lvl="1" algn="just" eaLnBrk="1" hangingPunct="1"/>
            <a:endParaRPr lang="en-US" sz="2000" smtClean="0"/>
          </a:p>
          <a:p>
            <a:pPr lvl="1" algn="just" eaLnBrk="1" hangingPunct="1"/>
            <a:r>
              <a:rPr lang="en-US" sz="2000" b="1" smtClean="0"/>
              <a:t>int: </a:t>
            </a:r>
            <a:r>
              <a:rPr lang="en-US" sz="2000" smtClean="0"/>
              <a:t>stores whole numbers</a:t>
            </a:r>
          </a:p>
          <a:p>
            <a:pPr lvl="1" algn="just" eaLnBrk="1" hangingPunct="1"/>
            <a:endParaRPr lang="en-US" sz="2000" smtClean="0"/>
          </a:p>
          <a:p>
            <a:pPr lvl="1" algn="just" eaLnBrk="1" hangingPunct="1"/>
            <a:r>
              <a:rPr lang="en-US" sz="2000" b="1" smtClean="0"/>
              <a:t>float: </a:t>
            </a:r>
            <a:r>
              <a:rPr lang="en-US" sz="2000" smtClean="0"/>
              <a:t>store floating point numbers</a:t>
            </a:r>
          </a:p>
          <a:p>
            <a:pPr lvl="1" algn="just" eaLnBrk="1" hangingPunct="1"/>
            <a:endParaRPr lang="en-US" sz="2000" smtClean="0"/>
          </a:p>
          <a:p>
            <a:pPr lvl="1" algn="just" eaLnBrk="1" hangingPunct="1"/>
            <a:r>
              <a:rPr lang="en-US" sz="2000" b="1" smtClean="0"/>
              <a:t>double: </a:t>
            </a:r>
            <a:r>
              <a:rPr lang="en-US" sz="2000" smtClean="0"/>
              <a:t>store floating point numbers with higher precision</a:t>
            </a:r>
          </a:p>
          <a:p>
            <a:pPr lvl="1" algn="just" eaLnBrk="1" hangingPunct="1">
              <a:buFont typeface="Wingdings" panose="05000000000000000000" pitchFamily="2" charset="2"/>
              <a:buNone/>
            </a:pPr>
            <a:endParaRPr lang="en-US" sz="20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 calcmode="lin" valueType="num">
                                      <p:cBhvr additive="base">
                                        <p:cTn id="7" dur="500" fill="hold"/>
                                        <p:tgtEl>
                                          <p:spTgt spid="1290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902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29027">
                                            <p:txEl>
                                              <p:pRg st="2" end="2"/>
                                            </p:txEl>
                                          </p:spTgt>
                                        </p:tgtEl>
                                        <p:attrNameLst>
                                          <p:attrName>style.visibility</p:attrName>
                                        </p:attrNameLst>
                                      </p:cBhvr>
                                      <p:to>
                                        <p:strVal val="visible"/>
                                      </p:to>
                                    </p:set>
                                    <p:anim calcmode="lin" valueType="num">
                                      <p:cBhvr additive="base">
                                        <p:cTn id="11" dur="500" fill="hold"/>
                                        <p:tgtEl>
                                          <p:spTgt spid="129027">
                                            <p:txEl>
                                              <p:pRg st="2" end="2"/>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29027">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29027">
                                            <p:txEl>
                                              <p:pRg st="4" end="4"/>
                                            </p:txEl>
                                          </p:spTgt>
                                        </p:tgtEl>
                                        <p:attrNameLst>
                                          <p:attrName>style.visibility</p:attrName>
                                        </p:attrNameLst>
                                      </p:cBhvr>
                                      <p:to>
                                        <p:strVal val="visible"/>
                                      </p:to>
                                    </p:set>
                                    <p:anim calcmode="lin" valueType="num">
                                      <p:cBhvr additive="base">
                                        <p:cTn id="15" dur="500" fill="hold"/>
                                        <p:tgtEl>
                                          <p:spTgt spid="129027">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29027">
                                            <p:txEl>
                                              <p:pRg st="4" end="4"/>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29027">
                                            <p:txEl>
                                              <p:pRg st="6" end="6"/>
                                            </p:txEl>
                                          </p:spTgt>
                                        </p:tgtEl>
                                        <p:attrNameLst>
                                          <p:attrName>style.visibility</p:attrName>
                                        </p:attrNameLst>
                                      </p:cBhvr>
                                      <p:to>
                                        <p:strVal val="visible"/>
                                      </p:to>
                                    </p:set>
                                    <p:anim calcmode="lin" valueType="num">
                                      <p:cBhvr additive="base">
                                        <p:cTn id="19" dur="500" fill="hold"/>
                                        <p:tgtEl>
                                          <p:spTgt spid="129027">
                                            <p:txEl>
                                              <p:pRg st="6" end="6"/>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9027">
                                            <p:txEl>
                                              <p:pRg st="6" end="6"/>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29027">
                                            <p:txEl>
                                              <p:pRg st="8" end="8"/>
                                            </p:txEl>
                                          </p:spTgt>
                                        </p:tgtEl>
                                        <p:attrNameLst>
                                          <p:attrName>style.visibility</p:attrName>
                                        </p:attrNameLst>
                                      </p:cBhvr>
                                      <p:to>
                                        <p:strVal val="visible"/>
                                      </p:to>
                                    </p:set>
                                    <p:anim calcmode="lin" valueType="num">
                                      <p:cBhvr additive="base">
                                        <p:cTn id="23" dur="500" fill="hold"/>
                                        <p:tgtEl>
                                          <p:spTgt spid="129027">
                                            <p:txEl>
                                              <p:pRg st="8" end="8"/>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2902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lIns="90488" tIns="44450" rIns="90488" bIns="44450"/>
          <a:lstStyle/>
          <a:p>
            <a:pPr eaLnBrk="1" hangingPunct="1"/>
            <a:r>
              <a:rPr lang="en-US" smtClean="0"/>
              <a:t>Integer Types in C</a:t>
            </a:r>
          </a:p>
        </p:txBody>
      </p:sp>
      <p:sp>
        <p:nvSpPr>
          <p:cNvPr id="152579" name="Rectangle 3"/>
          <p:cNvSpPr>
            <a:spLocks noGrp="1" noChangeArrowheads="1"/>
          </p:cNvSpPr>
          <p:nvPr>
            <p:ph type="body" idx="1"/>
          </p:nvPr>
        </p:nvSpPr>
        <p:spPr>
          <a:xfrm>
            <a:off x="457200" y="1066800"/>
            <a:ext cx="8229600" cy="1447800"/>
          </a:xfrm>
          <a:noFill/>
        </p:spPr>
        <p:txBody>
          <a:bodyPr lIns="90488" tIns="44450" rIns="90488" bIns="44450"/>
          <a:lstStyle/>
          <a:p>
            <a:pPr eaLnBrk="1" hangingPunct="1">
              <a:lnSpc>
                <a:spcPct val="90000"/>
              </a:lnSpc>
              <a:buFontTx/>
              <a:buNone/>
            </a:pPr>
            <a:r>
              <a:rPr lang="en-US" sz="2000" smtClean="0"/>
              <a:t>C supports different kinds of integers</a:t>
            </a:r>
          </a:p>
          <a:p>
            <a:pPr eaLnBrk="1" hangingPunct="1">
              <a:lnSpc>
                <a:spcPct val="90000"/>
              </a:lnSpc>
              <a:buFontTx/>
              <a:buNone/>
            </a:pPr>
            <a:r>
              <a:rPr lang="en-US" sz="2000" smtClean="0"/>
              <a:t>maxima and minima defined in “</a:t>
            </a:r>
            <a:r>
              <a:rPr lang="en-US" sz="2000" smtClean="0">
                <a:latin typeface="Courier New" panose="02070309020205020404" pitchFamily="49" charset="0"/>
              </a:rPr>
              <a:t>limits.h</a:t>
            </a:r>
            <a:r>
              <a:rPr lang="en-US" sz="2000" smtClean="0"/>
              <a:t>”</a:t>
            </a:r>
          </a:p>
          <a:p>
            <a:pPr eaLnBrk="1" hangingPunct="1">
              <a:lnSpc>
                <a:spcPct val="90000"/>
              </a:lnSpc>
              <a:buFontTx/>
              <a:buNone/>
            </a:pPr>
            <a:r>
              <a:rPr lang="en-US" sz="2000" smtClean="0"/>
              <a:t>Limits depend upon size in bytes which in turn depends upon environment</a:t>
            </a:r>
          </a:p>
        </p:txBody>
      </p:sp>
      <p:sp>
        <p:nvSpPr>
          <p:cNvPr id="50180" name="Rectangle 4"/>
          <p:cNvSpPr>
            <a:spLocks noChangeArrowheads="1"/>
          </p:cNvSpPr>
          <p:nvPr/>
        </p:nvSpPr>
        <p:spPr bwMode="auto">
          <a:xfrm>
            <a:off x="533400" y="2590800"/>
            <a:ext cx="7772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eaLnBrk="0" hangingPunct="0">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1887538" algn="l"/>
                <a:tab pos="3049588" algn="l"/>
                <a:tab pos="4233863" algn="l"/>
                <a:tab pos="7523163" algn="r"/>
              </a:tabLst>
              <a:defRPr sz="2400">
                <a:solidFill>
                  <a:schemeClr val="tx1"/>
                </a:solidFill>
                <a:latin typeface="Times New Roman" panose="02020603050405020304" pitchFamily="18" charset="0"/>
                <a:cs typeface="Arial" panose="020B0604020202020204" pitchFamily="34" charset="0"/>
              </a:defRPr>
            </a:lvl9pPr>
          </a:lstStyle>
          <a:p>
            <a:pPr>
              <a:spcBef>
                <a:spcPct val="20000"/>
              </a:spcBef>
            </a:pPr>
            <a:r>
              <a:rPr lang="en-US" sz="2000" b="1">
                <a:latin typeface="Arial" panose="020B0604020202020204" pitchFamily="34" charset="0"/>
              </a:rPr>
              <a:t>type	format	minimum		maximum</a:t>
            </a:r>
          </a:p>
          <a:p>
            <a:pPr>
              <a:spcBef>
                <a:spcPct val="20000"/>
              </a:spcBef>
            </a:pPr>
            <a:r>
              <a:rPr lang="en-US" sz="2000">
                <a:latin typeface="Arial" panose="020B0604020202020204" pitchFamily="34" charset="0"/>
              </a:rPr>
              <a:t>char	%c	</a:t>
            </a:r>
            <a:r>
              <a:rPr lang="en-US" sz="1900">
                <a:latin typeface="Arial" panose="020B0604020202020204" pitchFamily="34" charset="0"/>
              </a:rPr>
              <a:t>CHAR_MIN</a:t>
            </a:r>
            <a:r>
              <a:rPr lang="en-US" sz="2000">
                <a:latin typeface="Arial" panose="020B0604020202020204" pitchFamily="34" charset="0"/>
              </a:rPr>
              <a:t>	</a:t>
            </a:r>
            <a:r>
              <a:rPr lang="en-US" sz="1900">
                <a:latin typeface="Arial" panose="020B0604020202020204" pitchFamily="34" charset="0"/>
              </a:rPr>
              <a:t>CHAR_MAX</a:t>
            </a:r>
            <a:endParaRPr lang="en-US" sz="2000">
              <a:latin typeface="Arial" panose="020B0604020202020204" pitchFamily="34" charset="0"/>
            </a:endParaRPr>
          </a:p>
          <a:p>
            <a:pPr>
              <a:spcBef>
                <a:spcPct val="20000"/>
              </a:spcBef>
            </a:pPr>
            <a:r>
              <a:rPr lang="en-US" sz="2000">
                <a:latin typeface="Arial" panose="020B0604020202020204" pitchFamily="34" charset="0"/>
              </a:rPr>
              <a:t>signed char	%c	</a:t>
            </a:r>
            <a:r>
              <a:rPr lang="en-US" sz="1900">
                <a:latin typeface="Arial" panose="020B0604020202020204" pitchFamily="34" charset="0"/>
              </a:rPr>
              <a:t>SCHAR_MIN</a:t>
            </a:r>
            <a:r>
              <a:rPr lang="en-US" sz="2000">
                <a:latin typeface="Arial" panose="020B0604020202020204" pitchFamily="34" charset="0"/>
              </a:rPr>
              <a:t>	</a:t>
            </a:r>
            <a:r>
              <a:rPr lang="en-US" sz="1900">
                <a:latin typeface="Arial" panose="020B0604020202020204" pitchFamily="34" charset="0"/>
              </a:rPr>
              <a:t>SCHAR_MAX</a:t>
            </a:r>
            <a:endParaRPr lang="en-US" sz="2000">
              <a:latin typeface="Arial" panose="020B0604020202020204" pitchFamily="34" charset="0"/>
            </a:endParaRPr>
          </a:p>
          <a:p>
            <a:pPr>
              <a:spcBef>
                <a:spcPct val="20000"/>
              </a:spcBef>
            </a:pPr>
            <a:r>
              <a:rPr lang="en-US" sz="2000">
                <a:latin typeface="Arial" panose="020B0604020202020204" pitchFamily="34" charset="0"/>
              </a:rPr>
              <a:t>unsigned char	%c	0		</a:t>
            </a:r>
            <a:r>
              <a:rPr lang="en-US" sz="1900">
                <a:latin typeface="Arial" panose="020B0604020202020204" pitchFamily="34" charset="0"/>
              </a:rPr>
              <a:t>UCHAR_MAX</a:t>
            </a:r>
            <a:endParaRPr lang="en-US" sz="2000">
              <a:latin typeface="Arial" panose="020B0604020202020204" pitchFamily="34" charset="0"/>
            </a:endParaRPr>
          </a:p>
          <a:p>
            <a:pPr>
              <a:spcBef>
                <a:spcPct val="20000"/>
              </a:spcBef>
            </a:pPr>
            <a:r>
              <a:rPr lang="en-US" sz="2000">
                <a:latin typeface="Arial" panose="020B0604020202020204" pitchFamily="34" charset="0"/>
              </a:rPr>
              <a:t>short [int]	%hi	</a:t>
            </a:r>
            <a:r>
              <a:rPr lang="en-US" sz="1900">
                <a:latin typeface="Arial" panose="020B0604020202020204" pitchFamily="34" charset="0"/>
              </a:rPr>
              <a:t>SHRT_MIN</a:t>
            </a:r>
            <a:r>
              <a:rPr lang="en-US" sz="2000">
                <a:latin typeface="Arial" panose="020B0604020202020204" pitchFamily="34" charset="0"/>
              </a:rPr>
              <a:t>	</a:t>
            </a:r>
            <a:r>
              <a:rPr lang="en-US" sz="1900">
                <a:latin typeface="Arial" panose="020B0604020202020204" pitchFamily="34" charset="0"/>
              </a:rPr>
              <a:t>SHRT_MAX</a:t>
            </a:r>
            <a:endParaRPr lang="en-US" sz="2000">
              <a:latin typeface="Arial" panose="020B0604020202020204" pitchFamily="34" charset="0"/>
            </a:endParaRPr>
          </a:p>
          <a:p>
            <a:pPr>
              <a:spcBef>
                <a:spcPct val="20000"/>
              </a:spcBef>
            </a:pPr>
            <a:r>
              <a:rPr lang="en-US" sz="2000">
                <a:latin typeface="Arial" panose="020B0604020202020204" pitchFamily="34" charset="0"/>
              </a:rPr>
              <a:t>unsigned short	%hu	0		</a:t>
            </a:r>
            <a:r>
              <a:rPr lang="en-US" sz="1900">
                <a:latin typeface="Arial" panose="020B0604020202020204" pitchFamily="34" charset="0"/>
              </a:rPr>
              <a:t>USHRT_MAX</a:t>
            </a:r>
            <a:endParaRPr lang="en-US" sz="2000">
              <a:latin typeface="Arial" panose="020B0604020202020204" pitchFamily="34" charset="0"/>
            </a:endParaRPr>
          </a:p>
          <a:p>
            <a:pPr>
              <a:spcBef>
                <a:spcPct val="20000"/>
              </a:spcBef>
            </a:pPr>
            <a:r>
              <a:rPr lang="en-US" sz="2000">
                <a:latin typeface="Arial" panose="020B0604020202020204" pitchFamily="34" charset="0"/>
              </a:rPr>
              <a:t>int	%i	</a:t>
            </a:r>
            <a:r>
              <a:rPr lang="en-US" sz="1900">
                <a:latin typeface="Arial" panose="020B0604020202020204" pitchFamily="34" charset="0"/>
              </a:rPr>
              <a:t>INT_MIN</a:t>
            </a:r>
            <a:r>
              <a:rPr lang="en-US" sz="2000">
                <a:latin typeface="Arial" panose="020B0604020202020204" pitchFamily="34" charset="0"/>
              </a:rPr>
              <a:t>		</a:t>
            </a:r>
            <a:r>
              <a:rPr lang="en-US" sz="1900">
                <a:latin typeface="Arial" panose="020B0604020202020204" pitchFamily="34" charset="0"/>
              </a:rPr>
              <a:t>INT_MAX</a:t>
            </a:r>
            <a:endParaRPr lang="en-US" sz="2000">
              <a:latin typeface="Arial" panose="020B0604020202020204" pitchFamily="34" charset="0"/>
            </a:endParaRPr>
          </a:p>
          <a:p>
            <a:pPr>
              <a:spcBef>
                <a:spcPct val="20000"/>
              </a:spcBef>
            </a:pPr>
            <a:r>
              <a:rPr lang="en-US" sz="2000">
                <a:latin typeface="Arial" panose="020B0604020202020204" pitchFamily="34" charset="0"/>
              </a:rPr>
              <a:t>unsigned int	%u	0		</a:t>
            </a:r>
            <a:r>
              <a:rPr lang="en-US" sz="1900">
                <a:latin typeface="Arial" panose="020B0604020202020204" pitchFamily="34" charset="0"/>
              </a:rPr>
              <a:t>UINT_MAX</a:t>
            </a:r>
            <a:endParaRPr lang="en-US" sz="2000">
              <a:latin typeface="Arial" panose="020B0604020202020204" pitchFamily="34" charset="0"/>
            </a:endParaRPr>
          </a:p>
          <a:p>
            <a:pPr>
              <a:spcBef>
                <a:spcPct val="20000"/>
              </a:spcBef>
            </a:pPr>
            <a:r>
              <a:rPr lang="en-US" sz="2000">
                <a:latin typeface="Arial" panose="020B0604020202020204" pitchFamily="34" charset="0"/>
              </a:rPr>
              <a:t>long [int]	%li	</a:t>
            </a:r>
            <a:r>
              <a:rPr lang="en-US" sz="1900">
                <a:latin typeface="Arial" panose="020B0604020202020204" pitchFamily="34" charset="0"/>
              </a:rPr>
              <a:t>LONG_MIN</a:t>
            </a:r>
            <a:r>
              <a:rPr lang="en-US" sz="2000">
                <a:latin typeface="Arial" panose="020B0604020202020204" pitchFamily="34" charset="0"/>
              </a:rPr>
              <a:t>	</a:t>
            </a:r>
            <a:r>
              <a:rPr lang="en-US" sz="1900">
                <a:latin typeface="Arial" panose="020B0604020202020204" pitchFamily="34" charset="0"/>
              </a:rPr>
              <a:t>LONG_MAX</a:t>
            </a:r>
            <a:endParaRPr lang="en-US" sz="2000">
              <a:latin typeface="Arial" panose="020B0604020202020204" pitchFamily="34" charset="0"/>
            </a:endParaRPr>
          </a:p>
          <a:p>
            <a:pPr>
              <a:spcBef>
                <a:spcPct val="20000"/>
              </a:spcBef>
            </a:pPr>
            <a:r>
              <a:rPr lang="en-US" sz="2000">
                <a:latin typeface="Arial" panose="020B0604020202020204" pitchFamily="34" charset="0"/>
              </a:rPr>
              <a:t>unsigned long	%lu	0		</a:t>
            </a:r>
            <a:r>
              <a:rPr lang="en-US" sz="1900">
                <a:latin typeface="Arial" panose="020B0604020202020204" pitchFamily="34" charset="0"/>
              </a:rPr>
              <a:t>ULONG_MAX</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 calcmode="lin" valueType="num">
                                      <p:cBhvr additive="base">
                                        <p:cTn id="7" dur="500" fill="hold"/>
                                        <p:tgtEl>
                                          <p:spTgt spid="15257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2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2579">
                                            <p:txEl>
                                              <p:pRg st="1" end="1"/>
                                            </p:txEl>
                                          </p:spTgt>
                                        </p:tgtEl>
                                        <p:attrNameLst>
                                          <p:attrName>style.visibility</p:attrName>
                                        </p:attrNameLst>
                                      </p:cBhvr>
                                      <p:to>
                                        <p:strVal val="visible"/>
                                      </p:to>
                                    </p:set>
                                    <p:anim calcmode="lin" valueType="num">
                                      <p:cBhvr additive="base">
                                        <p:cTn id="13" dur="500" fill="hold"/>
                                        <p:tgtEl>
                                          <p:spTgt spid="15257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2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2579">
                                            <p:txEl>
                                              <p:pRg st="2" end="2"/>
                                            </p:txEl>
                                          </p:spTgt>
                                        </p:tgtEl>
                                        <p:attrNameLst>
                                          <p:attrName>style.visibility</p:attrName>
                                        </p:attrNameLst>
                                      </p:cBhvr>
                                      <p:to>
                                        <p:strVal val="visible"/>
                                      </p:to>
                                    </p:set>
                                    <p:anim calcmode="lin" valueType="num">
                                      <p:cBhvr additive="base">
                                        <p:cTn id="19" dur="500" fill="hold"/>
                                        <p:tgtEl>
                                          <p:spTgt spid="15257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25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p:spPr>
        <p:txBody>
          <a:bodyPr lIns="90488" tIns="44450" rIns="90488" bIns="44450"/>
          <a:lstStyle/>
          <a:p>
            <a:pPr eaLnBrk="1" hangingPunct="1"/>
            <a:r>
              <a:rPr lang="en-US" smtClean="0"/>
              <a:t>Integer Example</a:t>
            </a:r>
          </a:p>
        </p:txBody>
      </p:sp>
      <p:sp>
        <p:nvSpPr>
          <p:cNvPr id="153603" name="Rectangle 3"/>
          <p:cNvSpPr>
            <a:spLocks noChangeArrowheads="1"/>
          </p:cNvSpPr>
          <p:nvPr/>
        </p:nvSpPr>
        <p:spPr bwMode="auto">
          <a:xfrm>
            <a:off x="534988" y="1539875"/>
            <a:ext cx="7089775" cy="38544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#include &lt;stdio.h&gt;</a:t>
            </a:r>
          </a:p>
          <a:p>
            <a:pPr eaLnBrk="0" hangingPunct="0">
              <a:tabLst>
                <a:tab pos="635000" algn="l"/>
                <a:tab pos="1376363" algn="l"/>
              </a:tabLst>
              <a:defRPr/>
            </a:pPr>
            <a:r>
              <a:rPr lang="en-US" sz="1800" b="1">
                <a:latin typeface="Courier New" pitchFamily="49" charset="0"/>
                <a:cs typeface="+mn-cs"/>
              </a:rPr>
              <a:t>#include &lt;limits.h&gt;</a:t>
            </a:r>
          </a:p>
          <a:p>
            <a:pPr eaLnBrk="0" hangingPunct="0">
              <a:tabLst>
                <a:tab pos="635000" algn="l"/>
                <a:tab pos="1376363" algn="l"/>
              </a:tabLst>
              <a:defRPr/>
            </a:pPr>
            <a:endParaRPr lang="en-US" sz="10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int	main(void)</a:t>
            </a:r>
          </a:p>
          <a:p>
            <a:pPr eaLnBrk="0" hangingPunct="0">
              <a:tabLst>
                <a:tab pos="635000" algn="l"/>
                <a:tab pos="1376363" algn="l"/>
              </a:tabLst>
              <a:defRPr/>
            </a:pPr>
            <a:r>
              <a:rPr lang="en-US" sz="1800" b="1">
                <a:latin typeface="Courier New" pitchFamily="49" charset="0"/>
                <a:cs typeface="+mn-cs"/>
              </a:rPr>
              <a:t>{</a:t>
            </a:r>
          </a:p>
          <a:p>
            <a:pPr eaLnBrk="0" hangingPunct="0">
              <a:tabLst>
                <a:tab pos="635000" algn="l"/>
                <a:tab pos="1376363" algn="l"/>
              </a:tabLst>
              <a:defRPr/>
            </a:pPr>
            <a:r>
              <a:rPr lang="en-US" sz="1800" b="1">
                <a:latin typeface="Courier New" pitchFamily="49" charset="0"/>
                <a:cs typeface="+mn-cs"/>
              </a:rPr>
              <a:t>	unsigned long	big = ULONG_MAX;</a:t>
            </a:r>
          </a:p>
          <a:p>
            <a:pPr eaLnBrk="0" hangingPunct="0">
              <a:tabLst>
                <a:tab pos="635000" algn="l"/>
                <a:tab pos="1376363" algn="l"/>
              </a:tabLst>
              <a:defRPr/>
            </a:pPr>
            <a:endParaRPr lang="en-US" sz="10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printf("minimum int = %i, ", INT_MIN);</a:t>
            </a:r>
          </a:p>
          <a:p>
            <a:pPr eaLnBrk="0" hangingPunct="0">
              <a:tabLst>
                <a:tab pos="635000" algn="l"/>
                <a:tab pos="1376363" algn="l"/>
              </a:tabLst>
              <a:defRPr/>
            </a:pPr>
            <a:r>
              <a:rPr lang="en-US" sz="1800" b="1">
                <a:latin typeface="Courier New" pitchFamily="49" charset="0"/>
                <a:cs typeface="+mn-cs"/>
              </a:rPr>
              <a:t>	printf("maximum int = %i\n", INT_MAX);</a:t>
            </a:r>
          </a:p>
          <a:p>
            <a:pPr eaLnBrk="0" hangingPunct="0">
              <a:tabLst>
                <a:tab pos="635000" algn="l"/>
                <a:tab pos="1376363" algn="l"/>
              </a:tabLst>
              <a:defRPr/>
            </a:pPr>
            <a:r>
              <a:rPr lang="en-US" sz="1800" b="1">
                <a:latin typeface="Courier New" pitchFamily="49" charset="0"/>
                <a:cs typeface="+mn-cs"/>
              </a:rPr>
              <a:t>	printf("maximum unsigned = %u\n", UINT_MAX);</a:t>
            </a:r>
          </a:p>
          <a:p>
            <a:pPr eaLnBrk="0" hangingPunct="0">
              <a:tabLst>
                <a:tab pos="635000" algn="l"/>
                <a:tab pos="1376363" algn="l"/>
              </a:tabLst>
              <a:defRPr/>
            </a:pPr>
            <a:r>
              <a:rPr lang="en-US" sz="1800" b="1">
                <a:latin typeface="Courier New" pitchFamily="49" charset="0"/>
                <a:cs typeface="+mn-cs"/>
              </a:rPr>
              <a:t>	printf("maximum long int = %li\n", LONG_MAX);</a:t>
            </a:r>
          </a:p>
          <a:p>
            <a:pPr eaLnBrk="0" hangingPunct="0">
              <a:tabLst>
                <a:tab pos="635000" algn="l"/>
                <a:tab pos="1376363" algn="l"/>
              </a:tabLst>
              <a:defRPr/>
            </a:pPr>
            <a:r>
              <a:rPr lang="en-US" sz="1800" b="1">
                <a:latin typeface="Courier New" pitchFamily="49" charset="0"/>
                <a:cs typeface="+mn-cs"/>
              </a:rPr>
              <a:t>	printf("maximum unsigned long = %lu\n", big);</a:t>
            </a:r>
          </a:p>
          <a:p>
            <a:pPr eaLnBrk="0" hangingPunct="0">
              <a:tabLst>
                <a:tab pos="635000" algn="l"/>
                <a:tab pos="1376363" algn="l"/>
              </a:tabLst>
              <a:defRPr/>
            </a:pPr>
            <a:endParaRPr lang="en-US" sz="10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return 0;</a:t>
            </a:r>
          </a:p>
          <a:p>
            <a:pPr eaLnBrk="0" hangingPunct="0">
              <a:tabLst>
                <a:tab pos="635000" algn="l"/>
                <a:tab pos="1376363" algn="l"/>
              </a:tabLst>
              <a:defRPr/>
            </a:pPr>
            <a:r>
              <a:rPr lang="en-US" sz="1800" b="1">
                <a:latin typeface="Courier New" pitchFamily="49" charset="0"/>
                <a:cs typeface="+mn-cs"/>
              </a:rPr>
              <a:t>}</a:t>
            </a:r>
          </a:p>
        </p:txBody>
      </p:sp>
      <p:sp>
        <p:nvSpPr>
          <p:cNvPr id="153604" name="Rectangle 4"/>
          <p:cNvSpPr>
            <a:spLocks noChangeArrowheads="1"/>
          </p:cNvSpPr>
          <p:nvPr/>
        </p:nvSpPr>
        <p:spPr bwMode="auto">
          <a:xfrm>
            <a:off x="2560638" y="4919663"/>
            <a:ext cx="5921375" cy="12001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minimum int = -32768, maximum int = 32767</a:t>
            </a:r>
          </a:p>
          <a:p>
            <a:pPr eaLnBrk="0" hangingPunct="0">
              <a:tabLst>
                <a:tab pos="635000" algn="l"/>
                <a:tab pos="1376363" algn="l"/>
              </a:tabLst>
              <a:defRPr/>
            </a:pPr>
            <a:r>
              <a:rPr lang="en-US" sz="1800" b="1">
                <a:latin typeface="Courier New" pitchFamily="49" charset="0"/>
                <a:cs typeface="+mn-cs"/>
              </a:rPr>
              <a:t>maximum unsigned = 65535</a:t>
            </a:r>
          </a:p>
          <a:p>
            <a:pPr eaLnBrk="0" hangingPunct="0">
              <a:tabLst>
                <a:tab pos="635000" algn="l"/>
                <a:tab pos="1376363" algn="l"/>
              </a:tabLst>
              <a:defRPr/>
            </a:pPr>
            <a:r>
              <a:rPr lang="en-US" sz="1800" b="1">
                <a:latin typeface="Courier New" pitchFamily="49" charset="0"/>
                <a:cs typeface="+mn-cs"/>
              </a:rPr>
              <a:t>maximum long int = 2147483647</a:t>
            </a:r>
          </a:p>
          <a:p>
            <a:pPr eaLnBrk="0" hangingPunct="0">
              <a:tabLst>
                <a:tab pos="635000" algn="l"/>
                <a:tab pos="1376363" algn="l"/>
              </a:tabLst>
              <a:defRPr/>
            </a:pPr>
            <a:r>
              <a:rPr lang="en-US" sz="1800" b="1">
                <a:latin typeface="Courier New" pitchFamily="49" charset="0"/>
                <a:cs typeface="+mn-cs"/>
              </a:rPr>
              <a:t>maximum unsigned long = 4294967295</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p:spPr>
        <p:txBody>
          <a:bodyPr lIns="90488" tIns="44450" rIns="90488" bIns="44450"/>
          <a:lstStyle/>
          <a:p>
            <a:pPr eaLnBrk="1" hangingPunct="1"/>
            <a:r>
              <a:rPr lang="en-US" smtClean="0"/>
              <a:t>Integers With Different Bases</a:t>
            </a:r>
          </a:p>
        </p:txBody>
      </p:sp>
      <p:sp>
        <p:nvSpPr>
          <p:cNvPr id="190467" name="Rectangle 3"/>
          <p:cNvSpPr>
            <a:spLocks noGrp="1" noChangeArrowheads="1"/>
          </p:cNvSpPr>
          <p:nvPr>
            <p:ph type="body" idx="1"/>
          </p:nvPr>
        </p:nvSpPr>
        <p:spPr>
          <a:noFill/>
        </p:spPr>
        <p:txBody>
          <a:bodyPr lIns="90488" tIns="44450" rIns="90488" bIns="44450"/>
          <a:lstStyle/>
          <a:p>
            <a:pPr eaLnBrk="1" hangingPunct="1">
              <a:buFontTx/>
              <a:buNone/>
            </a:pPr>
            <a:r>
              <a:rPr lang="en-US" smtClean="0"/>
              <a:t>It is possible to work in octal (base 8) and hexadecimal (base 16)</a:t>
            </a:r>
          </a:p>
        </p:txBody>
      </p:sp>
      <p:sp>
        <p:nvSpPr>
          <p:cNvPr id="190468" name="Rectangle 4"/>
          <p:cNvSpPr>
            <a:spLocks noChangeArrowheads="1"/>
          </p:cNvSpPr>
          <p:nvPr/>
        </p:nvSpPr>
        <p:spPr bwMode="auto">
          <a:xfrm>
            <a:off x="671513" y="2798763"/>
            <a:ext cx="7699375" cy="27559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376363" algn="l"/>
              </a:tabLst>
              <a:defRPr/>
            </a:pPr>
            <a:r>
              <a:rPr lang="en-US" sz="1800" b="1">
                <a:latin typeface="Courier New" pitchFamily="49" charset="0"/>
                <a:cs typeface="+mn-cs"/>
              </a:rPr>
              <a:t>#include &lt;stdio.h&gt;</a:t>
            </a:r>
          </a:p>
          <a:p>
            <a:pPr eaLnBrk="0" hangingPunct="0">
              <a:tabLst>
                <a:tab pos="565150" algn="l"/>
                <a:tab pos="1376363" algn="l"/>
              </a:tabLst>
              <a:defRPr/>
            </a:pPr>
            <a:endParaRPr lang="en-US" sz="1000" b="1">
              <a:latin typeface="Courier New" pitchFamily="49" charset="0"/>
              <a:cs typeface="+mn-cs"/>
            </a:endParaRPr>
          </a:p>
          <a:p>
            <a:pPr eaLnBrk="0" hangingPunct="0">
              <a:tabLst>
                <a:tab pos="565150" algn="l"/>
                <a:tab pos="1376363" algn="l"/>
              </a:tabLst>
              <a:defRPr/>
            </a:pPr>
            <a:r>
              <a:rPr lang="en-US" sz="1800" b="1">
                <a:latin typeface="Courier New" pitchFamily="49" charset="0"/>
                <a:cs typeface="+mn-cs"/>
              </a:rPr>
              <a:t>int	main(void)</a:t>
            </a:r>
          </a:p>
          <a:p>
            <a:pPr eaLnBrk="0" hangingPunct="0">
              <a:tabLst>
                <a:tab pos="565150" algn="l"/>
                <a:tab pos="1376363" algn="l"/>
              </a:tabLst>
              <a:defRPr/>
            </a:pPr>
            <a:r>
              <a:rPr lang="en-US" sz="1800" b="1">
                <a:latin typeface="Courier New" pitchFamily="49" charset="0"/>
                <a:cs typeface="+mn-cs"/>
              </a:rPr>
              <a:t>{</a:t>
            </a:r>
          </a:p>
          <a:p>
            <a:pPr eaLnBrk="0" hangingPunct="0">
              <a:tabLst>
                <a:tab pos="565150" algn="l"/>
                <a:tab pos="1376363" algn="l"/>
              </a:tabLst>
              <a:defRPr/>
            </a:pPr>
            <a:r>
              <a:rPr lang="en-US" sz="1800" b="1">
                <a:latin typeface="Courier New" pitchFamily="49" charset="0"/>
                <a:cs typeface="+mn-cs"/>
              </a:rPr>
              <a:t>	int	dec = 20, oct = 020, hex = 0x20;</a:t>
            </a:r>
          </a:p>
          <a:p>
            <a:pPr eaLnBrk="0" hangingPunct="0">
              <a:tabLst>
                <a:tab pos="565150" algn="l"/>
                <a:tab pos="1376363" algn="l"/>
              </a:tabLst>
              <a:defRPr/>
            </a:pPr>
            <a:endParaRPr lang="en-US" sz="1000" b="1">
              <a:latin typeface="Courier New" pitchFamily="49" charset="0"/>
              <a:cs typeface="+mn-cs"/>
            </a:endParaRPr>
          </a:p>
          <a:p>
            <a:pPr eaLnBrk="0" hangingPunct="0">
              <a:tabLst>
                <a:tab pos="565150" algn="l"/>
                <a:tab pos="1376363" algn="l"/>
              </a:tabLst>
              <a:defRPr/>
            </a:pPr>
            <a:r>
              <a:rPr lang="en-US" sz="1800" b="1">
                <a:latin typeface="Courier New" pitchFamily="49" charset="0"/>
                <a:cs typeface="+mn-cs"/>
              </a:rPr>
              <a:t>	printf("dec=%d, oct=%d, hex=%d\n", dec, oct, hex);</a:t>
            </a:r>
          </a:p>
          <a:p>
            <a:pPr eaLnBrk="0" hangingPunct="0">
              <a:tabLst>
                <a:tab pos="565150" algn="l"/>
                <a:tab pos="1376363" algn="l"/>
              </a:tabLst>
              <a:defRPr/>
            </a:pPr>
            <a:r>
              <a:rPr lang="en-US" sz="1800" b="1">
                <a:latin typeface="Courier New" pitchFamily="49" charset="0"/>
                <a:cs typeface="+mn-cs"/>
              </a:rPr>
              <a:t>	printf("dec=%d, oct=%o, hex=%x\n", dec, oct, hex);</a:t>
            </a:r>
          </a:p>
          <a:p>
            <a:pPr eaLnBrk="0" hangingPunct="0">
              <a:tabLst>
                <a:tab pos="565150" algn="l"/>
                <a:tab pos="1376363" algn="l"/>
              </a:tabLst>
              <a:defRPr/>
            </a:pPr>
            <a:endParaRPr lang="en-US" sz="1000" b="1">
              <a:latin typeface="Courier New" pitchFamily="49" charset="0"/>
              <a:cs typeface="+mn-cs"/>
            </a:endParaRPr>
          </a:p>
          <a:p>
            <a:pPr eaLnBrk="0" hangingPunct="0">
              <a:tabLst>
                <a:tab pos="565150" algn="l"/>
                <a:tab pos="1376363" algn="l"/>
              </a:tabLst>
              <a:defRPr/>
            </a:pPr>
            <a:r>
              <a:rPr lang="en-US" sz="1800" b="1">
                <a:latin typeface="Courier New" pitchFamily="49" charset="0"/>
                <a:cs typeface="+mn-cs"/>
              </a:rPr>
              <a:t>	return 0;</a:t>
            </a:r>
          </a:p>
          <a:p>
            <a:pPr eaLnBrk="0" hangingPunct="0">
              <a:tabLst>
                <a:tab pos="565150" algn="l"/>
                <a:tab pos="1376363" algn="l"/>
              </a:tabLst>
              <a:defRPr/>
            </a:pPr>
            <a:r>
              <a:rPr lang="en-US" sz="1800" b="1">
                <a:latin typeface="Courier New" pitchFamily="49" charset="0"/>
                <a:cs typeface="+mn-cs"/>
              </a:rPr>
              <a:t>}</a:t>
            </a:r>
          </a:p>
        </p:txBody>
      </p:sp>
      <p:sp>
        <p:nvSpPr>
          <p:cNvPr id="190469" name="Rectangle 5"/>
          <p:cNvSpPr>
            <a:spLocks noChangeArrowheads="1"/>
          </p:cNvSpPr>
          <p:nvPr/>
        </p:nvSpPr>
        <p:spPr bwMode="auto">
          <a:xfrm>
            <a:off x="4735513" y="5495925"/>
            <a:ext cx="3254375"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dec=20, oct=16, hex=32</a:t>
            </a:r>
          </a:p>
          <a:p>
            <a:pPr eaLnBrk="0" hangingPunct="0">
              <a:tabLst>
                <a:tab pos="635000" algn="l"/>
                <a:tab pos="1376363" algn="l"/>
              </a:tabLst>
              <a:defRPr/>
            </a:pPr>
            <a:r>
              <a:rPr lang="en-US" sz="1800" b="1">
                <a:latin typeface="Courier New" pitchFamily="49" charset="0"/>
                <a:cs typeface="+mn-cs"/>
              </a:rPr>
              <a:t>dec=20, oct=20, hex=20</a:t>
            </a:r>
          </a:p>
        </p:txBody>
      </p:sp>
      <p:sp>
        <p:nvSpPr>
          <p:cNvPr id="52230" name="Rectangle 6"/>
          <p:cNvSpPr>
            <a:spLocks noChangeArrowheads="1"/>
          </p:cNvSpPr>
          <p:nvPr/>
        </p:nvSpPr>
        <p:spPr bwMode="auto">
          <a:xfrm>
            <a:off x="4648200" y="2144713"/>
            <a:ext cx="23590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zero puts compiler into octal mode!</a:t>
            </a:r>
          </a:p>
        </p:txBody>
      </p:sp>
      <p:sp>
        <p:nvSpPr>
          <p:cNvPr id="52231" name="Arc 7"/>
          <p:cNvSpPr>
            <a:spLocks/>
          </p:cNvSpPr>
          <p:nvPr/>
        </p:nvSpPr>
        <p:spPr bwMode="auto">
          <a:xfrm>
            <a:off x="4427538" y="2674938"/>
            <a:ext cx="374650" cy="1136650"/>
          </a:xfrm>
          <a:custGeom>
            <a:avLst/>
            <a:gdLst>
              <a:gd name="T0" fmla="*/ 0 w 21600"/>
              <a:gd name="T1" fmla="*/ 2147483647 h 21600"/>
              <a:gd name="T2" fmla="*/ 1946646839 w 21600"/>
              <a:gd name="T3" fmla="*/ 0 h 21600"/>
              <a:gd name="T4" fmla="*/ 1954975721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706"/>
                  <a:pt x="9614" y="50"/>
                  <a:pt x="21508" y="0"/>
                </a:cubicBezTo>
              </a:path>
              <a:path w="21600" h="21600" stroke="0" extrusionOk="0">
                <a:moveTo>
                  <a:pt x="0" y="21600"/>
                </a:moveTo>
                <a:cubicBezTo>
                  <a:pt x="0" y="9706"/>
                  <a:pt x="9614" y="50"/>
                  <a:pt x="21508" y="0"/>
                </a:cubicBezTo>
                <a:lnTo>
                  <a:pt x="21600"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52232" name="Rectangle 8"/>
          <p:cNvSpPr>
            <a:spLocks noChangeArrowheads="1"/>
          </p:cNvSpPr>
          <p:nvPr/>
        </p:nvSpPr>
        <p:spPr bwMode="auto">
          <a:xfrm>
            <a:off x="7164388" y="2187575"/>
            <a:ext cx="1749425" cy="1187450"/>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zero “x” puts compiler into hexadecimal mode</a:t>
            </a:r>
          </a:p>
        </p:txBody>
      </p:sp>
      <p:sp>
        <p:nvSpPr>
          <p:cNvPr id="52233" name="Arc 9"/>
          <p:cNvSpPr>
            <a:spLocks/>
          </p:cNvSpPr>
          <p:nvPr/>
        </p:nvSpPr>
        <p:spPr bwMode="auto">
          <a:xfrm>
            <a:off x="6027738" y="3208338"/>
            <a:ext cx="1441450" cy="603250"/>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0"/>
                  <a:pt x="9656" y="13"/>
                  <a:pt x="21576" y="0"/>
                </a:cubicBezTo>
              </a:path>
              <a:path w="21600" h="21600" stroke="0" extrusionOk="0">
                <a:moveTo>
                  <a:pt x="0" y="21600"/>
                </a:moveTo>
                <a:cubicBezTo>
                  <a:pt x="0" y="9680"/>
                  <a:pt x="9656" y="13"/>
                  <a:pt x="21576" y="0"/>
                </a:cubicBezTo>
                <a:lnTo>
                  <a:pt x="21600"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 calcmode="lin" valueType="num">
                                      <p:cBhvr additive="base">
                                        <p:cTn id="7" dur="500" fill="hold"/>
                                        <p:tgtEl>
                                          <p:spTgt spid="1904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04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p:spPr>
        <p:txBody>
          <a:bodyPr lIns="90488" tIns="44450" rIns="90488" bIns="44450"/>
          <a:lstStyle/>
          <a:p>
            <a:pPr eaLnBrk="1" hangingPunct="1"/>
            <a:r>
              <a:rPr lang="en-US" smtClean="0"/>
              <a:t>History of C</a:t>
            </a:r>
          </a:p>
        </p:txBody>
      </p:sp>
      <p:sp>
        <p:nvSpPr>
          <p:cNvPr id="109571" name="Rectangle 3"/>
          <p:cNvSpPr>
            <a:spLocks noGrp="1" noChangeArrowheads="1"/>
          </p:cNvSpPr>
          <p:nvPr>
            <p:ph type="body" idx="1"/>
          </p:nvPr>
        </p:nvSpPr>
        <p:spPr>
          <a:xfrm>
            <a:off x="304800" y="1143000"/>
            <a:ext cx="8458200" cy="5105400"/>
          </a:xfrm>
        </p:spPr>
        <p:txBody>
          <a:bodyPr lIns="90488" tIns="44450" rIns="90488" bIns="44450"/>
          <a:lstStyle/>
          <a:p>
            <a:pPr algn="just" eaLnBrk="1" hangingPunct="1">
              <a:lnSpc>
                <a:spcPct val="90000"/>
              </a:lnSpc>
              <a:defRPr/>
            </a:pPr>
            <a:r>
              <a:rPr lang="en-US" sz="2400" dirty="0" smtClean="0">
                <a:latin typeface="+mj-lt"/>
              </a:rPr>
              <a:t>A general-purpose programming language, designed for and implemented on the UNIX Operating system on the 16-bit DEC PDP-11, by Brian Kernighan and Dennis Ritchie of AT&amp;T Bell Labs in 1972.</a:t>
            </a:r>
          </a:p>
          <a:p>
            <a:pPr algn="just" eaLnBrk="1" hangingPunct="1">
              <a:lnSpc>
                <a:spcPct val="90000"/>
              </a:lnSpc>
              <a:defRPr/>
            </a:pPr>
            <a:r>
              <a:rPr lang="en-US" sz="2400" dirty="0" smtClean="0">
                <a:latin typeface="+mj-lt"/>
              </a:rPr>
              <a:t>In 1978 the first specification of C language was published.</a:t>
            </a:r>
          </a:p>
          <a:p>
            <a:pPr algn="just" eaLnBrk="1" hangingPunct="1">
              <a:lnSpc>
                <a:spcPct val="90000"/>
              </a:lnSpc>
              <a:defRPr/>
            </a:pPr>
            <a:r>
              <a:rPr lang="en-US" sz="2400" dirty="0" smtClean="0">
                <a:latin typeface="+mj-lt"/>
              </a:rPr>
              <a:t>In 1983 the American National Standards Institute began the standardization process</a:t>
            </a:r>
          </a:p>
          <a:p>
            <a:pPr algn="just" eaLnBrk="1" hangingPunct="1">
              <a:lnSpc>
                <a:spcPct val="90000"/>
              </a:lnSpc>
              <a:defRPr/>
            </a:pPr>
            <a:r>
              <a:rPr lang="en-US" sz="2400" dirty="0" smtClean="0">
                <a:latin typeface="+mj-lt"/>
              </a:rPr>
              <a:t>In 1989 the International Standards Organization (ISO) continued the standardization process, C89 standard better known as ANSI C or Standard C</a:t>
            </a:r>
          </a:p>
          <a:p>
            <a:pPr algn="just" eaLnBrk="1" hangingPunct="1">
              <a:lnSpc>
                <a:spcPct val="90000"/>
              </a:lnSpc>
              <a:defRPr/>
            </a:pPr>
            <a:endParaRPr lang="en-US" sz="2400" dirty="0" smtClean="0">
              <a:latin typeface="+mj-lt"/>
            </a:endParaRPr>
          </a:p>
          <a:p>
            <a:pPr algn="just" eaLnBrk="1" hangingPunct="1">
              <a:lnSpc>
                <a:spcPct val="90000"/>
              </a:lnSpc>
              <a:defRPr/>
            </a:pPr>
            <a:r>
              <a:rPr lang="en-US" sz="2400" dirty="0" smtClean="0">
                <a:latin typeface="+mj-lt"/>
              </a:rPr>
              <a:t>In 1990 a standard was finalized, known simply as /C90 adopted by ISO.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 calcmode="lin" valueType="num">
                                      <p:cBhvr additive="base">
                                        <p:cTn id="7" dur="500" fill="hold"/>
                                        <p:tgtEl>
                                          <p:spTgt spid="1095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95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9571">
                                            <p:txEl>
                                              <p:pRg st="1" end="1"/>
                                            </p:txEl>
                                          </p:spTgt>
                                        </p:tgtEl>
                                        <p:attrNameLst>
                                          <p:attrName>style.visibility</p:attrName>
                                        </p:attrNameLst>
                                      </p:cBhvr>
                                      <p:to>
                                        <p:strVal val="visible"/>
                                      </p:to>
                                    </p:set>
                                    <p:anim calcmode="lin" valueType="num">
                                      <p:cBhvr additive="base">
                                        <p:cTn id="13" dur="500" fill="hold"/>
                                        <p:tgtEl>
                                          <p:spTgt spid="10957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95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9571">
                                            <p:txEl>
                                              <p:pRg st="2" end="2"/>
                                            </p:txEl>
                                          </p:spTgt>
                                        </p:tgtEl>
                                        <p:attrNameLst>
                                          <p:attrName>style.visibility</p:attrName>
                                        </p:attrNameLst>
                                      </p:cBhvr>
                                      <p:to>
                                        <p:strVal val="visible"/>
                                      </p:to>
                                    </p:set>
                                    <p:anim calcmode="lin" valueType="num">
                                      <p:cBhvr additive="base">
                                        <p:cTn id="19" dur="500" fill="hold"/>
                                        <p:tgtEl>
                                          <p:spTgt spid="10957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95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9571">
                                            <p:txEl>
                                              <p:pRg st="3" end="3"/>
                                            </p:txEl>
                                          </p:spTgt>
                                        </p:tgtEl>
                                        <p:attrNameLst>
                                          <p:attrName>style.visibility</p:attrName>
                                        </p:attrNameLst>
                                      </p:cBhvr>
                                      <p:to>
                                        <p:strVal val="visible"/>
                                      </p:to>
                                    </p:set>
                                    <p:anim calcmode="lin" valueType="num">
                                      <p:cBhvr additive="base">
                                        <p:cTn id="25" dur="500" fill="hold"/>
                                        <p:tgtEl>
                                          <p:spTgt spid="10957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95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9571">
                                            <p:txEl>
                                              <p:pRg st="5" end="5"/>
                                            </p:txEl>
                                          </p:spTgt>
                                        </p:tgtEl>
                                        <p:attrNameLst>
                                          <p:attrName>style.visibility</p:attrName>
                                        </p:attrNameLst>
                                      </p:cBhvr>
                                      <p:to>
                                        <p:strVal val="visible"/>
                                      </p:to>
                                    </p:set>
                                    <p:anim calcmode="lin" valueType="num">
                                      <p:cBhvr additive="base">
                                        <p:cTn id="31" dur="500" fill="hold"/>
                                        <p:tgtEl>
                                          <p:spTgt spid="109571">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95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mtClean="0"/>
              <a:t>The </a:t>
            </a:r>
            <a:r>
              <a:rPr lang="en-US" b="1" smtClean="0"/>
              <a:t>char</a:t>
            </a:r>
            <a:r>
              <a:rPr lang="en-US" smtClean="0"/>
              <a:t> Data Type</a:t>
            </a:r>
          </a:p>
        </p:txBody>
      </p:sp>
      <p:sp>
        <p:nvSpPr>
          <p:cNvPr id="179203" name="Rectangle 3"/>
          <p:cNvSpPr>
            <a:spLocks noGrp="1" noChangeArrowheads="1"/>
          </p:cNvSpPr>
          <p:nvPr>
            <p:ph type="body" idx="1"/>
          </p:nvPr>
        </p:nvSpPr>
        <p:spPr>
          <a:xfrm>
            <a:off x="228600" y="1066800"/>
            <a:ext cx="8763000" cy="5334000"/>
          </a:xfrm>
        </p:spPr>
        <p:txBody>
          <a:bodyPr/>
          <a:lstStyle/>
          <a:p>
            <a:pPr algn="just" eaLnBrk="1" hangingPunct="1">
              <a:lnSpc>
                <a:spcPct val="80000"/>
              </a:lnSpc>
            </a:pPr>
            <a:r>
              <a:rPr lang="en-US" sz="2400" smtClean="0"/>
              <a:t>The </a:t>
            </a:r>
            <a:r>
              <a:rPr lang="en-US" sz="2400" b="1" smtClean="0"/>
              <a:t>char</a:t>
            </a:r>
            <a:r>
              <a:rPr lang="en-US" sz="2400" smtClean="0"/>
              <a:t> data type holds a single character.</a:t>
            </a:r>
          </a:p>
          <a:p>
            <a:pPr algn="just" eaLnBrk="1" hangingPunct="1">
              <a:lnSpc>
                <a:spcPct val="80000"/>
              </a:lnSpc>
              <a:buFontTx/>
              <a:buNone/>
            </a:pPr>
            <a:r>
              <a:rPr lang="en-US" sz="2400" smtClean="0"/>
              <a:t>		 char ch;</a:t>
            </a:r>
          </a:p>
          <a:p>
            <a:pPr algn="just" eaLnBrk="1" hangingPunct="1">
              <a:lnSpc>
                <a:spcPct val="80000"/>
              </a:lnSpc>
            </a:pPr>
            <a:endParaRPr lang="en-US" sz="2400" smtClean="0"/>
          </a:p>
          <a:p>
            <a:pPr algn="just" eaLnBrk="1" hangingPunct="1">
              <a:lnSpc>
                <a:spcPct val="80000"/>
              </a:lnSpc>
            </a:pPr>
            <a:r>
              <a:rPr lang="en-US" sz="2400" smtClean="0"/>
              <a:t>Example assignments:</a:t>
            </a:r>
          </a:p>
          <a:p>
            <a:pPr algn="just" eaLnBrk="1" hangingPunct="1">
              <a:lnSpc>
                <a:spcPct val="80000"/>
              </a:lnSpc>
            </a:pPr>
            <a:endParaRPr lang="en-US" sz="2400" smtClean="0"/>
          </a:p>
          <a:p>
            <a:pPr algn="just" eaLnBrk="1" hangingPunct="1">
              <a:lnSpc>
                <a:spcPct val="80000"/>
              </a:lnSpc>
              <a:buFontTx/>
              <a:buNone/>
            </a:pPr>
            <a:r>
              <a:rPr lang="en-US" sz="2400" smtClean="0"/>
              <a:t>		char grade, symbol;</a:t>
            </a:r>
          </a:p>
          <a:p>
            <a:pPr algn="just" eaLnBrk="1" hangingPunct="1">
              <a:lnSpc>
                <a:spcPct val="80000"/>
              </a:lnSpc>
              <a:buFontTx/>
              <a:buNone/>
            </a:pPr>
            <a:r>
              <a:rPr lang="en-US" sz="2400" smtClean="0"/>
              <a:t>		grade = ‘B’;</a:t>
            </a:r>
          </a:p>
          <a:p>
            <a:pPr algn="just" eaLnBrk="1" hangingPunct="1">
              <a:lnSpc>
                <a:spcPct val="80000"/>
              </a:lnSpc>
              <a:buFontTx/>
              <a:buNone/>
            </a:pPr>
            <a:r>
              <a:rPr lang="en-US" sz="2400" smtClean="0"/>
              <a:t>		symbol = ‘$’;</a:t>
            </a:r>
          </a:p>
          <a:p>
            <a:pPr algn="just" eaLnBrk="1" hangingPunct="1">
              <a:lnSpc>
                <a:spcPct val="80000"/>
              </a:lnSpc>
            </a:pPr>
            <a:endParaRPr lang="en-US" sz="2400" smtClean="0"/>
          </a:p>
          <a:p>
            <a:pPr algn="just" eaLnBrk="1" hangingPunct="1">
              <a:lnSpc>
                <a:spcPct val="80000"/>
              </a:lnSpc>
            </a:pPr>
            <a:r>
              <a:rPr lang="en-US" sz="2400" smtClean="0"/>
              <a:t>The char is held as a one-byte integer in memory.  </a:t>
            </a:r>
          </a:p>
          <a:p>
            <a:pPr algn="just" eaLnBrk="1" hangingPunct="1">
              <a:lnSpc>
                <a:spcPct val="80000"/>
              </a:lnSpc>
            </a:pPr>
            <a:endParaRPr lang="en-US" sz="2400" smtClean="0"/>
          </a:p>
          <a:p>
            <a:pPr algn="just" eaLnBrk="1" hangingPunct="1">
              <a:lnSpc>
                <a:spcPct val="80000"/>
              </a:lnSpc>
            </a:pPr>
            <a:r>
              <a:rPr lang="en-US" sz="2400" smtClean="0"/>
              <a:t>The ASCII code is what is actually stored, </a:t>
            </a:r>
          </a:p>
          <a:p>
            <a:pPr lvl="1" algn="just" eaLnBrk="1" hangingPunct="1">
              <a:lnSpc>
                <a:spcPct val="80000"/>
              </a:lnSpc>
            </a:pPr>
            <a:r>
              <a:rPr lang="en-US" b="1" smtClean="0"/>
              <a:t>so we can use them as characters or integers</a:t>
            </a:r>
            <a:r>
              <a:rPr lang="en-US" smtClean="0"/>
              <a:t>, depending on our need.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9203">
                                            <p:txEl>
                                              <p:pRg st="0" end="0"/>
                                            </p:txEl>
                                          </p:spTgt>
                                        </p:tgtEl>
                                        <p:attrNameLst>
                                          <p:attrName>style.visibility</p:attrName>
                                        </p:attrNameLst>
                                      </p:cBhvr>
                                      <p:to>
                                        <p:strVal val="visible"/>
                                      </p:to>
                                    </p:set>
                                    <p:anim calcmode="lin" valueType="num">
                                      <p:cBhvr additive="base">
                                        <p:cTn id="7" dur="500" fill="hold"/>
                                        <p:tgtEl>
                                          <p:spTgt spid="1792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792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9203">
                                            <p:txEl>
                                              <p:pRg st="1" end="1"/>
                                            </p:txEl>
                                          </p:spTgt>
                                        </p:tgtEl>
                                        <p:attrNameLst>
                                          <p:attrName>style.visibility</p:attrName>
                                        </p:attrNameLst>
                                      </p:cBhvr>
                                      <p:to>
                                        <p:strVal val="visible"/>
                                      </p:to>
                                    </p:set>
                                    <p:anim calcmode="lin" valueType="num">
                                      <p:cBhvr additive="base">
                                        <p:cTn id="13" dur="500" fill="hold"/>
                                        <p:tgtEl>
                                          <p:spTgt spid="1792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79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9203">
                                            <p:txEl>
                                              <p:pRg st="3" end="3"/>
                                            </p:txEl>
                                          </p:spTgt>
                                        </p:tgtEl>
                                        <p:attrNameLst>
                                          <p:attrName>style.visibility</p:attrName>
                                        </p:attrNameLst>
                                      </p:cBhvr>
                                      <p:to>
                                        <p:strVal val="visible"/>
                                      </p:to>
                                    </p:set>
                                    <p:anim calcmode="lin" valueType="num">
                                      <p:cBhvr additive="base">
                                        <p:cTn id="19" dur="500" fill="hold"/>
                                        <p:tgtEl>
                                          <p:spTgt spid="179203">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792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79203">
                                            <p:txEl>
                                              <p:pRg st="5" end="5"/>
                                            </p:txEl>
                                          </p:spTgt>
                                        </p:tgtEl>
                                        <p:attrNameLst>
                                          <p:attrName>style.visibility</p:attrName>
                                        </p:attrNameLst>
                                      </p:cBhvr>
                                      <p:to>
                                        <p:strVal val="visible"/>
                                      </p:to>
                                    </p:set>
                                    <p:anim calcmode="lin" valueType="num">
                                      <p:cBhvr additive="base">
                                        <p:cTn id="25" dur="500" fill="hold"/>
                                        <p:tgtEl>
                                          <p:spTgt spid="17920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792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79203">
                                            <p:txEl>
                                              <p:pRg st="6" end="6"/>
                                            </p:txEl>
                                          </p:spTgt>
                                        </p:tgtEl>
                                        <p:attrNameLst>
                                          <p:attrName>style.visibility</p:attrName>
                                        </p:attrNameLst>
                                      </p:cBhvr>
                                      <p:to>
                                        <p:strVal val="visible"/>
                                      </p:to>
                                    </p:set>
                                    <p:anim calcmode="lin" valueType="num">
                                      <p:cBhvr additive="base">
                                        <p:cTn id="31" dur="500" fill="hold"/>
                                        <p:tgtEl>
                                          <p:spTgt spid="179203">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7920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79203">
                                            <p:txEl>
                                              <p:pRg st="7" end="7"/>
                                            </p:txEl>
                                          </p:spTgt>
                                        </p:tgtEl>
                                        <p:attrNameLst>
                                          <p:attrName>style.visibility</p:attrName>
                                        </p:attrNameLst>
                                      </p:cBhvr>
                                      <p:to>
                                        <p:strVal val="visible"/>
                                      </p:to>
                                    </p:set>
                                    <p:anim calcmode="lin" valueType="num">
                                      <p:cBhvr additive="base">
                                        <p:cTn id="37" dur="500" fill="hold"/>
                                        <p:tgtEl>
                                          <p:spTgt spid="17920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7920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79203">
                                            <p:txEl>
                                              <p:pRg st="9" end="9"/>
                                            </p:txEl>
                                          </p:spTgt>
                                        </p:tgtEl>
                                        <p:attrNameLst>
                                          <p:attrName>style.visibility</p:attrName>
                                        </p:attrNameLst>
                                      </p:cBhvr>
                                      <p:to>
                                        <p:strVal val="visible"/>
                                      </p:to>
                                    </p:set>
                                    <p:anim calcmode="lin" valueType="num">
                                      <p:cBhvr additive="base">
                                        <p:cTn id="43" dur="500" fill="hold"/>
                                        <p:tgtEl>
                                          <p:spTgt spid="179203">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7920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79203">
                                            <p:txEl>
                                              <p:pRg st="11" end="11"/>
                                            </p:txEl>
                                          </p:spTgt>
                                        </p:tgtEl>
                                        <p:attrNameLst>
                                          <p:attrName>style.visibility</p:attrName>
                                        </p:attrNameLst>
                                      </p:cBhvr>
                                      <p:to>
                                        <p:strVal val="visible"/>
                                      </p:to>
                                    </p:set>
                                    <p:anim calcmode="lin" valueType="num">
                                      <p:cBhvr additive="base">
                                        <p:cTn id="49" dur="500" fill="hold"/>
                                        <p:tgtEl>
                                          <p:spTgt spid="179203">
                                            <p:txEl>
                                              <p:pRg st="11" end="11"/>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79203">
                                            <p:txEl>
                                              <p:pRg st="11" end="11"/>
                                            </p:txEl>
                                          </p:spTgt>
                                        </p:tgtEl>
                                        <p:attrNameLst>
                                          <p:attrName>ppt_y</p:attrName>
                                        </p:attrNameLst>
                                      </p:cBhvr>
                                      <p:tavLst>
                                        <p:tav tm="0">
                                          <p:val>
                                            <p:strVal val="#ppt_y"/>
                                          </p:val>
                                        </p:tav>
                                        <p:tav tm="100000">
                                          <p:val>
                                            <p:strVal val="#ppt_y"/>
                                          </p:val>
                                        </p:tav>
                                      </p:tavLst>
                                    </p:anim>
                                  </p:childTnLst>
                                </p:cTn>
                              </p:par>
                              <p:par>
                                <p:cTn id="51" presetID="2" presetClass="entr" presetSubtype="2" fill="hold" grpId="0" nodeType="withEffect">
                                  <p:stCondLst>
                                    <p:cond delay="0"/>
                                  </p:stCondLst>
                                  <p:childTnLst>
                                    <p:set>
                                      <p:cBhvr>
                                        <p:cTn id="52" dur="1" fill="hold">
                                          <p:stCondLst>
                                            <p:cond delay="0"/>
                                          </p:stCondLst>
                                        </p:cTn>
                                        <p:tgtEl>
                                          <p:spTgt spid="179203">
                                            <p:txEl>
                                              <p:pRg st="12" end="12"/>
                                            </p:txEl>
                                          </p:spTgt>
                                        </p:tgtEl>
                                        <p:attrNameLst>
                                          <p:attrName>style.visibility</p:attrName>
                                        </p:attrNameLst>
                                      </p:cBhvr>
                                      <p:to>
                                        <p:strVal val="visible"/>
                                      </p:to>
                                    </p:set>
                                    <p:anim calcmode="lin" valueType="num">
                                      <p:cBhvr additive="base">
                                        <p:cTn id="53" dur="500" fill="hold"/>
                                        <p:tgtEl>
                                          <p:spTgt spid="179203">
                                            <p:txEl>
                                              <p:pRg st="12" end="12"/>
                                            </p:txEl>
                                          </p:spTgt>
                                        </p:tgtEl>
                                        <p:attrNameLst>
                                          <p:attrName>ppt_x</p:attrName>
                                        </p:attrNameLst>
                                      </p:cBhvr>
                                      <p:tavLst>
                                        <p:tav tm="0">
                                          <p:val>
                                            <p:strVal val="1+#ppt_w/2"/>
                                          </p:val>
                                        </p:tav>
                                        <p:tav tm="100000">
                                          <p:val>
                                            <p:strVal val="#ppt_x"/>
                                          </p:val>
                                        </p:tav>
                                      </p:tavLst>
                                    </p:anim>
                                    <p:anim calcmode="lin" valueType="num">
                                      <p:cBhvr additive="base">
                                        <p:cTn id="54" dur="500" fill="hold"/>
                                        <p:tgtEl>
                                          <p:spTgt spid="179203">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smtClean="0"/>
              <a:t>The </a:t>
            </a:r>
            <a:r>
              <a:rPr lang="en-US" b="1" smtClean="0"/>
              <a:t>char</a:t>
            </a:r>
            <a:r>
              <a:rPr lang="en-US" smtClean="0"/>
              <a:t> Data Type (Contd.)</a:t>
            </a:r>
          </a:p>
        </p:txBody>
      </p:sp>
      <p:sp>
        <p:nvSpPr>
          <p:cNvPr id="180227" name="Rectangle 3"/>
          <p:cNvSpPr>
            <a:spLocks noGrp="1" noChangeArrowheads="1"/>
          </p:cNvSpPr>
          <p:nvPr>
            <p:ph type="body" idx="1"/>
          </p:nvPr>
        </p:nvSpPr>
        <p:spPr>
          <a:xfrm>
            <a:off x="457200" y="1676400"/>
            <a:ext cx="8382000" cy="4419600"/>
          </a:xfrm>
        </p:spPr>
        <p:txBody>
          <a:bodyPr/>
          <a:lstStyle/>
          <a:p>
            <a:pPr algn="just" eaLnBrk="1" hangingPunct="1">
              <a:lnSpc>
                <a:spcPct val="90000"/>
              </a:lnSpc>
              <a:buFontTx/>
              <a:buNone/>
            </a:pPr>
            <a:r>
              <a:rPr lang="en-US" smtClean="0"/>
              <a:t>Use</a:t>
            </a:r>
          </a:p>
          <a:p>
            <a:pPr algn="just" eaLnBrk="1" hangingPunct="1">
              <a:lnSpc>
                <a:spcPct val="90000"/>
              </a:lnSpc>
              <a:buFontTx/>
              <a:buNone/>
            </a:pPr>
            <a:r>
              <a:rPr lang="en-US" smtClean="0"/>
              <a:t>	</a:t>
            </a:r>
            <a:r>
              <a:rPr lang="en-US" smtClean="0">
                <a:solidFill>
                  <a:schemeClr val="accent2"/>
                </a:solidFill>
              </a:rPr>
              <a:t>	 scanf (“%c”, &amp;ch) ;</a:t>
            </a:r>
          </a:p>
          <a:p>
            <a:pPr algn="just" eaLnBrk="1" hangingPunct="1">
              <a:lnSpc>
                <a:spcPct val="90000"/>
              </a:lnSpc>
              <a:buFontTx/>
              <a:buNone/>
            </a:pPr>
            <a:endParaRPr lang="en-US" sz="1000" smtClean="0">
              <a:solidFill>
                <a:schemeClr val="accent2"/>
              </a:solidFill>
            </a:endParaRPr>
          </a:p>
          <a:p>
            <a:pPr algn="just" eaLnBrk="1" hangingPunct="1">
              <a:lnSpc>
                <a:spcPct val="90000"/>
              </a:lnSpc>
              <a:buFontTx/>
              <a:buNone/>
            </a:pPr>
            <a:r>
              <a:rPr lang="en-US" smtClean="0"/>
              <a:t>    to read a single character into the variable ch.</a:t>
            </a:r>
          </a:p>
          <a:p>
            <a:pPr algn="just" eaLnBrk="1" hangingPunct="1">
              <a:lnSpc>
                <a:spcPct val="90000"/>
              </a:lnSpc>
              <a:buFontTx/>
              <a:buNone/>
            </a:pPr>
            <a:endParaRPr lang="en-US" smtClean="0"/>
          </a:p>
          <a:p>
            <a:pPr algn="just" eaLnBrk="1" hangingPunct="1">
              <a:lnSpc>
                <a:spcPct val="90000"/>
              </a:lnSpc>
              <a:buFontTx/>
              <a:buNone/>
            </a:pPr>
            <a:r>
              <a:rPr lang="en-US" smtClean="0"/>
              <a:t>Use</a:t>
            </a:r>
          </a:p>
          <a:p>
            <a:pPr algn="just" eaLnBrk="1" hangingPunct="1">
              <a:lnSpc>
                <a:spcPct val="90000"/>
              </a:lnSpc>
              <a:buFontTx/>
              <a:buNone/>
            </a:pPr>
            <a:r>
              <a:rPr lang="en-US" smtClean="0"/>
              <a:t>	</a:t>
            </a:r>
            <a:r>
              <a:rPr lang="en-US" smtClean="0">
                <a:solidFill>
                  <a:schemeClr val="accent2"/>
                </a:solidFill>
              </a:rPr>
              <a:t>	printf(“%c”, ch) ;</a:t>
            </a:r>
          </a:p>
          <a:p>
            <a:pPr algn="just" eaLnBrk="1" hangingPunct="1">
              <a:lnSpc>
                <a:spcPct val="90000"/>
              </a:lnSpc>
              <a:buFontTx/>
              <a:buNone/>
            </a:pPr>
            <a:endParaRPr lang="en-US" sz="1000" smtClean="0">
              <a:solidFill>
                <a:schemeClr val="accent2"/>
              </a:solidFill>
            </a:endParaRPr>
          </a:p>
          <a:p>
            <a:pPr algn="just" eaLnBrk="1" hangingPunct="1">
              <a:lnSpc>
                <a:spcPct val="90000"/>
              </a:lnSpc>
              <a:buFontTx/>
              <a:buNone/>
            </a:pPr>
            <a:r>
              <a:rPr lang="en-US" smtClean="0"/>
              <a:t>	to display the value of a character variable.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0227">
                                            <p:txEl>
                                              <p:pRg st="0" end="0"/>
                                            </p:txEl>
                                          </p:spTgt>
                                        </p:tgtEl>
                                        <p:attrNameLst>
                                          <p:attrName>style.visibility</p:attrName>
                                        </p:attrNameLst>
                                      </p:cBhvr>
                                      <p:to>
                                        <p:strVal val="visible"/>
                                      </p:to>
                                    </p:set>
                                    <p:anim calcmode="lin" valueType="num">
                                      <p:cBhvr additive="base">
                                        <p:cTn id="7" dur="500" fill="hold"/>
                                        <p:tgtEl>
                                          <p:spTgt spid="18022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0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0227">
                                            <p:txEl>
                                              <p:pRg st="1" end="1"/>
                                            </p:txEl>
                                          </p:spTgt>
                                        </p:tgtEl>
                                        <p:attrNameLst>
                                          <p:attrName>style.visibility</p:attrName>
                                        </p:attrNameLst>
                                      </p:cBhvr>
                                      <p:to>
                                        <p:strVal val="visible"/>
                                      </p:to>
                                    </p:set>
                                    <p:anim calcmode="lin" valueType="num">
                                      <p:cBhvr additive="base">
                                        <p:cTn id="13" dur="500" fill="hold"/>
                                        <p:tgtEl>
                                          <p:spTgt spid="18022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0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0227">
                                            <p:txEl>
                                              <p:pRg st="3" end="3"/>
                                            </p:txEl>
                                          </p:spTgt>
                                        </p:tgtEl>
                                        <p:attrNameLst>
                                          <p:attrName>style.visibility</p:attrName>
                                        </p:attrNameLst>
                                      </p:cBhvr>
                                      <p:to>
                                        <p:strVal val="visible"/>
                                      </p:to>
                                    </p:set>
                                    <p:anim calcmode="lin" valueType="num">
                                      <p:cBhvr additive="base">
                                        <p:cTn id="19" dur="500" fill="hold"/>
                                        <p:tgtEl>
                                          <p:spTgt spid="180227">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0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0227">
                                            <p:txEl>
                                              <p:pRg st="5" end="5"/>
                                            </p:txEl>
                                          </p:spTgt>
                                        </p:tgtEl>
                                        <p:attrNameLst>
                                          <p:attrName>style.visibility</p:attrName>
                                        </p:attrNameLst>
                                      </p:cBhvr>
                                      <p:to>
                                        <p:strVal val="visible"/>
                                      </p:to>
                                    </p:set>
                                    <p:anim calcmode="lin" valueType="num">
                                      <p:cBhvr additive="base">
                                        <p:cTn id="25" dur="500" fill="hold"/>
                                        <p:tgtEl>
                                          <p:spTgt spid="180227">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0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0227">
                                            <p:txEl>
                                              <p:pRg st="6" end="6"/>
                                            </p:txEl>
                                          </p:spTgt>
                                        </p:tgtEl>
                                        <p:attrNameLst>
                                          <p:attrName>style.visibility</p:attrName>
                                        </p:attrNameLst>
                                      </p:cBhvr>
                                      <p:to>
                                        <p:strVal val="visible"/>
                                      </p:to>
                                    </p:set>
                                    <p:anim calcmode="lin" valueType="num">
                                      <p:cBhvr additive="base">
                                        <p:cTn id="31" dur="500" fill="hold"/>
                                        <p:tgtEl>
                                          <p:spTgt spid="180227">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022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80227">
                                            <p:txEl>
                                              <p:pRg st="8" end="8"/>
                                            </p:txEl>
                                          </p:spTgt>
                                        </p:tgtEl>
                                        <p:attrNameLst>
                                          <p:attrName>style.visibility</p:attrName>
                                        </p:attrNameLst>
                                      </p:cBhvr>
                                      <p:to>
                                        <p:strVal val="visible"/>
                                      </p:to>
                                    </p:set>
                                    <p:anim calcmode="lin" valueType="num">
                                      <p:cBhvr additive="base">
                                        <p:cTn id="37" dur="500" fill="hold"/>
                                        <p:tgtEl>
                                          <p:spTgt spid="180227">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022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7"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p:spPr>
        <p:txBody>
          <a:bodyPr lIns="90488" tIns="44450" rIns="90488" bIns="44450"/>
          <a:lstStyle/>
          <a:p>
            <a:pPr eaLnBrk="1" hangingPunct="1"/>
            <a:r>
              <a:rPr lang="en-US" smtClean="0"/>
              <a:t>Character Example</a:t>
            </a:r>
          </a:p>
        </p:txBody>
      </p:sp>
      <p:sp>
        <p:nvSpPr>
          <p:cNvPr id="208899" name="Rectangle 3"/>
          <p:cNvSpPr>
            <a:spLocks noChangeArrowheads="1"/>
          </p:cNvSpPr>
          <p:nvPr/>
        </p:nvSpPr>
        <p:spPr bwMode="auto">
          <a:xfrm>
            <a:off x="315913" y="1736725"/>
            <a:ext cx="8435975" cy="40068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65150" algn="l"/>
                <a:tab pos="1376363" algn="l"/>
              </a:tabLst>
              <a:defRPr/>
            </a:pPr>
            <a:r>
              <a:rPr lang="en-US" sz="1800" b="1">
                <a:latin typeface="Courier New" pitchFamily="49" charset="0"/>
                <a:cs typeface="+mn-cs"/>
              </a:rPr>
              <a:t>#include &lt;stdio.h&gt;</a:t>
            </a:r>
          </a:p>
          <a:p>
            <a:pPr eaLnBrk="0" hangingPunct="0">
              <a:tabLst>
                <a:tab pos="565150" algn="l"/>
                <a:tab pos="1376363" algn="l"/>
              </a:tabLst>
              <a:defRPr/>
            </a:pPr>
            <a:r>
              <a:rPr lang="en-US" sz="1800" b="1">
                <a:latin typeface="Courier New" pitchFamily="49" charset="0"/>
                <a:cs typeface="+mn-cs"/>
              </a:rPr>
              <a:t>#include &lt;limits.h&gt;</a:t>
            </a:r>
          </a:p>
          <a:p>
            <a:pPr eaLnBrk="0" hangingPunct="0">
              <a:tabLst>
                <a:tab pos="565150" algn="l"/>
                <a:tab pos="1376363" algn="l"/>
              </a:tabLst>
              <a:defRPr/>
            </a:pPr>
            <a:endParaRPr lang="en-US" sz="1000" b="1">
              <a:latin typeface="Courier New" pitchFamily="49" charset="0"/>
              <a:cs typeface="+mn-cs"/>
            </a:endParaRPr>
          </a:p>
          <a:p>
            <a:pPr eaLnBrk="0" hangingPunct="0">
              <a:tabLst>
                <a:tab pos="565150" algn="l"/>
                <a:tab pos="1376363" algn="l"/>
              </a:tabLst>
              <a:defRPr/>
            </a:pPr>
            <a:r>
              <a:rPr lang="en-US" sz="1800" b="1">
                <a:latin typeface="Courier New" pitchFamily="49" charset="0"/>
                <a:cs typeface="+mn-cs"/>
              </a:rPr>
              <a:t>int	main(void)</a:t>
            </a:r>
          </a:p>
          <a:p>
            <a:pPr eaLnBrk="0" hangingPunct="0">
              <a:tabLst>
                <a:tab pos="565150" algn="l"/>
                <a:tab pos="1376363" algn="l"/>
              </a:tabLst>
              <a:defRPr/>
            </a:pPr>
            <a:r>
              <a:rPr lang="en-US" sz="1800" b="1">
                <a:latin typeface="Courier New" pitchFamily="49" charset="0"/>
                <a:cs typeface="+mn-cs"/>
              </a:rPr>
              <a:t>{</a:t>
            </a:r>
          </a:p>
          <a:p>
            <a:pPr eaLnBrk="0" hangingPunct="0">
              <a:tabLst>
                <a:tab pos="565150" algn="l"/>
                <a:tab pos="1376363" algn="l"/>
              </a:tabLst>
              <a:defRPr/>
            </a:pPr>
            <a:r>
              <a:rPr lang="en-US" sz="1800" b="1">
                <a:latin typeface="Courier New" pitchFamily="49" charset="0"/>
                <a:cs typeface="+mn-cs"/>
              </a:rPr>
              <a:t>	char	lower_a = 'a';</a:t>
            </a:r>
          </a:p>
          <a:p>
            <a:pPr eaLnBrk="0" hangingPunct="0">
              <a:tabLst>
                <a:tab pos="565150" algn="l"/>
                <a:tab pos="1376363" algn="l"/>
              </a:tabLst>
              <a:defRPr/>
            </a:pPr>
            <a:r>
              <a:rPr lang="en-US" sz="1800" b="1">
                <a:latin typeface="Courier New" pitchFamily="49" charset="0"/>
                <a:cs typeface="+mn-cs"/>
              </a:rPr>
              <a:t>	char	lower_m = 'm';</a:t>
            </a:r>
          </a:p>
          <a:p>
            <a:pPr eaLnBrk="0" hangingPunct="0">
              <a:tabLst>
                <a:tab pos="565150" algn="l"/>
                <a:tab pos="1376363" algn="l"/>
              </a:tabLst>
              <a:defRPr/>
            </a:pPr>
            <a:endParaRPr lang="en-US" sz="1000" b="1">
              <a:latin typeface="Courier New" pitchFamily="49" charset="0"/>
              <a:cs typeface="+mn-cs"/>
            </a:endParaRPr>
          </a:p>
          <a:p>
            <a:pPr eaLnBrk="0" hangingPunct="0">
              <a:tabLst>
                <a:tab pos="565150" algn="l"/>
                <a:tab pos="1376363" algn="l"/>
              </a:tabLst>
              <a:defRPr/>
            </a:pPr>
            <a:r>
              <a:rPr lang="en-US" sz="1800" b="1">
                <a:latin typeface="Courier New" pitchFamily="49" charset="0"/>
                <a:cs typeface="+mn-cs"/>
              </a:rPr>
              <a:t>	printf("minimum char = %i, ", CHAR_MIN);</a:t>
            </a:r>
          </a:p>
          <a:p>
            <a:pPr eaLnBrk="0" hangingPunct="0">
              <a:tabLst>
                <a:tab pos="565150" algn="l"/>
                <a:tab pos="1376363" algn="l"/>
              </a:tabLst>
              <a:defRPr/>
            </a:pPr>
            <a:r>
              <a:rPr lang="en-US" sz="1800" b="1">
                <a:latin typeface="Courier New" pitchFamily="49" charset="0"/>
                <a:cs typeface="+mn-cs"/>
              </a:rPr>
              <a:t>	printf("maximum char = %i\n", CHAR_MAX);</a:t>
            </a:r>
          </a:p>
          <a:p>
            <a:pPr eaLnBrk="0" hangingPunct="0">
              <a:tabLst>
                <a:tab pos="565150" algn="l"/>
                <a:tab pos="1376363" algn="l"/>
              </a:tabLst>
              <a:defRPr/>
            </a:pPr>
            <a:endParaRPr lang="en-US" sz="1000" b="1">
              <a:latin typeface="Courier New" pitchFamily="49" charset="0"/>
              <a:cs typeface="+mn-cs"/>
            </a:endParaRPr>
          </a:p>
          <a:p>
            <a:pPr eaLnBrk="0" hangingPunct="0">
              <a:tabLst>
                <a:tab pos="565150" algn="l"/>
                <a:tab pos="1376363" algn="l"/>
              </a:tabLst>
              <a:defRPr/>
            </a:pPr>
            <a:r>
              <a:rPr lang="en-US" sz="1800" b="1">
                <a:latin typeface="Courier New" pitchFamily="49" charset="0"/>
                <a:cs typeface="+mn-cs"/>
              </a:rPr>
              <a:t>	printf("after '%c' comes '%c'\n", lower_a, lower_a + 1);</a:t>
            </a:r>
          </a:p>
          <a:p>
            <a:pPr eaLnBrk="0" hangingPunct="0">
              <a:tabLst>
                <a:tab pos="565150" algn="l"/>
                <a:tab pos="1376363" algn="l"/>
              </a:tabLst>
              <a:defRPr/>
            </a:pPr>
            <a:r>
              <a:rPr lang="en-US" sz="1800" b="1">
                <a:latin typeface="Courier New" pitchFamily="49" charset="0"/>
                <a:cs typeface="+mn-cs"/>
              </a:rPr>
              <a:t>	printf("uppercase is '%c'\n", lower_m - 'a' + 'A');</a:t>
            </a:r>
          </a:p>
          <a:p>
            <a:pPr eaLnBrk="0" hangingPunct="0">
              <a:tabLst>
                <a:tab pos="565150" algn="l"/>
                <a:tab pos="1376363" algn="l"/>
              </a:tabLst>
              <a:defRPr/>
            </a:pPr>
            <a:endParaRPr lang="en-US" sz="1000" b="1">
              <a:latin typeface="Courier New" pitchFamily="49" charset="0"/>
              <a:cs typeface="+mn-cs"/>
            </a:endParaRPr>
          </a:p>
          <a:p>
            <a:pPr eaLnBrk="0" hangingPunct="0">
              <a:tabLst>
                <a:tab pos="565150" algn="l"/>
                <a:tab pos="1376363" algn="l"/>
              </a:tabLst>
              <a:defRPr/>
            </a:pPr>
            <a:r>
              <a:rPr lang="en-US" sz="1800" b="1">
                <a:latin typeface="Courier New" pitchFamily="49" charset="0"/>
                <a:cs typeface="+mn-cs"/>
              </a:rPr>
              <a:t>	return 0;</a:t>
            </a:r>
          </a:p>
          <a:p>
            <a:pPr eaLnBrk="0" hangingPunct="0">
              <a:tabLst>
                <a:tab pos="565150" algn="l"/>
                <a:tab pos="1376363" algn="l"/>
              </a:tabLst>
              <a:defRPr/>
            </a:pPr>
            <a:r>
              <a:rPr lang="en-US" sz="1800" b="1">
                <a:latin typeface="Courier New" pitchFamily="49" charset="0"/>
                <a:cs typeface="+mn-cs"/>
              </a:rPr>
              <a:t>}</a:t>
            </a:r>
          </a:p>
        </p:txBody>
      </p:sp>
      <p:sp>
        <p:nvSpPr>
          <p:cNvPr id="208900" name="Rectangle 4"/>
          <p:cNvSpPr>
            <a:spLocks noChangeArrowheads="1"/>
          </p:cNvSpPr>
          <p:nvPr/>
        </p:nvSpPr>
        <p:spPr bwMode="auto">
          <a:xfrm>
            <a:off x="3605213" y="5267325"/>
            <a:ext cx="5159375" cy="92551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minimum char = 0, maximum char = 255</a:t>
            </a:r>
          </a:p>
          <a:p>
            <a:pPr eaLnBrk="0" hangingPunct="0">
              <a:tabLst>
                <a:tab pos="635000" algn="l"/>
                <a:tab pos="1376363" algn="l"/>
              </a:tabLst>
              <a:defRPr/>
            </a:pPr>
            <a:r>
              <a:rPr lang="en-US" sz="1800" b="1">
                <a:latin typeface="Courier New" pitchFamily="49" charset="0"/>
                <a:cs typeface="+mn-cs"/>
              </a:rPr>
              <a:t>after 'a' comes 'b'</a:t>
            </a:r>
          </a:p>
          <a:p>
            <a:pPr eaLnBrk="0" hangingPunct="0">
              <a:tabLst>
                <a:tab pos="635000" algn="l"/>
                <a:tab pos="1376363" algn="l"/>
              </a:tabLst>
              <a:defRPr/>
            </a:pPr>
            <a:r>
              <a:rPr lang="en-US" sz="1800" b="1">
                <a:latin typeface="Courier New" pitchFamily="49" charset="0"/>
                <a:cs typeface="+mn-cs"/>
              </a:rPr>
              <a:t>uppercase is 'M'</a:t>
            </a:r>
          </a:p>
        </p:txBody>
      </p:sp>
      <p:sp>
        <p:nvSpPr>
          <p:cNvPr id="55301" name="Rectangle 5"/>
          <p:cNvSpPr>
            <a:spLocks noChangeArrowheads="1"/>
          </p:cNvSpPr>
          <p:nvPr/>
        </p:nvSpPr>
        <p:spPr bwMode="auto">
          <a:xfrm>
            <a:off x="5716588" y="1120775"/>
            <a:ext cx="26638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Note: print integer value of character</a:t>
            </a:r>
          </a:p>
        </p:txBody>
      </p:sp>
      <p:sp>
        <p:nvSpPr>
          <p:cNvPr id="55302" name="Arc 6"/>
          <p:cNvSpPr>
            <a:spLocks/>
          </p:cNvSpPr>
          <p:nvPr/>
        </p:nvSpPr>
        <p:spPr bwMode="auto">
          <a:xfrm rot="5400000">
            <a:off x="5815013" y="2441575"/>
            <a:ext cx="2014538" cy="649287"/>
          </a:xfrm>
          <a:custGeom>
            <a:avLst/>
            <a:gdLst>
              <a:gd name="T0" fmla="*/ 0 w 21617"/>
              <a:gd name="T1" fmla="*/ 0 h 21600"/>
              <a:gd name="T2" fmla="*/ 2147483647 w 21617"/>
              <a:gd name="T3" fmla="*/ 2147483647 h 21600"/>
              <a:gd name="T4" fmla="*/ 1282024792 w 21617"/>
              <a:gd name="T5" fmla="*/ 2147483647 h 21600"/>
              <a:gd name="T6" fmla="*/ 0 60000 65536"/>
              <a:gd name="T7" fmla="*/ 0 60000 65536"/>
              <a:gd name="T8" fmla="*/ 0 60000 65536"/>
              <a:gd name="T9" fmla="*/ 0 w 21617"/>
              <a:gd name="T10" fmla="*/ 0 h 21600"/>
              <a:gd name="T11" fmla="*/ 21617 w 21617"/>
              <a:gd name="T12" fmla="*/ 21600 h 21600"/>
            </a:gdLst>
            <a:ahLst/>
            <a:cxnLst>
              <a:cxn ang="T6">
                <a:pos x="T0" y="T1"/>
              </a:cxn>
              <a:cxn ang="T7">
                <a:pos x="T2" y="T3"/>
              </a:cxn>
              <a:cxn ang="T8">
                <a:pos x="T4" y="T5"/>
              </a:cxn>
            </a:cxnLst>
            <a:rect l="T9" t="T10" r="T11" b="T12"/>
            <a:pathLst>
              <a:path w="21617" h="21600" fill="none" extrusionOk="0">
                <a:moveTo>
                  <a:pt x="0" y="0"/>
                </a:moveTo>
                <a:cubicBezTo>
                  <a:pt x="5" y="0"/>
                  <a:pt x="11" y="-1"/>
                  <a:pt x="17" y="0"/>
                </a:cubicBezTo>
                <a:cubicBezTo>
                  <a:pt x="11946" y="0"/>
                  <a:pt x="21617" y="9670"/>
                  <a:pt x="21617" y="21600"/>
                </a:cubicBezTo>
              </a:path>
              <a:path w="21617" h="21600" stroke="0" extrusionOk="0">
                <a:moveTo>
                  <a:pt x="0" y="0"/>
                </a:moveTo>
                <a:cubicBezTo>
                  <a:pt x="5" y="0"/>
                  <a:pt x="11" y="-1"/>
                  <a:pt x="17" y="0"/>
                </a:cubicBezTo>
                <a:cubicBezTo>
                  <a:pt x="11946" y="0"/>
                  <a:pt x="21617" y="9670"/>
                  <a:pt x="21617" y="21600"/>
                </a:cubicBezTo>
                <a:lnTo>
                  <a:pt x="17"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smtClean="0"/>
              <a:t>char I/O</a:t>
            </a:r>
          </a:p>
        </p:txBody>
      </p:sp>
      <p:sp>
        <p:nvSpPr>
          <p:cNvPr id="181251" name="Rectangle 3"/>
          <p:cNvSpPr>
            <a:spLocks noGrp="1" noChangeArrowheads="1"/>
          </p:cNvSpPr>
          <p:nvPr>
            <p:ph type="body" idx="1"/>
          </p:nvPr>
        </p:nvSpPr>
        <p:spPr>
          <a:xfrm>
            <a:off x="609600" y="1066800"/>
            <a:ext cx="7772400" cy="3886200"/>
          </a:xfrm>
          <a:solidFill>
            <a:schemeClr val="bg1"/>
          </a:solidFill>
          <a:ln>
            <a:solidFill>
              <a:schemeClr val="tx1"/>
            </a:solidFill>
          </a:ln>
          <a:effectLst>
            <a:outerShdw dist="107763" dir="2700000" algn="ctr" rotWithShape="0">
              <a:schemeClr val="bg2">
                <a:alpha val="50000"/>
              </a:schemeClr>
            </a:outerShdw>
          </a:effectLst>
        </p:spPr>
        <p:txBody>
          <a:bodyPr/>
          <a:lstStyle/>
          <a:p>
            <a:pPr eaLnBrk="1" hangingPunct="1">
              <a:buFontTx/>
              <a:buNone/>
              <a:defRPr/>
            </a:pPr>
            <a:r>
              <a:rPr lang="en-US" sz="2000" b="1" smtClean="0">
                <a:latin typeface="Courier New" pitchFamily="49" charset="0"/>
              </a:rPr>
              <a:t>#include &lt;stdio.h&gt;</a:t>
            </a:r>
          </a:p>
          <a:p>
            <a:pPr eaLnBrk="1" hangingPunct="1">
              <a:buFontTx/>
              <a:buNone/>
              <a:defRPr/>
            </a:pPr>
            <a:r>
              <a:rPr lang="en-US" sz="2000" b="1" smtClean="0">
                <a:latin typeface="Courier New" pitchFamily="49" charset="0"/>
              </a:rPr>
              <a:t>int main ( )</a:t>
            </a:r>
          </a:p>
          <a:p>
            <a:pPr eaLnBrk="1" hangingPunct="1">
              <a:buFontTx/>
              <a:buNone/>
              <a:defRPr/>
            </a:pPr>
            <a:r>
              <a:rPr lang="en-US" sz="2000" b="1" smtClean="0">
                <a:latin typeface="Courier New" pitchFamily="49" charset="0"/>
              </a:rPr>
              <a:t>{</a:t>
            </a:r>
          </a:p>
          <a:p>
            <a:pPr eaLnBrk="1" hangingPunct="1">
              <a:buFontTx/>
              <a:buNone/>
              <a:defRPr/>
            </a:pPr>
            <a:r>
              <a:rPr lang="en-US" sz="2000" b="1" smtClean="0">
                <a:latin typeface="Courier New" pitchFamily="49" charset="0"/>
              </a:rPr>
              <a:t>	char ch ;</a:t>
            </a:r>
          </a:p>
          <a:p>
            <a:pPr eaLnBrk="1" hangingPunct="1">
              <a:buFontTx/>
              <a:buNone/>
              <a:defRPr/>
            </a:pPr>
            <a:endParaRPr lang="en-US" sz="2000" b="1" smtClean="0">
              <a:latin typeface="Courier New" pitchFamily="49" charset="0"/>
            </a:endParaRP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Enter a character: </a:t>
            </a:r>
            <a:r>
              <a:rPr lang="en-US" sz="2000" b="1" smtClean="0"/>
              <a:t>“</a:t>
            </a:r>
            <a:r>
              <a:rPr lang="en-US" sz="2000" b="1" smtClean="0">
                <a:latin typeface="Courier New" pitchFamily="49" charset="0"/>
              </a:rPr>
              <a:t>) ;</a:t>
            </a:r>
          </a:p>
          <a:p>
            <a:pPr eaLnBrk="1" hangingPunct="1">
              <a:buFontTx/>
              <a:buNone/>
              <a:defRPr/>
            </a:pPr>
            <a:r>
              <a:rPr lang="en-US" sz="2000" b="1" smtClean="0">
                <a:latin typeface="Courier New" pitchFamily="49" charset="0"/>
              </a:rPr>
              <a:t>	scanf (</a:t>
            </a:r>
            <a:r>
              <a:rPr lang="en-US" sz="2000" b="1" smtClean="0"/>
              <a:t>“</a:t>
            </a:r>
            <a:r>
              <a:rPr lang="en-US" sz="2000" b="1" smtClean="0">
                <a:latin typeface="Courier New" pitchFamily="49" charset="0"/>
              </a:rPr>
              <a:t>%c</a:t>
            </a:r>
            <a:r>
              <a:rPr lang="en-US" sz="2000" b="1" smtClean="0"/>
              <a:t>”</a:t>
            </a:r>
            <a:r>
              <a:rPr lang="en-US" sz="2000" b="1" smtClean="0">
                <a:latin typeface="Courier New" pitchFamily="49" charset="0"/>
              </a:rPr>
              <a:t>, &amp;ch) ;</a:t>
            </a:r>
          </a:p>
          <a:p>
            <a:pPr eaLnBrk="1" hangingPunct="1">
              <a:buFontTx/>
              <a:buNone/>
              <a:defRPr/>
            </a:pPr>
            <a:r>
              <a:rPr lang="en-US" sz="2000" b="1" smtClean="0">
                <a:latin typeface="Courier New" pitchFamily="49" charset="0"/>
              </a:rPr>
              <a:t>	printf (</a:t>
            </a:r>
            <a:r>
              <a:rPr lang="en-US" sz="2000" b="1" smtClean="0"/>
              <a:t>“</a:t>
            </a:r>
            <a:r>
              <a:rPr lang="en-US" sz="2000" b="1" smtClean="0">
                <a:latin typeface="Courier New" pitchFamily="49" charset="0"/>
              </a:rPr>
              <a:t>The value of %c\n.</a:t>
            </a:r>
            <a:r>
              <a:rPr lang="en-US" sz="2000" b="1" smtClean="0"/>
              <a:t>”</a:t>
            </a:r>
            <a:r>
              <a:rPr lang="en-US" sz="2000" b="1" smtClean="0">
                <a:latin typeface="Courier New" pitchFamily="49" charset="0"/>
              </a:rPr>
              <a:t>, ch) ;</a:t>
            </a:r>
          </a:p>
          <a:p>
            <a:pPr eaLnBrk="1" hangingPunct="1">
              <a:buFontTx/>
              <a:buNone/>
              <a:defRPr/>
            </a:pPr>
            <a:r>
              <a:rPr lang="en-US" sz="2000" b="1" smtClean="0">
                <a:latin typeface="Courier New" pitchFamily="49" charset="0"/>
              </a:rPr>
              <a:t>     return 0 ;</a:t>
            </a:r>
          </a:p>
          <a:p>
            <a:pPr eaLnBrk="1" hangingPunct="1">
              <a:buFontTx/>
              <a:buNone/>
              <a:defRPr/>
            </a:pPr>
            <a:r>
              <a:rPr lang="en-US" sz="2000" b="1" smtClean="0">
                <a:latin typeface="Courier New" pitchFamily="49" charset="0"/>
              </a:rPr>
              <a:t>}</a:t>
            </a:r>
          </a:p>
          <a:p>
            <a:pPr eaLnBrk="1" hangingPunct="1">
              <a:buFontTx/>
              <a:buNone/>
              <a:defRPr/>
            </a:pPr>
            <a:endParaRPr lang="en-US" sz="2000" b="1" smtClean="0">
              <a:latin typeface="Courier New" pitchFamily="49" charset="0"/>
            </a:endParaRPr>
          </a:p>
        </p:txBody>
      </p:sp>
      <p:sp>
        <p:nvSpPr>
          <p:cNvPr id="56324" name="Rectangle 4"/>
          <p:cNvSpPr>
            <a:spLocks noChangeArrowheads="1"/>
          </p:cNvSpPr>
          <p:nvPr/>
        </p:nvSpPr>
        <p:spPr bwMode="auto">
          <a:xfrm>
            <a:off x="3276600" y="5334000"/>
            <a:ext cx="5105400" cy="931863"/>
          </a:xfrm>
          <a:prstGeom prst="rect">
            <a:avLst/>
          </a:prstGeom>
          <a:solidFill>
            <a:schemeClr val="bg1"/>
          </a:solidFill>
          <a:ln w="9525">
            <a:solidFill>
              <a:schemeClr val="tx1"/>
            </a:solidFill>
            <a:miter lim="800000"/>
            <a:headEnd/>
            <a:tailEnd/>
          </a:ln>
        </p:spPr>
        <p:txBody>
          <a:bodyPr/>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spcBef>
                <a:spcPct val="20000"/>
              </a:spcBef>
            </a:pPr>
            <a:r>
              <a:rPr lang="en-US" sz="2000" b="1">
                <a:latin typeface="Courier New" panose="02070309020205020404" pitchFamily="49" charset="0"/>
              </a:rPr>
              <a:t>Input: A</a:t>
            </a:r>
          </a:p>
          <a:p>
            <a:pPr eaLnBrk="1" hangingPunct="1">
              <a:spcBef>
                <a:spcPct val="20000"/>
              </a:spcBef>
            </a:pPr>
            <a:r>
              <a:rPr lang="en-US" sz="2000" b="1">
                <a:latin typeface="Courier New" panose="02070309020205020404" pitchFamily="49" charset="0"/>
              </a:rPr>
              <a:t>Output : The value of A is 65.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1251">
                                            <p:txEl>
                                              <p:pRg st="0" end="0"/>
                                            </p:txEl>
                                          </p:spTgt>
                                        </p:tgtEl>
                                        <p:attrNameLst>
                                          <p:attrName>style.visibility</p:attrName>
                                        </p:attrNameLst>
                                      </p:cBhvr>
                                      <p:to>
                                        <p:strVal val="visible"/>
                                      </p:to>
                                    </p:set>
                                    <p:anim calcmode="lin" valueType="num">
                                      <p:cBhvr additive="base">
                                        <p:cTn id="7" dur="500" fill="hold"/>
                                        <p:tgtEl>
                                          <p:spTgt spid="1812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12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1251">
                                            <p:txEl>
                                              <p:pRg st="1" end="1"/>
                                            </p:txEl>
                                          </p:spTgt>
                                        </p:tgtEl>
                                        <p:attrNameLst>
                                          <p:attrName>style.visibility</p:attrName>
                                        </p:attrNameLst>
                                      </p:cBhvr>
                                      <p:to>
                                        <p:strVal val="visible"/>
                                      </p:to>
                                    </p:set>
                                    <p:anim calcmode="lin" valueType="num">
                                      <p:cBhvr additive="base">
                                        <p:cTn id="13" dur="500" fill="hold"/>
                                        <p:tgtEl>
                                          <p:spTgt spid="18125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125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1251">
                                            <p:txEl>
                                              <p:pRg st="2" end="2"/>
                                            </p:txEl>
                                          </p:spTgt>
                                        </p:tgtEl>
                                        <p:attrNameLst>
                                          <p:attrName>style.visibility</p:attrName>
                                        </p:attrNameLst>
                                      </p:cBhvr>
                                      <p:to>
                                        <p:strVal val="visible"/>
                                      </p:to>
                                    </p:set>
                                    <p:anim calcmode="lin" valueType="num">
                                      <p:cBhvr additive="base">
                                        <p:cTn id="19" dur="500" fill="hold"/>
                                        <p:tgtEl>
                                          <p:spTgt spid="18125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12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1251">
                                            <p:txEl>
                                              <p:pRg st="3" end="3"/>
                                            </p:txEl>
                                          </p:spTgt>
                                        </p:tgtEl>
                                        <p:attrNameLst>
                                          <p:attrName>style.visibility</p:attrName>
                                        </p:attrNameLst>
                                      </p:cBhvr>
                                      <p:to>
                                        <p:strVal val="visible"/>
                                      </p:to>
                                    </p:set>
                                    <p:anim calcmode="lin" valueType="num">
                                      <p:cBhvr additive="base">
                                        <p:cTn id="25" dur="500" fill="hold"/>
                                        <p:tgtEl>
                                          <p:spTgt spid="18125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1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81251">
                                            <p:txEl>
                                              <p:pRg st="5" end="5"/>
                                            </p:txEl>
                                          </p:spTgt>
                                        </p:tgtEl>
                                        <p:attrNameLst>
                                          <p:attrName>style.visibility</p:attrName>
                                        </p:attrNameLst>
                                      </p:cBhvr>
                                      <p:to>
                                        <p:strVal val="visible"/>
                                      </p:to>
                                    </p:set>
                                    <p:anim calcmode="lin" valueType="num">
                                      <p:cBhvr additive="base">
                                        <p:cTn id="31" dur="500" fill="hold"/>
                                        <p:tgtEl>
                                          <p:spTgt spid="181251">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812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81251">
                                            <p:txEl>
                                              <p:pRg st="6" end="6"/>
                                            </p:txEl>
                                          </p:spTgt>
                                        </p:tgtEl>
                                        <p:attrNameLst>
                                          <p:attrName>style.visibility</p:attrName>
                                        </p:attrNameLst>
                                      </p:cBhvr>
                                      <p:to>
                                        <p:strVal val="visible"/>
                                      </p:to>
                                    </p:set>
                                    <p:anim calcmode="lin" valueType="num">
                                      <p:cBhvr additive="base">
                                        <p:cTn id="37" dur="500" fill="hold"/>
                                        <p:tgtEl>
                                          <p:spTgt spid="181251">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8125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81251">
                                            <p:txEl>
                                              <p:pRg st="7" end="7"/>
                                            </p:txEl>
                                          </p:spTgt>
                                        </p:tgtEl>
                                        <p:attrNameLst>
                                          <p:attrName>style.visibility</p:attrName>
                                        </p:attrNameLst>
                                      </p:cBhvr>
                                      <p:to>
                                        <p:strVal val="visible"/>
                                      </p:to>
                                    </p:set>
                                    <p:anim calcmode="lin" valueType="num">
                                      <p:cBhvr additive="base">
                                        <p:cTn id="43" dur="500" fill="hold"/>
                                        <p:tgtEl>
                                          <p:spTgt spid="181251">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8125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81251">
                                            <p:txEl>
                                              <p:pRg st="8" end="8"/>
                                            </p:txEl>
                                          </p:spTgt>
                                        </p:tgtEl>
                                        <p:attrNameLst>
                                          <p:attrName>style.visibility</p:attrName>
                                        </p:attrNameLst>
                                      </p:cBhvr>
                                      <p:to>
                                        <p:strVal val="visible"/>
                                      </p:to>
                                    </p:set>
                                    <p:anim calcmode="lin" valueType="num">
                                      <p:cBhvr additive="base">
                                        <p:cTn id="49" dur="500" fill="hold"/>
                                        <p:tgtEl>
                                          <p:spTgt spid="181251">
                                            <p:txEl>
                                              <p:pRg st="8" end="8"/>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8125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181251">
                                            <p:txEl>
                                              <p:pRg st="9" end="9"/>
                                            </p:txEl>
                                          </p:spTgt>
                                        </p:tgtEl>
                                        <p:attrNameLst>
                                          <p:attrName>style.visibility</p:attrName>
                                        </p:attrNameLst>
                                      </p:cBhvr>
                                      <p:to>
                                        <p:strVal val="visible"/>
                                      </p:to>
                                    </p:set>
                                    <p:anim calcmode="lin" valueType="num">
                                      <p:cBhvr additive="base">
                                        <p:cTn id="55" dur="500" fill="hold"/>
                                        <p:tgtEl>
                                          <p:spTgt spid="181251">
                                            <p:txEl>
                                              <p:pRg st="9" end="9"/>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18125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1"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sz="4000" smtClean="0"/>
              <a:t>Problems with Reading Characters</a:t>
            </a:r>
          </a:p>
        </p:txBody>
      </p:sp>
      <p:sp>
        <p:nvSpPr>
          <p:cNvPr id="184323" name="Rectangle 3"/>
          <p:cNvSpPr>
            <a:spLocks noGrp="1" noChangeArrowheads="1"/>
          </p:cNvSpPr>
          <p:nvPr>
            <p:ph type="body" idx="1"/>
          </p:nvPr>
        </p:nvSpPr>
        <p:spPr>
          <a:xfrm>
            <a:off x="304800" y="1066800"/>
            <a:ext cx="8458200" cy="5257800"/>
          </a:xfrm>
        </p:spPr>
        <p:txBody>
          <a:bodyPr/>
          <a:lstStyle/>
          <a:p>
            <a:pPr algn="just" eaLnBrk="1" hangingPunct="1"/>
            <a:r>
              <a:rPr lang="en-US" sz="2400" smtClean="0"/>
              <a:t>When getting characters, whether using scanf( ) or  getchar( ), </a:t>
            </a:r>
            <a:r>
              <a:rPr lang="en-US" sz="2400" smtClean="0">
                <a:solidFill>
                  <a:srgbClr val="993300"/>
                </a:solidFill>
              </a:rPr>
              <a:t>realize that you are reading only one character</a:t>
            </a:r>
            <a:r>
              <a:rPr lang="en-US" sz="2400" smtClean="0"/>
              <a:t>.</a:t>
            </a:r>
          </a:p>
          <a:p>
            <a:pPr algn="just" eaLnBrk="1" hangingPunct="1"/>
            <a:endParaRPr lang="en-US" sz="2400" smtClean="0"/>
          </a:p>
          <a:p>
            <a:pPr algn="just" eaLnBrk="1" hangingPunct="1"/>
            <a:r>
              <a:rPr lang="en-US" sz="2400" smtClean="0"/>
              <a:t>But the user types the character he/she wants to enter, followed by ENTER.  </a:t>
            </a:r>
          </a:p>
          <a:p>
            <a:pPr algn="just" eaLnBrk="1" hangingPunct="1"/>
            <a:endParaRPr lang="en-US" sz="2400" smtClean="0"/>
          </a:p>
          <a:p>
            <a:pPr algn="just" eaLnBrk="1" hangingPunct="1"/>
            <a:r>
              <a:rPr lang="en-US" sz="2400" smtClean="0"/>
              <a:t>So, the user is actually entering </a:t>
            </a:r>
            <a:r>
              <a:rPr lang="en-US" sz="2400" u="sng" smtClean="0"/>
              <a:t>more than one</a:t>
            </a:r>
            <a:r>
              <a:rPr lang="en-US" sz="2400" smtClean="0"/>
              <a:t> character, </a:t>
            </a:r>
            <a:r>
              <a:rPr lang="en-US" sz="2400" i="1" smtClean="0"/>
              <a:t>his/her response and the </a:t>
            </a:r>
            <a:r>
              <a:rPr lang="en-US" sz="2400" b="1" i="1" smtClean="0"/>
              <a:t>newline character</a:t>
            </a:r>
            <a:r>
              <a:rPr lang="en-US" sz="2400" i="1" smtClean="0"/>
              <a:t>.</a:t>
            </a:r>
            <a:endParaRPr lang="en-US" sz="2400" smtClean="0"/>
          </a:p>
          <a:p>
            <a:pPr algn="just" eaLnBrk="1" hangingPunct="1"/>
            <a:endParaRPr lang="en-US" sz="2400" smtClean="0"/>
          </a:p>
          <a:p>
            <a:pPr algn="just" eaLnBrk="1" hangingPunct="1"/>
            <a:r>
              <a:rPr lang="en-US" sz="2400" smtClean="0"/>
              <a:t>Unless you handle this, </a:t>
            </a:r>
            <a:r>
              <a:rPr lang="en-US" sz="2400" smtClean="0">
                <a:solidFill>
                  <a:srgbClr val="993300"/>
                </a:solidFill>
              </a:rPr>
              <a:t>the newline character will remain in the stdin stream</a:t>
            </a:r>
            <a:r>
              <a:rPr lang="en-US" sz="2400" smtClean="0"/>
              <a:t> causing problems the next time you want to read a character.  </a:t>
            </a:r>
            <a:r>
              <a:rPr lang="en-US" sz="2400" i="1" smtClean="0"/>
              <a:t>Another call to scanf() or getchar( ) will remove it.</a:t>
            </a:r>
          </a:p>
          <a:p>
            <a:pPr>
              <a:spcBef>
                <a:spcPct val="0"/>
              </a:spcBef>
            </a:pPr>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anim calcmode="lin" valueType="num">
                                      <p:cBhvr additive="base">
                                        <p:cTn id="7" dur="500" fill="hold"/>
                                        <p:tgtEl>
                                          <p:spTgt spid="1843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43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4323">
                                            <p:txEl>
                                              <p:pRg st="2" end="2"/>
                                            </p:txEl>
                                          </p:spTgt>
                                        </p:tgtEl>
                                        <p:attrNameLst>
                                          <p:attrName>style.visibility</p:attrName>
                                        </p:attrNameLst>
                                      </p:cBhvr>
                                      <p:to>
                                        <p:strVal val="visible"/>
                                      </p:to>
                                    </p:set>
                                    <p:anim calcmode="lin" valueType="num">
                                      <p:cBhvr additive="base">
                                        <p:cTn id="13" dur="500" fill="hold"/>
                                        <p:tgtEl>
                                          <p:spTgt spid="18432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843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4323">
                                            <p:txEl>
                                              <p:pRg st="4" end="4"/>
                                            </p:txEl>
                                          </p:spTgt>
                                        </p:tgtEl>
                                        <p:attrNameLst>
                                          <p:attrName>style.visibility</p:attrName>
                                        </p:attrNameLst>
                                      </p:cBhvr>
                                      <p:to>
                                        <p:strVal val="visible"/>
                                      </p:to>
                                    </p:set>
                                    <p:anim calcmode="lin" valueType="num">
                                      <p:cBhvr additive="base">
                                        <p:cTn id="19" dur="500" fill="hold"/>
                                        <p:tgtEl>
                                          <p:spTgt spid="18432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84323">
                                            <p:txEl>
                                              <p:pRg st="6" end="6"/>
                                            </p:txEl>
                                          </p:spTgt>
                                        </p:tgtEl>
                                        <p:attrNameLst>
                                          <p:attrName>style.visibility</p:attrName>
                                        </p:attrNameLst>
                                      </p:cBhvr>
                                      <p:to>
                                        <p:strVal val="visible"/>
                                      </p:to>
                                    </p:set>
                                    <p:anim calcmode="lin" valueType="num">
                                      <p:cBhvr additive="base">
                                        <p:cTn id="25" dur="500" fill="hold"/>
                                        <p:tgtEl>
                                          <p:spTgt spid="18432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8432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sz="4800" smtClean="0"/>
              <a:t>Garbage in stdin</a:t>
            </a:r>
          </a:p>
        </p:txBody>
      </p:sp>
      <p:sp>
        <p:nvSpPr>
          <p:cNvPr id="186371" name="Rectangle 3"/>
          <p:cNvSpPr>
            <a:spLocks noGrp="1" noChangeArrowheads="1"/>
          </p:cNvSpPr>
          <p:nvPr>
            <p:ph type="body" idx="1"/>
          </p:nvPr>
        </p:nvSpPr>
        <p:spPr>
          <a:xfrm>
            <a:off x="304800" y="1371600"/>
            <a:ext cx="8458200" cy="5105400"/>
          </a:xfrm>
        </p:spPr>
        <p:txBody>
          <a:bodyPr/>
          <a:lstStyle/>
          <a:p>
            <a:pPr algn="just" eaLnBrk="1" hangingPunct="1">
              <a:buFontTx/>
              <a:buNone/>
            </a:pPr>
            <a:r>
              <a:rPr lang="en-US" sz="2400" smtClean="0"/>
              <a:t>While reading integers using scanf( ), </a:t>
            </a:r>
          </a:p>
          <a:p>
            <a:pPr lvl="1" algn="just" eaLnBrk="1" hangingPunct="1"/>
            <a:r>
              <a:rPr lang="en-US" smtClean="0"/>
              <a:t>The problem with the newline character didn’t seem to be there.</a:t>
            </a:r>
          </a:p>
          <a:p>
            <a:pPr lvl="1" algn="just" eaLnBrk="1" hangingPunct="1"/>
            <a:r>
              <a:rPr lang="en-US" smtClean="0"/>
              <a:t>As scanf( ) looks  for the next integer </a:t>
            </a:r>
            <a:r>
              <a:rPr lang="en-US" b="1" i="1" smtClean="0"/>
              <a:t>ignoring  whitespaces</a:t>
            </a:r>
            <a:r>
              <a:rPr lang="en-US" smtClean="0"/>
              <a:t>. </a:t>
            </a:r>
          </a:p>
          <a:p>
            <a:pPr lvl="1" algn="just" eaLnBrk="1" hangingPunct="1"/>
            <a:r>
              <a:rPr lang="en-US" smtClean="0"/>
              <a:t>After reading the integer, the newline is still present in the input stream.</a:t>
            </a:r>
          </a:p>
          <a:p>
            <a:pPr lvl="1" algn="just" eaLnBrk="1" hangingPunct="1"/>
            <a:r>
              <a:rPr lang="en-US" smtClean="0"/>
              <a:t>If the next item read is a character we will get the newline.</a:t>
            </a:r>
          </a:p>
          <a:p>
            <a:pPr lvl="1" algn="just" eaLnBrk="1" hangingPunct="1"/>
            <a:r>
              <a:rPr lang="en-US" smtClean="0"/>
              <a:t>We have to take this into account and remove 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anim calcmode="lin" valueType="num">
                                      <p:cBhvr additive="base">
                                        <p:cTn id="7" dur="500" fill="hold"/>
                                        <p:tgtEl>
                                          <p:spTgt spid="1863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637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86371">
                                            <p:txEl>
                                              <p:pRg st="1" end="1"/>
                                            </p:txEl>
                                          </p:spTgt>
                                        </p:tgtEl>
                                        <p:attrNameLst>
                                          <p:attrName>style.visibility</p:attrName>
                                        </p:attrNameLst>
                                      </p:cBhvr>
                                      <p:to>
                                        <p:strVal val="visible"/>
                                      </p:to>
                                    </p:set>
                                    <p:anim calcmode="lin" valueType="num">
                                      <p:cBhvr additive="base">
                                        <p:cTn id="11" dur="500" fill="hold"/>
                                        <p:tgtEl>
                                          <p:spTgt spid="186371">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8637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6371">
                                            <p:txEl>
                                              <p:pRg st="2" end="2"/>
                                            </p:txEl>
                                          </p:spTgt>
                                        </p:tgtEl>
                                        <p:attrNameLst>
                                          <p:attrName>style.visibility</p:attrName>
                                        </p:attrNameLst>
                                      </p:cBhvr>
                                      <p:to>
                                        <p:strVal val="visible"/>
                                      </p:to>
                                    </p:set>
                                    <p:anim calcmode="lin" valueType="num">
                                      <p:cBhvr additive="base">
                                        <p:cTn id="15" dur="500" fill="hold"/>
                                        <p:tgtEl>
                                          <p:spTgt spid="186371">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86371">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6371">
                                            <p:txEl>
                                              <p:pRg st="3" end="3"/>
                                            </p:txEl>
                                          </p:spTgt>
                                        </p:tgtEl>
                                        <p:attrNameLst>
                                          <p:attrName>style.visibility</p:attrName>
                                        </p:attrNameLst>
                                      </p:cBhvr>
                                      <p:to>
                                        <p:strVal val="visible"/>
                                      </p:to>
                                    </p:set>
                                    <p:anim calcmode="lin" valueType="num">
                                      <p:cBhvr additive="base">
                                        <p:cTn id="19" dur="500" fill="hold"/>
                                        <p:tgtEl>
                                          <p:spTgt spid="186371">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6371">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86371">
                                            <p:txEl>
                                              <p:pRg st="4" end="4"/>
                                            </p:txEl>
                                          </p:spTgt>
                                        </p:tgtEl>
                                        <p:attrNameLst>
                                          <p:attrName>style.visibility</p:attrName>
                                        </p:attrNameLst>
                                      </p:cBhvr>
                                      <p:to>
                                        <p:strVal val="visible"/>
                                      </p:to>
                                    </p:set>
                                    <p:anim calcmode="lin" valueType="num">
                                      <p:cBhvr additive="base">
                                        <p:cTn id="23" dur="500" fill="hold"/>
                                        <p:tgtEl>
                                          <p:spTgt spid="186371">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86371">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86371">
                                            <p:txEl>
                                              <p:pRg st="5" end="5"/>
                                            </p:txEl>
                                          </p:spTgt>
                                        </p:tgtEl>
                                        <p:attrNameLst>
                                          <p:attrName>style.visibility</p:attrName>
                                        </p:attrNameLst>
                                      </p:cBhvr>
                                      <p:to>
                                        <p:strVal val="visible"/>
                                      </p:to>
                                    </p:set>
                                    <p:anim calcmode="lin" valueType="num">
                                      <p:cBhvr additive="base">
                                        <p:cTn id="27" dur="500" fill="hold"/>
                                        <p:tgtEl>
                                          <p:spTgt spid="186371">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8637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p:spPr>
        <p:txBody>
          <a:bodyPr lIns="90488" tIns="44450" rIns="90488" bIns="44450"/>
          <a:lstStyle/>
          <a:p>
            <a:pPr eaLnBrk="1" hangingPunct="1"/>
            <a:r>
              <a:rPr lang="en-US" smtClean="0"/>
              <a:t>Real Types In C</a:t>
            </a:r>
          </a:p>
        </p:txBody>
      </p:sp>
      <p:sp>
        <p:nvSpPr>
          <p:cNvPr id="156675" name="Rectangle 3"/>
          <p:cNvSpPr>
            <a:spLocks noGrp="1" noChangeArrowheads="1"/>
          </p:cNvSpPr>
          <p:nvPr>
            <p:ph type="body" idx="1"/>
          </p:nvPr>
        </p:nvSpPr>
        <p:spPr>
          <a:xfrm>
            <a:off x="304800" y="1447800"/>
            <a:ext cx="8458200" cy="1143000"/>
          </a:xfrm>
          <a:noFill/>
        </p:spPr>
        <p:txBody>
          <a:bodyPr lIns="90488" tIns="44450" rIns="90488" bIns="44450"/>
          <a:lstStyle/>
          <a:p>
            <a:pPr eaLnBrk="1" hangingPunct="1">
              <a:buFontTx/>
              <a:buNone/>
            </a:pPr>
            <a:r>
              <a:rPr lang="en-US" sz="2400" smtClean="0"/>
              <a:t>C supports different kinds of reals</a:t>
            </a:r>
          </a:p>
          <a:p>
            <a:pPr eaLnBrk="1" hangingPunct="1">
              <a:buFontTx/>
              <a:buNone/>
            </a:pPr>
            <a:r>
              <a:rPr lang="en-US" sz="2400" smtClean="0"/>
              <a:t>maxima and minima are defined in “</a:t>
            </a:r>
            <a:r>
              <a:rPr lang="en-US" sz="2400" smtClean="0">
                <a:latin typeface="Courier New" panose="02070309020205020404" pitchFamily="49" charset="0"/>
              </a:rPr>
              <a:t>float.h</a:t>
            </a:r>
            <a:r>
              <a:rPr lang="en-US" sz="2400" smtClean="0"/>
              <a:t>”</a:t>
            </a:r>
          </a:p>
        </p:txBody>
      </p:sp>
      <p:sp>
        <p:nvSpPr>
          <p:cNvPr id="59396" name="Rectangle 4"/>
          <p:cNvSpPr>
            <a:spLocks noChangeArrowheads="1"/>
          </p:cNvSpPr>
          <p:nvPr/>
        </p:nvSpPr>
        <p:spPr bwMode="auto">
          <a:xfrm>
            <a:off x="304800" y="2895600"/>
            <a:ext cx="8458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lstStyle>
            <a:lvl1pPr eaLnBrk="0" hangingPunct="0">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1428750" algn="l"/>
                <a:tab pos="2001838" algn="l"/>
                <a:tab pos="2665413" algn="l"/>
                <a:tab pos="3424238" algn="l"/>
                <a:tab pos="4376738" algn="l"/>
                <a:tab pos="6100763" algn="l"/>
              </a:tabLst>
              <a:defRPr sz="2400">
                <a:solidFill>
                  <a:schemeClr val="tx1"/>
                </a:solidFill>
                <a:latin typeface="Times New Roman" panose="02020603050405020304" pitchFamily="18" charset="0"/>
                <a:cs typeface="Arial" panose="020B0604020202020204" pitchFamily="34" charset="0"/>
              </a:defRPr>
            </a:lvl9pPr>
          </a:lstStyle>
          <a:p>
            <a:pPr>
              <a:spcBef>
                <a:spcPct val="20000"/>
              </a:spcBef>
            </a:pPr>
            <a:r>
              <a:rPr lang="en-US" b="1">
                <a:latin typeface="Arial" panose="020B0604020202020204" pitchFamily="34" charset="0"/>
              </a:rPr>
              <a:t>type	format			minimum	maximum</a:t>
            </a:r>
          </a:p>
          <a:p>
            <a:pPr>
              <a:spcBef>
                <a:spcPct val="20000"/>
              </a:spcBef>
            </a:pPr>
            <a:r>
              <a:rPr lang="en-US">
                <a:latin typeface="Arial" panose="020B0604020202020204" pitchFamily="34" charset="0"/>
              </a:rPr>
              <a:t>float	%f	%e	%g		FLT_MIN	FLT_MAX</a:t>
            </a:r>
          </a:p>
          <a:p>
            <a:pPr>
              <a:spcBef>
                <a:spcPct val="20000"/>
              </a:spcBef>
            </a:pPr>
            <a:r>
              <a:rPr lang="en-US">
                <a:latin typeface="Arial" panose="020B0604020202020204" pitchFamily="34" charset="0"/>
              </a:rPr>
              <a:t>double	%lf	%le	%lg		DBL_MIN	DBL_MAX</a:t>
            </a:r>
          </a:p>
          <a:p>
            <a:pPr>
              <a:spcBef>
                <a:spcPct val="20000"/>
              </a:spcBef>
            </a:pPr>
            <a:r>
              <a:rPr lang="en-US">
                <a:latin typeface="Arial" panose="020B0604020202020204" pitchFamily="34" charset="0"/>
              </a:rPr>
              <a:t>long double	%Lf	%Le	%Lg	LDBL_MIN	LDBL_MAX</a:t>
            </a:r>
            <a:endParaRPr lang="en-US" baseline="30000">
              <a:latin typeface="Arial" panose="020B0604020202020204" pitchFamily="34" charset="0"/>
            </a:endParaRPr>
          </a:p>
          <a:p>
            <a:pPr latinLnBrk="1">
              <a:spcBef>
                <a:spcPct val="20000"/>
              </a:spcBef>
            </a:pPr>
            <a:endParaRPr lang="en-US" baseline="30000">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anim calcmode="lin" valueType="num">
                                      <p:cBhvr additive="base">
                                        <p:cTn id="7" dur="500" fill="hold"/>
                                        <p:tgtEl>
                                          <p:spTgt spid="1566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6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6675">
                                            <p:txEl>
                                              <p:pRg st="1" end="1"/>
                                            </p:txEl>
                                          </p:spTgt>
                                        </p:tgtEl>
                                        <p:attrNameLst>
                                          <p:attrName>style.visibility</p:attrName>
                                        </p:attrNameLst>
                                      </p:cBhvr>
                                      <p:to>
                                        <p:strVal val="visible"/>
                                      </p:to>
                                    </p:set>
                                    <p:anim calcmode="lin" valueType="num">
                                      <p:cBhvr additive="base">
                                        <p:cTn id="13" dur="500" fill="hold"/>
                                        <p:tgtEl>
                                          <p:spTgt spid="15667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66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p:spPr>
        <p:txBody>
          <a:bodyPr lIns="90488" tIns="44450" rIns="90488" bIns="44450"/>
          <a:lstStyle/>
          <a:p>
            <a:pPr eaLnBrk="1" hangingPunct="1"/>
            <a:r>
              <a:rPr lang="en-US" smtClean="0"/>
              <a:t>Real Example</a:t>
            </a:r>
          </a:p>
        </p:txBody>
      </p:sp>
      <p:sp>
        <p:nvSpPr>
          <p:cNvPr id="157699" name="Rectangle 3"/>
          <p:cNvSpPr>
            <a:spLocks noChangeArrowheads="1"/>
          </p:cNvSpPr>
          <p:nvPr/>
        </p:nvSpPr>
        <p:spPr bwMode="auto">
          <a:xfrm>
            <a:off x="641350" y="1436688"/>
            <a:ext cx="7546975" cy="373221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#include &lt;stdio.h&gt;</a:t>
            </a:r>
          </a:p>
          <a:p>
            <a:pPr eaLnBrk="0" hangingPunct="0">
              <a:tabLst>
                <a:tab pos="635000" algn="l"/>
                <a:tab pos="1376363" algn="l"/>
              </a:tabLst>
              <a:defRPr/>
            </a:pPr>
            <a:r>
              <a:rPr lang="en-US" sz="1800" b="1">
                <a:latin typeface="Courier New" pitchFamily="49" charset="0"/>
                <a:cs typeface="+mn-cs"/>
              </a:rPr>
              <a:t>#include &lt;float.h&gt;</a:t>
            </a:r>
          </a:p>
          <a:p>
            <a:pPr eaLnBrk="0" hangingPunct="0">
              <a:tabLst>
                <a:tab pos="635000" algn="l"/>
                <a:tab pos="1376363" algn="l"/>
              </a:tabLst>
              <a:defRPr/>
            </a:pPr>
            <a:endParaRPr lang="en-US" sz="10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int	main(void)</a:t>
            </a:r>
          </a:p>
          <a:p>
            <a:pPr eaLnBrk="0" hangingPunct="0">
              <a:tabLst>
                <a:tab pos="635000" algn="l"/>
                <a:tab pos="1376363" algn="l"/>
              </a:tabLst>
              <a:defRPr/>
            </a:pPr>
            <a:r>
              <a:rPr lang="en-US" sz="1800" b="1">
                <a:latin typeface="Courier New" pitchFamily="49" charset="0"/>
                <a:cs typeface="+mn-cs"/>
              </a:rPr>
              <a:t>{</a:t>
            </a:r>
          </a:p>
          <a:p>
            <a:pPr eaLnBrk="0" hangingPunct="0">
              <a:tabLst>
                <a:tab pos="635000" algn="l"/>
                <a:tab pos="1376363" algn="l"/>
              </a:tabLst>
              <a:defRPr/>
            </a:pPr>
            <a:r>
              <a:rPr lang="en-US" sz="1800" b="1">
                <a:latin typeface="Courier New" pitchFamily="49" charset="0"/>
                <a:cs typeface="+mn-cs"/>
              </a:rPr>
              <a:t>	double f = 3.1416, g = 1.2e-5, h = 5000000000.0;</a:t>
            </a:r>
          </a:p>
          <a:p>
            <a:pPr eaLnBrk="0" hangingPunct="0">
              <a:tabLst>
                <a:tab pos="635000" algn="l"/>
                <a:tab pos="1376363" algn="l"/>
              </a:tabLst>
              <a:defRPr/>
            </a:pPr>
            <a:endParaRPr lang="en-US" sz="10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printf("f=%lf\tg=%lf\th=%lf\n", f, g, h);</a:t>
            </a:r>
          </a:p>
          <a:p>
            <a:pPr eaLnBrk="0" hangingPunct="0">
              <a:tabLst>
                <a:tab pos="635000" algn="l"/>
                <a:tab pos="1376363" algn="l"/>
              </a:tabLst>
              <a:defRPr/>
            </a:pPr>
            <a:r>
              <a:rPr lang="en-US" sz="1800" b="1">
                <a:latin typeface="Courier New" pitchFamily="49" charset="0"/>
                <a:cs typeface="+mn-cs"/>
              </a:rPr>
              <a:t>	printf("f=%le\tg=%le\th=%le\n", f, g, h);</a:t>
            </a:r>
          </a:p>
          <a:p>
            <a:pPr eaLnBrk="0" hangingPunct="0">
              <a:tabLst>
                <a:tab pos="635000" algn="l"/>
                <a:tab pos="1376363" algn="l"/>
              </a:tabLst>
              <a:defRPr/>
            </a:pPr>
            <a:r>
              <a:rPr lang="en-US" sz="1800" b="1">
                <a:latin typeface="Courier New" pitchFamily="49" charset="0"/>
                <a:cs typeface="+mn-cs"/>
              </a:rPr>
              <a:t>	printf("f=%lg\tg=%lg\th=%lg\n", f, g, h);</a:t>
            </a:r>
          </a:p>
          <a:p>
            <a:pPr eaLnBrk="0" hangingPunct="0">
              <a:tabLst>
                <a:tab pos="635000" algn="l"/>
                <a:tab pos="1376363" algn="l"/>
              </a:tabLst>
              <a:defRPr/>
            </a:pPr>
            <a:endParaRPr lang="en-US" sz="10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printf("f=%7.2lf\tg=%.2le\th=%.4lg\n", f, g, h);</a:t>
            </a:r>
          </a:p>
          <a:p>
            <a:pPr eaLnBrk="0" hangingPunct="0">
              <a:tabLst>
                <a:tab pos="635000" algn="l"/>
                <a:tab pos="1376363" algn="l"/>
              </a:tabLst>
              <a:defRPr/>
            </a:pPr>
            <a:endParaRPr lang="en-US" sz="10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return 0;</a:t>
            </a:r>
          </a:p>
          <a:p>
            <a:pPr eaLnBrk="0" hangingPunct="0">
              <a:tabLst>
                <a:tab pos="635000" algn="l"/>
                <a:tab pos="1376363" algn="l"/>
              </a:tabLst>
              <a:defRPr/>
            </a:pPr>
            <a:r>
              <a:rPr lang="en-US" sz="1800" b="1">
                <a:latin typeface="Courier New" pitchFamily="49" charset="0"/>
                <a:cs typeface="+mn-cs"/>
              </a:rPr>
              <a:t>}</a:t>
            </a:r>
          </a:p>
        </p:txBody>
      </p:sp>
      <p:sp>
        <p:nvSpPr>
          <p:cNvPr id="157700" name="Rectangle 4"/>
          <p:cNvSpPr>
            <a:spLocks noChangeArrowheads="1"/>
          </p:cNvSpPr>
          <p:nvPr/>
        </p:nvSpPr>
        <p:spPr bwMode="auto">
          <a:xfrm>
            <a:off x="1905000" y="4876800"/>
            <a:ext cx="6621463" cy="10795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1835150" algn="l"/>
                <a:tab pos="3721100" algn="l"/>
              </a:tabLst>
              <a:defRPr/>
            </a:pPr>
            <a:r>
              <a:rPr lang="en-US" sz="1600" b="1">
                <a:latin typeface="Courier New" pitchFamily="49" charset="0"/>
                <a:cs typeface="+mn-cs"/>
              </a:rPr>
              <a:t>f=3.141600	g=0.000012	h=5000000000.000000</a:t>
            </a:r>
          </a:p>
          <a:p>
            <a:pPr eaLnBrk="0" hangingPunct="0">
              <a:tabLst>
                <a:tab pos="1835150" algn="l"/>
                <a:tab pos="3721100" algn="l"/>
              </a:tabLst>
              <a:defRPr/>
            </a:pPr>
            <a:r>
              <a:rPr lang="en-US" sz="1600" b="1">
                <a:latin typeface="Courier New" pitchFamily="49" charset="0"/>
                <a:cs typeface="+mn-cs"/>
              </a:rPr>
              <a:t>f=3.141600e+00	g=1.200000e-05	h=5.000000e+09</a:t>
            </a:r>
          </a:p>
          <a:p>
            <a:pPr eaLnBrk="0" hangingPunct="0">
              <a:tabLst>
                <a:tab pos="1835150" algn="l"/>
                <a:tab pos="3721100" algn="l"/>
              </a:tabLst>
              <a:defRPr/>
            </a:pPr>
            <a:r>
              <a:rPr lang="en-US" sz="1600" b="1">
                <a:latin typeface="Courier New" pitchFamily="49" charset="0"/>
                <a:cs typeface="+mn-cs"/>
              </a:rPr>
              <a:t>f=3.1416	g=1.2e-05	h=5e+09</a:t>
            </a:r>
          </a:p>
          <a:p>
            <a:pPr eaLnBrk="0" hangingPunct="0">
              <a:tabLst>
                <a:tab pos="1835150" algn="l"/>
                <a:tab pos="3721100" algn="l"/>
              </a:tabLst>
              <a:defRPr/>
            </a:pPr>
            <a:r>
              <a:rPr lang="en-US" sz="1600" b="1">
                <a:latin typeface="Courier New" pitchFamily="49" charset="0"/>
                <a:cs typeface="+mn-cs"/>
              </a:rPr>
              <a:t>f=   3.14	g=1.20e-05	h=5e+09</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noFill/>
        </p:spPr>
        <p:txBody>
          <a:bodyPr lIns="90488" tIns="44450" rIns="90488" bIns="44450"/>
          <a:lstStyle/>
          <a:p>
            <a:pPr eaLnBrk="1" hangingPunct="1"/>
            <a:r>
              <a:rPr lang="en-US" smtClean="0"/>
              <a:t>Constants</a:t>
            </a:r>
          </a:p>
        </p:txBody>
      </p:sp>
      <p:sp>
        <p:nvSpPr>
          <p:cNvPr id="158723" name="Rectangle 3"/>
          <p:cNvSpPr>
            <a:spLocks noGrp="1" noChangeArrowheads="1"/>
          </p:cNvSpPr>
          <p:nvPr>
            <p:ph type="body" idx="1"/>
          </p:nvPr>
        </p:nvSpPr>
        <p:spPr>
          <a:xfrm>
            <a:off x="304800" y="914400"/>
            <a:ext cx="8534400" cy="5410200"/>
          </a:xfrm>
          <a:noFill/>
        </p:spPr>
        <p:txBody>
          <a:bodyPr lIns="90488" tIns="44450" rIns="90488" bIns="44450"/>
          <a:lstStyle/>
          <a:p>
            <a:pPr algn="just" eaLnBrk="1" hangingPunct="1">
              <a:lnSpc>
                <a:spcPct val="90000"/>
              </a:lnSpc>
            </a:pPr>
            <a:r>
              <a:rPr lang="en-US" sz="2400" smtClean="0"/>
              <a:t>Constants have types in C</a:t>
            </a:r>
          </a:p>
          <a:p>
            <a:pPr algn="just" eaLnBrk="1" hangingPunct="1">
              <a:lnSpc>
                <a:spcPct val="90000"/>
              </a:lnSpc>
            </a:pPr>
            <a:endParaRPr lang="en-US" sz="2400" smtClean="0"/>
          </a:p>
          <a:p>
            <a:pPr algn="just" eaLnBrk="1" hangingPunct="1">
              <a:lnSpc>
                <a:spcPct val="90000"/>
              </a:lnSpc>
            </a:pPr>
            <a:r>
              <a:rPr lang="en-US" sz="2400" smtClean="0"/>
              <a:t>Numbers containing “.” or “e” are </a:t>
            </a:r>
            <a:r>
              <a:rPr lang="en-US" sz="2400" smtClean="0">
                <a:latin typeface="Courier New" panose="02070309020205020404" pitchFamily="49" charset="0"/>
              </a:rPr>
              <a:t>double</a:t>
            </a:r>
            <a:r>
              <a:rPr lang="en-US" sz="2400" smtClean="0"/>
              <a:t>: 3.5,  1e-7, -1.29e15</a:t>
            </a:r>
          </a:p>
          <a:p>
            <a:pPr algn="just" eaLnBrk="1" hangingPunct="1">
              <a:lnSpc>
                <a:spcPct val="90000"/>
              </a:lnSpc>
            </a:pPr>
            <a:endParaRPr lang="en-US" sz="2400" smtClean="0"/>
          </a:p>
          <a:p>
            <a:pPr algn="just" eaLnBrk="1" hangingPunct="1">
              <a:lnSpc>
                <a:spcPct val="90000"/>
              </a:lnSpc>
            </a:pPr>
            <a:r>
              <a:rPr lang="en-US" sz="2400" smtClean="0"/>
              <a:t>For </a:t>
            </a:r>
            <a:r>
              <a:rPr lang="en-US" sz="2400" smtClean="0">
                <a:latin typeface="Courier New" panose="02070309020205020404" pitchFamily="49" charset="0"/>
              </a:rPr>
              <a:t>float</a:t>
            </a:r>
            <a:r>
              <a:rPr lang="en-US" sz="2400" smtClean="0"/>
              <a:t> constants append “F”: 3.5F, 1e-7F</a:t>
            </a:r>
          </a:p>
          <a:p>
            <a:pPr algn="just" eaLnBrk="1" hangingPunct="1">
              <a:lnSpc>
                <a:spcPct val="90000"/>
              </a:lnSpc>
            </a:pPr>
            <a:endParaRPr lang="en-US" sz="2400" smtClean="0"/>
          </a:p>
          <a:p>
            <a:pPr algn="just" eaLnBrk="1" hangingPunct="1">
              <a:lnSpc>
                <a:spcPct val="90000"/>
              </a:lnSpc>
            </a:pPr>
            <a:r>
              <a:rPr lang="en-US" sz="2400" smtClean="0"/>
              <a:t>For </a:t>
            </a:r>
            <a:r>
              <a:rPr lang="en-US" sz="2400" smtClean="0">
                <a:latin typeface="Courier New" panose="02070309020205020404" pitchFamily="49" charset="0"/>
              </a:rPr>
              <a:t>long</a:t>
            </a:r>
            <a:r>
              <a:rPr lang="en-US" sz="2400" smtClean="0"/>
              <a:t> </a:t>
            </a:r>
            <a:r>
              <a:rPr lang="en-US" sz="2400" smtClean="0">
                <a:latin typeface="Courier New" panose="02070309020205020404" pitchFamily="49" charset="0"/>
              </a:rPr>
              <a:t>double</a:t>
            </a:r>
            <a:r>
              <a:rPr lang="en-US" sz="2400" smtClean="0"/>
              <a:t> constants append “L”: -1.29e15L, 1e-7L</a:t>
            </a:r>
          </a:p>
          <a:p>
            <a:pPr algn="just" eaLnBrk="1" hangingPunct="1">
              <a:lnSpc>
                <a:spcPct val="90000"/>
              </a:lnSpc>
            </a:pPr>
            <a:endParaRPr lang="en-US" sz="2400" smtClean="0"/>
          </a:p>
          <a:p>
            <a:pPr algn="just" eaLnBrk="1" hangingPunct="1">
              <a:lnSpc>
                <a:spcPct val="90000"/>
              </a:lnSpc>
            </a:pPr>
            <a:r>
              <a:rPr lang="en-US" sz="2400" smtClean="0"/>
              <a:t>Numbers without “.”, “e” or “F” are </a:t>
            </a:r>
            <a:r>
              <a:rPr lang="en-US" sz="2400" smtClean="0">
                <a:latin typeface="Courier New" panose="02070309020205020404" pitchFamily="49" charset="0"/>
              </a:rPr>
              <a:t>int</a:t>
            </a:r>
            <a:r>
              <a:rPr lang="en-US" sz="2400" smtClean="0"/>
              <a:t>, e.g. 10000, -35 (some compilers switch to </a:t>
            </a:r>
            <a:r>
              <a:rPr lang="en-US" sz="2400" smtClean="0">
                <a:latin typeface="Courier New" panose="02070309020205020404" pitchFamily="49" charset="0"/>
              </a:rPr>
              <a:t>long</a:t>
            </a:r>
            <a:r>
              <a:rPr lang="en-US" sz="2400" smtClean="0"/>
              <a:t> </a:t>
            </a:r>
            <a:r>
              <a:rPr lang="en-US" sz="2400" smtClean="0">
                <a:latin typeface="Courier New" panose="02070309020205020404" pitchFamily="49" charset="0"/>
              </a:rPr>
              <a:t>int</a:t>
            </a:r>
            <a:r>
              <a:rPr lang="en-US" sz="2400" smtClean="0"/>
              <a:t> if the constant would overflow </a:t>
            </a:r>
            <a:r>
              <a:rPr lang="en-US" sz="2400" smtClean="0">
                <a:latin typeface="Courier New" panose="02070309020205020404" pitchFamily="49" charset="0"/>
              </a:rPr>
              <a:t>int</a:t>
            </a:r>
            <a:r>
              <a:rPr lang="en-US" sz="2400" smtClean="0"/>
              <a:t>)</a:t>
            </a:r>
          </a:p>
          <a:p>
            <a:pPr algn="just" eaLnBrk="1" hangingPunct="1">
              <a:lnSpc>
                <a:spcPct val="90000"/>
              </a:lnSpc>
            </a:pPr>
            <a:endParaRPr lang="en-US" sz="2400" smtClean="0"/>
          </a:p>
          <a:p>
            <a:pPr algn="just" eaLnBrk="1" hangingPunct="1">
              <a:lnSpc>
                <a:spcPct val="90000"/>
              </a:lnSpc>
            </a:pPr>
            <a:r>
              <a:rPr lang="en-US" sz="2400" smtClean="0"/>
              <a:t>For </a:t>
            </a:r>
            <a:r>
              <a:rPr lang="en-US" sz="2400" smtClean="0">
                <a:latin typeface="Courier New" panose="02070309020205020404" pitchFamily="49" charset="0"/>
              </a:rPr>
              <a:t>long</a:t>
            </a:r>
            <a:r>
              <a:rPr lang="en-US" sz="2400" smtClean="0"/>
              <a:t> </a:t>
            </a:r>
            <a:r>
              <a:rPr lang="en-US" sz="2400" smtClean="0">
                <a:latin typeface="Courier New" panose="02070309020205020404" pitchFamily="49" charset="0"/>
              </a:rPr>
              <a:t>int</a:t>
            </a:r>
            <a:r>
              <a:rPr lang="en-US" sz="2400" smtClean="0"/>
              <a:t> constants append “L”, e.g. 9000000L</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 calcmode="lin" valueType="num">
                                      <p:cBhvr additive="base">
                                        <p:cTn id="7" dur="500" fill="hold"/>
                                        <p:tgtEl>
                                          <p:spTgt spid="1587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8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8723">
                                            <p:txEl>
                                              <p:pRg st="2" end="2"/>
                                            </p:txEl>
                                          </p:spTgt>
                                        </p:tgtEl>
                                        <p:attrNameLst>
                                          <p:attrName>style.visibility</p:attrName>
                                        </p:attrNameLst>
                                      </p:cBhvr>
                                      <p:to>
                                        <p:strVal val="visible"/>
                                      </p:to>
                                    </p:set>
                                    <p:anim calcmode="lin" valueType="num">
                                      <p:cBhvr additive="base">
                                        <p:cTn id="13" dur="500" fill="hold"/>
                                        <p:tgtEl>
                                          <p:spTgt spid="15872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8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58723">
                                            <p:txEl>
                                              <p:pRg st="4" end="4"/>
                                            </p:txEl>
                                          </p:spTgt>
                                        </p:tgtEl>
                                        <p:attrNameLst>
                                          <p:attrName>style.visibility</p:attrName>
                                        </p:attrNameLst>
                                      </p:cBhvr>
                                      <p:to>
                                        <p:strVal val="visible"/>
                                      </p:to>
                                    </p:set>
                                    <p:anim calcmode="lin" valueType="num">
                                      <p:cBhvr additive="base">
                                        <p:cTn id="19" dur="500" fill="hold"/>
                                        <p:tgtEl>
                                          <p:spTgt spid="15872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87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58723">
                                            <p:txEl>
                                              <p:pRg st="6" end="6"/>
                                            </p:txEl>
                                          </p:spTgt>
                                        </p:tgtEl>
                                        <p:attrNameLst>
                                          <p:attrName>style.visibility</p:attrName>
                                        </p:attrNameLst>
                                      </p:cBhvr>
                                      <p:to>
                                        <p:strVal val="visible"/>
                                      </p:to>
                                    </p:set>
                                    <p:anim calcmode="lin" valueType="num">
                                      <p:cBhvr additive="base">
                                        <p:cTn id="25" dur="500" fill="hold"/>
                                        <p:tgtEl>
                                          <p:spTgt spid="15872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587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58723">
                                            <p:txEl>
                                              <p:pRg st="8" end="8"/>
                                            </p:txEl>
                                          </p:spTgt>
                                        </p:tgtEl>
                                        <p:attrNameLst>
                                          <p:attrName>style.visibility</p:attrName>
                                        </p:attrNameLst>
                                      </p:cBhvr>
                                      <p:to>
                                        <p:strVal val="visible"/>
                                      </p:to>
                                    </p:set>
                                    <p:anim calcmode="lin" valueType="num">
                                      <p:cBhvr additive="base">
                                        <p:cTn id="31" dur="500" fill="hold"/>
                                        <p:tgtEl>
                                          <p:spTgt spid="158723">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5872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58723">
                                            <p:txEl>
                                              <p:pRg st="10" end="10"/>
                                            </p:txEl>
                                          </p:spTgt>
                                        </p:tgtEl>
                                        <p:attrNameLst>
                                          <p:attrName>style.visibility</p:attrName>
                                        </p:attrNameLst>
                                      </p:cBhvr>
                                      <p:to>
                                        <p:strVal val="visible"/>
                                      </p:to>
                                    </p:set>
                                    <p:anim calcmode="lin" valueType="num">
                                      <p:cBhvr additive="base">
                                        <p:cTn id="37" dur="500" fill="hold"/>
                                        <p:tgtEl>
                                          <p:spTgt spid="158723">
                                            <p:txEl>
                                              <p:pRg st="10" end="10"/>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5872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p:spPr>
        <p:txBody>
          <a:bodyPr lIns="90488" tIns="44450" rIns="90488" bIns="44450"/>
          <a:lstStyle/>
          <a:p>
            <a:pPr eaLnBrk="1" hangingPunct="1"/>
            <a:r>
              <a:rPr lang="en-US" smtClean="0"/>
              <a:t>Warning!</a:t>
            </a:r>
          </a:p>
        </p:txBody>
      </p:sp>
      <p:sp>
        <p:nvSpPr>
          <p:cNvPr id="159747" name="Rectangle 3"/>
          <p:cNvSpPr>
            <a:spLocks noChangeArrowheads="1"/>
          </p:cNvSpPr>
          <p:nvPr/>
        </p:nvSpPr>
        <p:spPr bwMode="auto">
          <a:xfrm>
            <a:off x="747713" y="1762125"/>
            <a:ext cx="4270375" cy="33972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#include &lt;stdio.h&gt;</a:t>
            </a:r>
          </a:p>
          <a:p>
            <a:pPr eaLnBrk="0" hangingPunct="0">
              <a:tabLst>
                <a:tab pos="635000" algn="l"/>
                <a:tab pos="1376363" algn="l"/>
              </a:tabLst>
              <a:defRPr/>
            </a:pPr>
            <a:endParaRPr lang="en-US" sz="18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int	main(void)</a:t>
            </a:r>
          </a:p>
          <a:p>
            <a:pPr eaLnBrk="0" hangingPunct="0">
              <a:tabLst>
                <a:tab pos="635000" algn="l"/>
                <a:tab pos="1376363" algn="l"/>
              </a:tabLst>
              <a:defRPr/>
            </a:pPr>
            <a:r>
              <a:rPr lang="en-US" sz="1800" b="1">
                <a:latin typeface="Courier New" pitchFamily="49" charset="0"/>
                <a:cs typeface="+mn-cs"/>
              </a:rPr>
              <a:t>{</a:t>
            </a:r>
          </a:p>
          <a:p>
            <a:pPr eaLnBrk="0" hangingPunct="0">
              <a:tabLst>
                <a:tab pos="635000" algn="l"/>
                <a:tab pos="1376363" algn="l"/>
              </a:tabLst>
              <a:defRPr/>
            </a:pPr>
            <a:r>
              <a:rPr lang="en-US" sz="1800" b="1">
                <a:latin typeface="Courier New" pitchFamily="49" charset="0"/>
                <a:cs typeface="+mn-cs"/>
              </a:rPr>
              <a:t>	double f = 5000000000.0;</a:t>
            </a:r>
          </a:p>
          <a:p>
            <a:pPr eaLnBrk="0" hangingPunct="0">
              <a:tabLst>
                <a:tab pos="635000" algn="l"/>
                <a:tab pos="1376363" algn="l"/>
              </a:tabLst>
              <a:defRPr/>
            </a:pPr>
            <a:r>
              <a:rPr lang="en-US" sz="1800" b="1">
                <a:latin typeface="Courier New" pitchFamily="49" charset="0"/>
                <a:cs typeface="+mn-cs"/>
              </a:rPr>
              <a:t>	double g = 5000000000;</a:t>
            </a:r>
          </a:p>
          <a:p>
            <a:pPr eaLnBrk="0" hangingPunct="0">
              <a:tabLst>
                <a:tab pos="635000" algn="l"/>
                <a:tab pos="1376363" algn="l"/>
              </a:tabLst>
              <a:defRPr/>
            </a:pPr>
            <a:endParaRPr lang="en-US" sz="18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printf("f=%lf\n", f);</a:t>
            </a:r>
          </a:p>
          <a:p>
            <a:pPr eaLnBrk="0" hangingPunct="0">
              <a:tabLst>
                <a:tab pos="635000" algn="l"/>
                <a:tab pos="1376363" algn="l"/>
              </a:tabLst>
              <a:defRPr/>
            </a:pPr>
            <a:r>
              <a:rPr lang="en-US" sz="1800" b="1">
                <a:latin typeface="Courier New" pitchFamily="49" charset="0"/>
                <a:cs typeface="+mn-cs"/>
              </a:rPr>
              <a:t>	printf("g=%lf\n", g);</a:t>
            </a:r>
          </a:p>
          <a:p>
            <a:pPr eaLnBrk="0" hangingPunct="0">
              <a:tabLst>
                <a:tab pos="635000" algn="l"/>
                <a:tab pos="1376363" algn="l"/>
              </a:tabLst>
              <a:defRPr/>
            </a:pPr>
            <a:endParaRPr lang="en-US" sz="18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return 0;</a:t>
            </a:r>
          </a:p>
          <a:p>
            <a:pPr eaLnBrk="0" hangingPunct="0">
              <a:tabLst>
                <a:tab pos="635000" algn="l"/>
                <a:tab pos="1376363" algn="l"/>
              </a:tabLst>
              <a:defRPr/>
            </a:pPr>
            <a:r>
              <a:rPr lang="en-US" sz="1800" b="1">
                <a:latin typeface="Courier New" pitchFamily="49" charset="0"/>
                <a:cs typeface="+mn-cs"/>
              </a:rPr>
              <a:t>}</a:t>
            </a:r>
          </a:p>
        </p:txBody>
      </p:sp>
      <p:sp>
        <p:nvSpPr>
          <p:cNvPr id="159748" name="Rectangle 4"/>
          <p:cNvSpPr>
            <a:spLocks noChangeArrowheads="1"/>
          </p:cNvSpPr>
          <p:nvPr/>
        </p:nvSpPr>
        <p:spPr bwMode="auto">
          <a:xfrm>
            <a:off x="3059113" y="5114925"/>
            <a:ext cx="2873375"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1835150" algn="l"/>
                <a:tab pos="3721100" algn="l"/>
              </a:tabLst>
              <a:defRPr/>
            </a:pPr>
            <a:r>
              <a:rPr lang="en-US" sz="1800" b="1">
                <a:latin typeface="Courier New" pitchFamily="49" charset="0"/>
                <a:cs typeface="+mn-cs"/>
              </a:rPr>
              <a:t>f=5000000000.000000</a:t>
            </a:r>
          </a:p>
          <a:p>
            <a:pPr eaLnBrk="0" hangingPunct="0">
              <a:tabLst>
                <a:tab pos="1835150" algn="l"/>
                <a:tab pos="3721100" algn="l"/>
              </a:tabLst>
              <a:defRPr/>
            </a:pPr>
            <a:r>
              <a:rPr lang="en-US" sz="1800" b="1">
                <a:latin typeface="Courier New" pitchFamily="49" charset="0"/>
                <a:cs typeface="+mn-cs"/>
              </a:rPr>
              <a:t>g=705032704.000000</a:t>
            </a:r>
          </a:p>
        </p:txBody>
      </p:sp>
      <p:sp>
        <p:nvSpPr>
          <p:cNvPr id="62469" name="Rectangle 5"/>
          <p:cNvSpPr>
            <a:spLocks noChangeArrowheads="1"/>
          </p:cNvSpPr>
          <p:nvPr/>
        </p:nvSpPr>
        <p:spPr bwMode="auto">
          <a:xfrm>
            <a:off x="5183188" y="1654175"/>
            <a:ext cx="32734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Courier New" panose="02070309020205020404" pitchFamily="49" charset="0"/>
              </a:rPr>
              <a:t>double</a:t>
            </a:r>
            <a:r>
              <a:rPr lang="en-US" sz="1800" b="1">
                <a:latin typeface="Arial" panose="020B0604020202020204" pitchFamily="34" charset="0"/>
              </a:rPr>
              <a:t> constant created because of “.”</a:t>
            </a:r>
          </a:p>
        </p:txBody>
      </p:sp>
      <p:sp>
        <p:nvSpPr>
          <p:cNvPr id="62470" name="Arc 6"/>
          <p:cNvSpPr>
            <a:spLocks/>
          </p:cNvSpPr>
          <p:nvPr/>
        </p:nvSpPr>
        <p:spPr bwMode="auto">
          <a:xfrm rot="10800000">
            <a:off x="4764088" y="2217738"/>
            <a:ext cx="1709737" cy="806450"/>
          </a:xfrm>
          <a:custGeom>
            <a:avLst/>
            <a:gdLst>
              <a:gd name="T0" fmla="*/ 0 w 21569"/>
              <a:gd name="T1" fmla="*/ 2147483647 h 21600"/>
              <a:gd name="T2" fmla="*/ 2147483647 w 21569"/>
              <a:gd name="T3" fmla="*/ 0 h 21600"/>
              <a:gd name="T4" fmla="*/ 2147483647 w 21569"/>
              <a:gd name="T5" fmla="*/ 2147483647 h 21600"/>
              <a:gd name="T6" fmla="*/ 0 60000 65536"/>
              <a:gd name="T7" fmla="*/ 0 60000 65536"/>
              <a:gd name="T8" fmla="*/ 0 60000 65536"/>
              <a:gd name="T9" fmla="*/ 0 w 21569"/>
              <a:gd name="T10" fmla="*/ 0 h 21600"/>
              <a:gd name="T11" fmla="*/ 21569 w 21569"/>
              <a:gd name="T12" fmla="*/ 21600 h 21600"/>
            </a:gdLst>
            <a:ahLst/>
            <a:cxnLst>
              <a:cxn ang="T6">
                <a:pos x="T0" y="T1"/>
              </a:cxn>
              <a:cxn ang="T7">
                <a:pos x="T2" y="T3"/>
              </a:cxn>
              <a:cxn ang="T8">
                <a:pos x="T4" y="T5"/>
              </a:cxn>
            </a:cxnLst>
            <a:rect l="T9" t="T10" r="T11" b="T12"/>
            <a:pathLst>
              <a:path w="21569" h="21600" fill="none" extrusionOk="0">
                <a:moveTo>
                  <a:pt x="-1" y="20452"/>
                </a:moveTo>
                <a:cubicBezTo>
                  <a:pt x="608" y="8993"/>
                  <a:pt x="10073" y="10"/>
                  <a:pt x="21549" y="0"/>
                </a:cubicBezTo>
              </a:path>
              <a:path w="21569" h="21600" stroke="0" extrusionOk="0">
                <a:moveTo>
                  <a:pt x="-1" y="20452"/>
                </a:moveTo>
                <a:cubicBezTo>
                  <a:pt x="608" y="8993"/>
                  <a:pt x="10073" y="10"/>
                  <a:pt x="21549" y="0"/>
                </a:cubicBezTo>
                <a:lnTo>
                  <a:pt x="21569"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62471" name="Rectangle 7"/>
          <p:cNvSpPr>
            <a:spLocks noChangeArrowheads="1"/>
          </p:cNvSpPr>
          <p:nvPr/>
        </p:nvSpPr>
        <p:spPr bwMode="auto">
          <a:xfrm>
            <a:off x="5411788" y="3330575"/>
            <a:ext cx="32734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constant is </a:t>
            </a:r>
            <a:r>
              <a:rPr lang="en-US" sz="1800" b="1">
                <a:latin typeface="Courier New" panose="02070309020205020404" pitchFamily="49" charset="0"/>
              </a:rPr>
              <a:t>int</a:t>
            </a:r>
            <a:r>
              <a:rPr lang="en-US" sz="1800" b="1">
                <a:latin typeface="Arial" panose="020B0604020202020204" pitchFamily="34" charset="0"/>
              </a:rPr>
              <a:t> or </a:t>
            </a:r>
            <a:r>
              <a:rPr lang="en-US" sz="1800" b="1">
                <a:latin typeface="Courier New" panose="02070309020205020404" pitchFamily="49" charset="0"/>
              </a:rPr>
              <a:t>long</a:t>
            </a:r>
            <a:r>
              <a:rPr lang="en-US" sz="1800" b="1">
                <a:latin typeface="Arial" panose="020B0604020202020204" pitchFamily="34" charset="0"/>
              </a:rPr>
              <a:t> but 2,147,483,647 is the maximum! </a:t>
            </a:r>
          </a:p>
        </p:txBody>
      </p:sp>
      <p:sp>
        <p:nvSpPr>
          <p:cNvPr id="62472" name="Arc 8"/>
          <p:cNvSpPr>
            <a:spLocks/>
          </p:cNvSpPr>
          <p:nvPr/>
        </p:nvSpPr>
        <p:spPr bwMode="auto">
          <a:xfrm>
            <a:off x="4319588" y="3462338"/>
            <a:ext cx="1136650" cy="298450"/>
          </a:xfrm>
          <a:custGeom>
            <a:avLst/>
            <a:gdLst>
              <a:gd name="T0" fmla="*/ 2147483647 w 21600"/>
              <a:gd name="T1" fmla="*/ 78727212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62473" name="Arc 9"/>
          <p:cNvSpPr>
            <a:spLocks/>
          </p:cNvSpPr>
          <p:nvPr/>
        </p:nvSpPr>
        <p:spPr bwMode="auto">
          <a:xfrm>
            <a:off x="4275138" y="5338763"/>
            <a:ext cx="2959100" cy="752475"/>
          </a:xfrm>
          <a:custGeom>
            <a:avLst/>
            <a:gdLst>
              <a:gd name="T0" fmla="*/ 2147483647 w 43200"/>
              <a:gd name="T1" fmla="*/ 0 h 36290"/>
              <a:gd name="T2" fmla="*/ 0 w 43200"/>
              <a:gd name="T3" fmla="*/ 2147483647 h 36290"/>
              <a:gd name="T4" fmla="*/ 2147483647 w 43200"/>
              <a:gd name="T5" fmla="*/ 2147483647 h 36290"/>
              <a:gd name="T6" fmla="*/ 0 60000 65536"/>
              <a:gd name="T7" fmla="*/ 0 60000 65536"/>
              <a:gd name="T8" fmla="*/ 0 60000 65536"/>
              <a:gd name="T9" fmla="*/ 0 w 43200"/>
              <a:gd name="T10" fmla="*/ 0 h 36290"/>
              <a:gd name="T11" fmla="*/ 43200 w 43200"/>
              <a:gd name="T12" fmla="*/ 36290 h 36290"/>
            </a:gdLst>
            <a:ahLst/>
            <a:cxnLst>
              <a:cxn ang="T6">
                <a:pos x="T0" y="T1"/>
              </a:cxn>
              <a:cxn ang="T7">
                <a:pos x="T2" y="T3"/>
              </a:cxn>
              <a:cxn ang="T8">
                <a:pos x="T4" y="T5"/>
              </a:cxn>
            </a:cxnLst>
            <a:rect l="T9" t="T10" r="T11" b="T12"/>
            <a:pathLst>
              <a:path w="43200" h="36290" fill="none" extrusionOk="0">
                <a:moveTo>
                  <a:pt x="37435" y="-1"/>
                </a:moveTo>
                <a:cubicBezTo>
                  <a:pt x="41140" y="3994"/>
                  <a:pt x="43200" y="9241"/>
                  <a:pt x="43200" y="14690"/>
                </a:cubicBezTo>
                <a:cubicBezTo>
                  <a:pt x="43200" y="26619"/>
                  <a:pt x="33529" y="36290"/>
                  <a:pt x="21600" y="36290"/>
                </a:cubicBezTo>
                <a:cubicBezTo>
                  <a:pt x="9670" y="36290"/>
                  <a:pt x="0" y="26619"/>
                  <a:pt x="0" y="14690"/>
                </a:cubicBezTo>
              </a:path>
              <a:path w="43200" h="36290" stroke="0" extrusionOk="0">
                <a:moveTo>
                  <a:pt x="37435" y="-1"/>
                </a:moveTo>
                <a:cubicBezTo>
                  <a:pt x="41140" y="3994"/>
                  <a:pt x="43200" y="9241"/>
                  <a:pt x="43200" y="14690"/>
                </a:cubicBezTo>
                <a:cubicBezTo>
                  <a:pt x="43200" y="26619"/>
                  <a:pt x="33529" y="36290"/>
                  <a:pt x="21600" y="36290"/>
                </a:cubicBezTo>
                <a:cubicBezTo>
                  <a:pt x="9670" y="36290"/>
                  <a:pt x="0" y="26619"/>
                  <a:pt x="0" y="14690"/>
                </a:cubicBezTo>
                <a:lnTo>
                  <a:pt x="21600" y="14690"/>
                </a:lnTo>
                <a:close/>
              </a:path>
            </a:pathLst>
          </a:custGeom>
          <a:noFill/>
          <a:ln w="12700" cap="rnd">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62474" name="Rectangle 10"/>
          <p:cNvSpPr>
            <a:spLocks noChangeArrowheads="1"/>
          </p:cNvSpPr>
          <p:nvPr/>
        </p:nvSpPr>
        <p:spPr bwMode="auto">
          <a:xfrm>
            <a:off x="6478588" y="5311775"/>
            <a:ext cx="1597025" cy="363538"/>
          </a:xfrm>
          <a:prstGeom prst="rect">
            <a:avLst/>
          </a:prstGeom>
          <a:solidFill>
            <a:schemeClr val="bg1"/>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OVERFLOW</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Features of C</a:t>
            </a:r>
          </a:p>
        </p:txBody>
      </p:sp>
      <p:sp>
        <p:nvSpPr>
          <p:cNvPr id="106499" name="Rectangle 3"/>
          <p:cNvSpPr>
            <a:spLocks noGrp="1" noChangeArrowheads="1"/>
          </p:cNvSpPr>
          <p:nvPr>
            <p:ph type="body" idx="1"/>
          </p:nvPr>
        </p:nvSpPr>
        <p:spPr>
          <a:xfrm>
            <a:off x="304800" y="1066800"/>
            <a:ext cx="8458200" cy="4953000"/>
          </a:xfrm>
        </p:spPr>
        <p:txBody>
          <a:bodyPr/>
          <a:lstStyle/>
          <a:p>
            <a:pPr algn="just" eaLnBrk="1" hangingPunct="1">
              <a:lnSpc>
                <a:spcPct val="90000"/>
              </a:lnSpc>
              <a:defRPr/>
            </a:pPr>
            <a:r>
              <a:rPr lang="en-US" sz="2400" dirty="0" smtClean="0">
                <a:latin typeface="+mj-lt"/>
              </a:rPr>
              <a:t>C can be thought of as a “high level assembler” with features like economy of expression, modern flow control and data structures and a rich set of operators.</a:t>
            </a:r>
          </a:p>
          <a:p>
            <a:pPr algn="just" eaLnBrk="1" hangingPunct="1">
              <a:lnSpc>
                <a:spcPct val="90000"/>
              </a:lnSpc>
              <a:defRPr/>
            </a:pPr>
            <a:r>
              <a:rPr lang="en-US" sz="2400" dirty="0" smtClean="0">
                <a:latin typeface="+mj-lt"/>
              </a:rPr>
              <a:t>Most popular programming language for writing system software, though not a very big or high-level language.</a:t>
            </a:r>
          </a:p>
          <a:p>
            <a:pPr algn="just" eaLnBrk="1" hangingPunct="1">
              <a:lnSpc>
                <a:spcPct val="90000"/>
              </a:lnSpc>
              <a:defRPr/>
            </a:pPr>
            <a:r>
              <a:rPr lang="en-US" sz="2400" dirty="0" smtClean="0">
                <a:latin typeface="+mj-lt"/>
              </a:rPr>
              <a:t>Focus on the procedural programming paradigm, with facilities for programming in a structured style </a:t>
            </a:r>
          </a:p>
          <a:p>
            <a:pPr algn="just" eaLnBrk="1" hangingPunct="1">
              <a:lnSpc>
                <a:spcPct val="90000"/>
              </a:lnSpc>
              <a:defRPr/>
            </a:pPr>
            <a:r>
              <a:rPr lang="en-US" sz="2400" dirty="0" smtClean="0">
                <a:latin typeface="+mj-lt"/>
              </a:rPr>
              <a:t>Low-level unchecked access to computer memory </a:t>
            </a:r>
            <a:r>
              <a:rPr lang="en-US" sz="2400" i="1" dirty="0" smtClean="0">
                <a:latin typeface="+mj-lt"/>
              </a:rPr>
              <a:t>via the use of pointers </a:t>
            </a:r>
          </a:p>
          <a:p>
            <a:pPr algn="just" eaLnBrk="1" hangingPunct="1">
              <a:lnSpc>
                <a:spcPct val="90000"/>
              </a:lnSpc>
              <a:defRPr/>
            </a:pPr>
            <a:r>
              <a:rPr lang="en-US" sz="2400" dirty="0" smtClean="0">
                <a:latin typeface="+mj-lt"/>
              </a:rPr>
              <a:t>C is not tied to any particular hardware or </a:t>
            </a:r>
            <a:r>
              <a:rPr lang="en-US" sz="2400" dirty="0" err="1" smtClean="0">
                <a:latin typeface="+mj-lt"/>
              </a:rPr>
              <a:t>system.The</a:t>
            </a:r>
            <a:r>
              <a:rPr lang="en-US" sz="2400" dirty="0" smtClean="0">
                <a:latin typeface="+mj-lt"/>
              </a:rPr>
              <a:t> OS, the C Compiler and essentially all UNIX programs are entirely written in C.</a:t>
            </a:r>
          </a:p>
          <a:p>
            <a:pPr algn="just" eaLnBrk="1" hangingPunct="1">
              <a:lnSpc>
                <a:spcPct val="90000"/>
              </a:lnSpc>
              <a:defRPr/>
            </a:pPr>
            <a:endParaRPr lang="en-US" sz="2400" i="1" dirty="0" smtClean="0">
              <a:latin typeface="+mj-lt"/>
            </a:endParaRPr>
          </a:p>
          <a:p>
            <a:pPr algn="just" eaLnBrk="1" hangingPunct="1">
              <a:lnSpc>
                <a:spcPct val="90000"/>
              </a:lnSpc>
              <a:defRPr/>
            </a:pPr>
            <a:r>
              <a:rPr lang="en-US" sz="2400" i="1" dirty="0" smtClean="0">
                <a:latin typeface="+mj-lt"/>
              </a:rPr>
              <a:t>And many more…</a:t>
            </a:r>
          </a:p>
          <a:p>
            <a:pPr algn="just" eaLnBrk="1" hangingPunct="1">
              <a:lnSpc>
                <a:spcPct val="90000"/>
              </a:lnSpc>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 calcmode="lin" valueType="num">
                                      <p:cBhvr additive="base">
                                        <p:cTn id="7" dur="500" fill="hold"/>
                                        <p:tgtEl>
                                          <p:spTgt spid="1064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064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6499">
                                            <p:txEl>
                                              <p:pRg st="1" end="1"/>
                                            </p:txEl>
                                          </p:spTgt>
                                        </p:tgtEl>
                                        <p:attrNameLst>
                                          <p:attrName>style.visibility</p:attrName>
                                        </p:attrNameLst>
                                      </p:cBhvr>
                                      <p:to>
                                        <p:strVal val="visible"/>
                                      </p:to>
                                    </p:set>
                                    <p:anim calcmode="lin" valueType="num">
                                      <p:cBhvr additive="base">
                                        <p:cTn id="13" dur="500" fill="hold"/>
                                        <p:tgtEl>
                                          <p:spTgt spid="106499">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064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06499">
                                            <p:txEl>
                                              <p:pRg st="2" end="2"/>
                                            </p:txEl>
                                          </p:spTgt>
                                        </p:tgtEl>
                                        <p:attrNameLst>
                                          <p:attrName>style.visibility</p:attrName>
                                        </p:attrNameLst>
                                      </p:cBhvr>
                                      <p:to>
                                        <p:strVal val="visible"/>
                                      </p:to>
                                    </p:set>
                                    <p:anim calcmode="lin" valueType="num">
                                      <p:cBhvr additive="base">
                                        <p:cTn id="19" dur="500" fill="hold"/>
                                        <p:tgtEl>
                                          <p:spTgt spid="10649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064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6499">
                                            <p:txEl>
                                              <p:pRg st="3" end="3"/>
                                            </p:txEl>
                                          </p:spTgt>
                                        </p:tgtEl>
                                        <p:attrNameLst>
                                          <p:attrName>style.visibility</p:attrName>
                                        </p:attrNameLst>
                                      </p:cBhvr>
                                      <p:to>
                                        <p:strVal val="visible"/>
                                      </p:to>
                                    </p:set>
                                    <p:anim calcmode="lin" valueType="num">
                                      <p:cBhvr additive="base">
                                        <p:cTn id="25" dur="500" fill="hold"/>
                                        <p:tgtEl>
                                          <p:spTgt spid="106499">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64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06499">
                                            <p:txEl>
                                              <p:pRg st="4" end="4"/>
                                            </p:txEl>
                                          </p:spTgt>
                                        </p:tgtEl>
                                        <p:attrNameLst>
                                          <p:attrName>style.visibility</p:attrName>
                                        </p:attrNameLst>
                                      </p:cBhvr>
                                      <p:to>
                                        <p:strVal val="visible"/>
                                      </p:to>
                                    </p:set>
                                    <p:anim calcmode="lin" valueType="num">
                                      <p:cBhvr additive="base">
                                        <p:cTn id="31" dur="500" fill="hold"/>
                                        <p:tgtEl>
                                          <p:spTgt spid="106499">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064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06499">
                                            <p:txEl>
                                              <p:pRg st="6" end="6"/>
                                            </p:txEl>
                                          </p:spTgt>
                                        </p:tgtEl>
                                        <p:attrNameLst>
                                          <p:attrName>style.visibility</p:attrName>
                                        </p:attrNameLst>
                                      </p:cBhvr>
                                      <p:to>
                                        <p:strVal val="visible"/>
                                      </p:to>
                                    </p:set>
                                    <p:anim calcmode="lin" valueType="num">
                                      <p:cBhvr additive="base">
                                        <p:cTn id="37" dur="500" fill="hold"/>
                                        <p:tgtEl>
                                          <p:spTgt spid="106499">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0649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p:spPr>
        <p:txBody>
          <a:bodyPr lIns="90488" tIns="44450" rIns="90488" bIns="44450"/>
          <a:lstStyle/>
          <a:p>
            <a:pPr eaLnBrk="1" hangingPunct="1"/>
            <a:r>
              <a:rPr lang="en-US" smtClean="0"/>
              <a:t>Named Constants</a:t>
            </a:r>
          </a:p>
        </p:txBody>
      </p:sp>
      <p:sp>
        <p:nvSpPr>
          <p:cNvPr id="160771" name="Rectangle 3"/>
          <p:cNvSpPr>
            <a:spLocks noGrp="1" noChangeArrowheads="1"/>
          </p:cNvSpPr>
          <p:nvPr>
            <p:ph type="body" idx="1"/>
          </p:nvPr>
        </p:nvSpPr>
        <p:spPr>
          <a:noFill/>
        </p:spPr>
        <p:txBody>
          <a:bodyPr lIns="90488" tIns="44450" rIns="90488" bIns="44450"/>
          <a:lstStyle/>
          <a:p>
            <a:pPr eaLnBrk="1" hangingPunct="1">
              <a:buFontTx/>
              <a:buNone/>
            </a:pPr>
            <a:r>
              <a:rPr lang="en-US" smtClean="0"/>
              <a:t>Named constants may be created using </a:t>
            </a:r>
            <a:r>
              <a:rPr lang="en-US" smtClean="0">
                <a:latin typeface="Courier New" panose="02070309020205020404" pitchFamily="49" charset="0"/>
              </a:rPr>
              <a:t>const</a:t>
            </a:r>
          </a:p>
        </p:txBody>
      </p:sp>
      <p:sp>
        <p:nvSpPr>
          <p:cNvPr id="160772" name="Rectangle 4"/>
          <p:cNvSpPr>
            <a:spLocks noChangeArrowheads="1"/>
          </p:cNvSpPr>
          <p:nvPr/>
        </p:nvSpPr>
        <p:spPr bwMode="auto">
          <a:xfrm>
            <a:off x="2373313" y="2851150"/>
            <a:ext cx="6149975" cy="33972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576263" algn="l"/>
                <a:tab pos="1376363" algn="l"/>
              </a:tabLst>
              <a:defRPr/>
            </a:pPr>
            <a:r>
              <a:rPr lang="en-US" sz="1800" b="1">
                <a:latin typeface="Courier New" pitchFamily="49" charset="0"/>
                <a:cs typeface="+mn-cs"/>
              </a:rPr>
              <a:t>#include &lt;stdio.h&gt;</a:t>
            </a:r>
          </a:p>
          <a:p>
            <a:pPr eaLnBrk="0" hangingPunct="0">
              <a:tabLst>
                <a:tab pos="576263" algn="l"/>
                <a:tab pos="1376363" algn="l"/>
              </a:tabLst>
              <a:defRPr/>
            </a:pPr>
            <a:endParaRPr lang="en-US" sz="1800" b="1">
              <a:latin typeface="Courier New" pitchFamily="49" charset="0"/>
              <a:cs typeface="+mn-cs"/>
            </a:endParaRPr>
          </a:p>
          <a:p>
            <a:pPr eaLnBrk="0" hangingPunct="0">
              <a:tabLst>
                <a:tab pos="576263" algn="l"/>
                <a:tab pos="1376363" algn="l"/>
              </a:tabLst>
              <a:defRPr/>
            </a:pPr>
            <a:r>
              <a:rPr lang="en-US" sz="1800" b="1">
                <a:latin typeface="Courier New" pitchFamily="49" charset="0"/>
                <a:cs typeface="+mn-cs"/>
              </a:rPr>
              <a:t>int	main(void)</a:t>
            </a:r>
          </a:p>
          <a:p>
            <a:pPr eaLnBrk="0" hangingPunct="0">
              <a:tabLst>
                <a:tab pos="576263" algn="l"/>
                <a:tab pos="1376363" algn="l"/>
              </a:tabLst>
              <a:defRPr/>
            </a:pPr>
            <a:r>
              <a:rPr lang="en-US" sz="1800" b="1">
                <a:latin typeface="Courier New" pitchFamily="49" charset="0"/>
                <a:cs typeface="+mn-cs"/>
              </a:rPr>
              <a:t>{</a:t>
            </a:r>
          </a:p>
          <a:p>
            <a:pPr eaLnBrk="0" hangingPunct="0">
              <a:tabLst>
                <a:tab pos="576263" algn="l"/>
                <a:tab pos="1376363" algn="l"/>
              </a:tabLst>
              <a:defRPr/>
            </a:pPr>
            <a:r>
              <a:rPr lang="en-US" sz="1800" b="1">
                <a:latin typeface="Courier New" pitchFamily="49" charset="0"/>
                <a:cs typeface="+mn-cs"/>
              </a:rPr>
              <a:t>	const long double pi = 3.141592653590L;</a:t>
            </a:r>
          </a:p>
          <a:p>
            <a:pPr eaLnBrk="0" hangingPunct="0">
              <a:tabLst>
                <a:tab pos="576263" algn="l"/>
                <a:tab pos="1376363" algn="l"/>
              </a:tabLst>
              <a:defRPr/>
            </a:pPr>
            <a:r>
              <a:rPr lang="en-US" sz="1800" b="1">
                <a:latin typeface="Courier New" pitchFamily="49" charset="0"/>
                <a:cs typeface="+mn-cs"/>
              </a:rPr>
              <a:t>	const int days_in_week = 7;</a:t>
            </a:r>
          </a:p>
          <a:p>
            <a:pPr eaLnBrk="0" hangingPunct="0">
              <a:tabLst>
                <a:tab pos="576263" algn="l"/>
                <a:tab pos="1376363" algn="l"/>
              </a:tabLst>
              <a:defRPr/>
            </a:pPr>
            <a:r>
              <a:rPr lang="en-US" sz="1800" b="1">
                <a:latin typeface="Courier New" pitchFamily="49" charset="0"/>
                <a:cs typeface="+mn-cs"/>
              </a:rPr>
              <a:t>	const sunday = 0;</a:t>
            </a:r>
          </a:p>
          <a:p>
            <a:pPr eaLnBrk="0" hangingPunct="0">
              <a:tabLst>
                <a:tab pos="576263" algn="l"/>
                <a:tab pos="1376363" algn="l"/>
              </a:tabLst>
              <a:defRPr/>
            </a:pPr>
            <a:endParaRPr lang="en-US" sz="1800" b="1">
              <a:latin typeface="Courier New" pitchFamily="49" charset="0"/>
              <a:cs typeface="+mn-cs"/>
            </a:endParaRPr>
          </a:p>
          <a:p>
            <a:pPr eaLnBrk="0" hangingPunct="0">
              <a:tabLst>
                <a:tab pos="576263" algn="l"/>
                <a:tab pos="1376363" algn="l"/>
              </a:tabLst>
              <a:defRPr/>
            </a:pPr>
            <a:r>
              <a:rPr lang="en-US" sz="1800" b="1">
                <a:latin typeface="Courier New" pitchFamily="49" charset="0"/>
                <a:cs typeface="+mn-cs"/>
              </a:rPr>
              <a:t>	days_in_week = 5;</a:t>
            </a:r>
          </a:p>
          <a:p>
            <a:pPr eaLnBrk="0" hangingPunct="0">
              <a:tabLst>
                <a:tab pos="576263" algn="l"/>
                <a:tab pos="1376363" algn="l"/>
              </a:tabLst>
              <a:defRPr/>
            </a:pPr>
            <a:endParaRPr lang="en-US" sz="1800" b="1">
              <a:latin typeface="Courier New" pitchFamily="49" charset="0"/>
              <a:cs typeface="+mn-cs"/>
            </a:endParaRPr>
          </a:p>
          <a:p>
            <a:pPr eaLnBrk="0" hangingPunct="0">
              <a:tabLst>
                <a:tab pos="576263" algn="l"/>
                <a:tab pos="1376363" algn="l"/>
              </a:tabLst>
              <a:defRPr/>
            </a:pPr>
            <a:r>
              <a:rPr lang="en-US" sz="1800" b="1">
                <a:latin typeface="Courier New" pitchFamily="49" charset="0"/>
                <a:cs typeface="+mn-cs"/>
              </a:rPr>
              <a:t>	return 0;</a:t>
            </a:r>
          </a:p>
          <a:p>
            <a:pPr eaLnBrk="0" hangingPunct="0">
              <a:tabLst>
                <a:tab pos="576263" algn="l"/>
                <a:tab pos="1376363" algn="l"/>
              </a:tabLst>
              <a:defRPr/>
            </a:pPr>
            <a:r>
              <a:rPr lang="en-US" sz="1800" b="1">
                <a:latin typeface="Courier New" pitchFamily="49" charset="0"/>
                <a:cs typeface="+mn-cs"/>
              </a:rPr>
              <a:t>}</a:t>
            </a:r>
          </a:p>
        </p:txBody>
      </p:sp>
      <p:sp>
        <p:nvSpPr>
          <p:cNvPr id="63493" name="Rectangle 5"/>
          <p:cNvSpPr>
            <a:spLocks noChangeArrowheads="1"/>
          </p:cNvSpPr>
          <p:nvPr/>
        </p:nvSpPr>
        <p:spPr bwMode="auto">
          <a:xfrm>
            <a:off x="458788" y="3124200"/>
            <a:ext cx="13684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a:spcBef>
                <a:spcPct val="50000"/>
              </a:spcBef>
            </a:pPr>
            <a:r>
              <a:rPr lang="en-US" sz="1800" b="1">
                <a:latin typeface="Arial" panose="020B0604020202020204" pitchFamily="34" charset="0"/>
              </a:rPr>
              <a:t>creates an integer constant</a:t>
            </a:r>
          </a:p>
        </p:txBody>
      </p:sp>
      <p:sp>
        <p:nvSpPr>
          <p:cNvPr id="63494" name="Arc 6"/>
          <p:cNvSpPr>
            <a:spLocks/>
          </p:cNvSpPr>
          <p:nvPr/>
        </p:nvSpPr>
        <p:spPr bwMode="auto">
          <a:xfrm rot="10800000">
            <a:off x="1519238" y="3992563"/>
            <a:ext cx="1435100" cy="679450"/>
          </a:xfrm>
          <a:custGeom>
            <a:avLst/>
            <a:gdLst>
              <a:gd name="T0" fmla="*/ 0 w 21593"/>
              <a:gd name="T1" fmla="*/ 0 h 21600"/>
              <a:gd name="T2" fmla="*/ 2147483647 w 21593"/>
              <a:gd name="T3" fmla="*/ 2147483647 h 21600"/>
              <a:gd name="T4" fmla="*/ 468240135 w 21593"/>
              <a:gd name="T5" fmla="*/ 2147483647 h 21600"/>
              <a:gd name="T6" fmla="*/ 0 60000 65536"/>
              <a:gd name="T7" fmla="*/ 0 60000 65536"/>
              <a:gd name="T8" fmla="*/ 0 60000 65536"/>
              <a:gd name="T9" fmla="*/ 0 w 21593"/>
              <a:gd name="T10" fmla="*/ 0 h 21600"/>
              <a:gd name="T11" fmla="*/ 21593 w 21593"/>
              <a:gd name="T12" fmla="*/ 21600 h 21600"/>
            </a:gdLst>
            <a:ahLst/>
            <a:cxnLst>
              <a:cxn ang="T6">
                <a:pos x="T0" y="T1"/>
              </a:cxn>
              <a:cxn ang="T7">
                <a:pos x="T2" y="T3"/>
              </a:cxn>
              <a:cxn ang="T8">
                <a:pos x="T4" y="T5"/>
              </a:cxn>
            </a:cxnLst>
            <a:rect l="T9" t="T10" r="T11" b="T12"/>
            <a:pathLst>
              <a:path w="21593" h="21600" fill="none" extrusionOk="0">
                <a:moveTo>
                  <a:pt x="0" y="0"/>
                </a:moveTo>
                <a:cubicBezTo>
                  <a:pt x="8" y="0"/>
                  <a:pt x="16" y="-1"/>
                  <a:pt x="24" y="0"/>
                </a:cubicBezTo>
                <a:cubicBezTo>
                  <a:pt x="11501" y="0"/>
                  <a:pt x="20975" y="8976"/>
                  <a:pt x="21592" y="20438"/>
                </a:cubicBezTo>
              </a:path>
              <a:path w="21593" h="21600" stroke="0" extrusionOk="0">
                <a:moveTo>
                  <a:pt x="0" y="0"/>
                </a:moveTo>
                <a:cubicBezTo>
                  <a:pt x="8" y="0"/>
                  <a:pt x="16" y="-1"/>
                  <a:pt x="24" y="0"/>
                </a:cubicBezTo>
                <a:cubicBezTo>
                  <a:pt x="11501" y="0"/>
                  <a:pt x="20975" y="8976"/>
                  <a:pt x="21592" y="20438"/>
                </a:cubicBezTo>
                <a:lnTo>
                  <a:pt x="24" y="21600"/>
                </a:lnTo>
                <a:close/>
              </a:path>
            </a:pathLst>
          </a:custGeom>
          <a:noFill/>
          <a:ln w="12700" cap="rnd">
            <a:solidFill>
              <a:schemeClr val="tx1"/>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63495" name="Rectangle 7"/>
          <p:cNvSpPr>
            <a:spLocks noChangeArrowheads="1"/>
          </p:cNvSpPr>
          <p:nvPr/>
        </p:nvSpPr>
        <p:spPr bwMode="auto">
          <a:xfrm>
            <a:off x="763588" y="5257800"/>
            <a:ext cx="911225"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error!</a:t>
            </a:r>
          </a:p>
        </p:txBody>
      </p:sp>
      <p:sp>
        <p:nvSpPr>
          <p:cNvPr id="63496" name="Line 8"/>
          <p:cNvSpPr>
            <a:spLocks noChangeShapeType="1"/>
          </p:cNvSpPr>
          <p:nvPr/>
        </p:nvSpPr>
        <p:spPr bwMode="auto">
          <a:xfrm flipV="1">
            <a:off x="1604963" y="5245100"/>
            <a:ext cx="1254125" cy="169863"/>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0771">
                                            <p:txEl>
                                              <p:pRg st="0" end="0"/>
                                            </p:txEl>
                                          </p:spTgt>
                                        </p:tgtEl>
                                        <p:attrNameLst>
                                          <p:attrName>style.visibility</p:attrName>
                                        </p:attrNameLst>
                                      </p:cBhvr>
                                      <p:to>
                                        <p:strVal val="visible"/>
                                      </p:to>
                                    </p:set>
                                    <p:anim calcmode="lin" valueType="num">
                                      <p:cBhvr additive="base">
                                        <p:cTn id="7" dur="500" fill="hold"/>
                                        <p:tgtEl>
                                          <p:spTgt spid="1607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07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1"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p:spPr>
        <p:txBody>
          <a:bodyPr lIns="90488" tIns="44450" rIns="90488" bIns="44450"/>
          <a:lstStyle/>
          <a:p>
            <a:pPr eaLnBrk="1" hangingPunct="1"/>
            <a:r>
              <a:rPr lang="en-US" smtClean="0"/>
              <a:t>Preprocessor Constants</a:t>
            </a:r>
          </a:p>
        </p:txBody>
      </p:sp>
      <p:sp>
        <p:nvSpPr>
          <p:cNvPr id="161795" name="Rectangle 3"/>
          <p:cNvSpPr>
            <a:spLocks noGrp="1" noChangeArrowheads="1"/>
          </p:cNvSpPr>
          <p:nvPr>
            <p:ph type="body" idx="1"/>
          </p:nvPr>
        </p:nvSpPr>
        <p:spPr>
          <a:xfrm>
            <a:off x="685800" y="1219200"/>
            <a:ext cx="7772400" cy="2057400"/>
          </a:xfrm>
          <a:noFill/>
        </p:spPr>
        <p:txBody>
          <a:bodyPr lIns="90488" tIns="44450" rIns="90488" bIns="44450"/>
          <a:lstStyle/>
          <a:p>
            <a:pPr eaLnBrk="1" hangingPunct="1">
              <a:buFontTx/>
              <a:buNone/>
            </a:pPr>
            <a:r>
              <a:rPr lang="en-US" sz="2400" smtClean="0"/>
              <a:t>Named constants may also be created using the Preprocessor</a:t>
            </a:r>
          </a:p>
          <a:p>
            <a:pPr lvl="1" eaLnBrk="1" hangingPunct="1"/>
            <a:r>
              <a:rPr lang="en-US" sz="2000" smtClean="0"/>
              <a:t>Needs to be in “search and replace” mode</a:t>
            </a:r>
          </a:p>
          <a:p>
            <a:pPr lvl="1" eaLnBrk="1" hangingPunct="1"/>
            <a:r>
              <a:rPr lang="en-US" sz="2000" smtClean="0"/>
              <a:t>Historically these constants consist of capital letters</a:t>
            </a:r>
          </a:p>
        </p:txBody>
      </p:sp>
      <p:sp>
        <p:nvSpPr>
          <p:cNvPr id="161796" name="Rectangle 4"/>
          <p:cNvSpPr>
            <a:spLocks noChangeArrowheads="1"/>
          </p:cNvSpPr>
          <p:nvPr/>
        </p:nvSpPr>
        <p:spPr bwMode="auto">
          <a:xfrm>
            <a:off x="911225" y="3733800"/>
            <a:ext cx="5019675" cy="2057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763588" algn="l"/>
                <a:tab pos="1141413" algn="l"/>
                <a:tab pos="2951163" algn="l"/>
              </a:tabLst>
              <a:defRPr/>
            </a:pPr>
            <a:r>
              <a:rPr lang="en-US" sz="1600" b="1">
                <a:latin typeface="Courier New" pitchFamily="49" charset="0"/>
                <a:cs typeface="+mn-cs"/>
              </a:rPr>
              <a:t>#include &lt;stdio.h&gt;</a:t>
            </a:r>
          </a:p>
          <a:p>
            <a:pPr eaLnBrk="0" hangingPunct="0">
              <a:tabLst>
                <a:tab pos="763588" algn="l"/>
                <a:tab pos="1141413" algn="l"/>
                <a:tab pos="2951163" algn="l"/>
              </a:tabLst>
              <a:defRPr/>
            </a:pPr>
            <a:endParaRPr lang="en-US" sz="1600" b="1">
              <a:latin typeface="Courier New" pitchFamily="49" charset="0"/>
              <a:cs typeface="+mn-cs"/>
            </a:endParaRPr>
          </a:p>
          <a:p>
            <a:pPr eaLnBrk="0" hangingPunct="0">
              <a:tabLst>
                <a:tab pos="763588" algn="l"/>
                <a:tab pos="1141413" algn="l"/>
                <a:tab pos="2951163" algn="l"/>
              </a:tabLst>
              <a:defRPr/>
            </a:pPr>
            <a:r>
              <a:rPr lang="en-US" sz="1600" b="1">
                <a:latin typeface="Courier New" pitchFamily="49" charset="0"/>
                <a:cs typeface="+mn-cs"/>
              </a:rPr>
              <a:t>#define	PI	3.141592653590L</a:t>
            </a:r>
          </a:p>
          <a:p>
            <a:pPr eaLnBrk="0" hangingPunct="0">
              <a:tabLst>
                <a:tab pos="763588" algn="l"/>
                <a:tab pos="1141413" algn="l"/>
                <a:tab pos="2951163" algn="l"/>
              </a:tabLst>
              <a:defRPr/>
            </a:pPr>
            <a:r>
              <a:rPr lang="en-US" sz="1600" b="1">
                <a:latin typeface="Courier New" pitchFamily="49" charset="0"/>
                <a:cs typeface="+mn-cs"/>
              </a:rPr>
              <a:t>#define	DAYS_IN_WEEK	7</a:t>
            </a:r>
          </a:p>
          <a:p>
            <a:pPr eaLnBrk="0" hangingPunct="0">
              <a:tabLst>
                <a:tab pos="763588" algn="l"/>
                <a:tab pos="1141413" algn="l"/>
                <a:tab pos="2951163" algn="l"/>
              </a:tabLst>
              <a:defRPr/>
            </a:pPr>
            <a:r>
              <a:rPr lang="en-US" sz="1600" b="1">
                <a:latin typeface="Courier New" pitchFamily="49" charset="0"/>
                <a:cs typeface="+mn-cs"/>
              </a:rPr>
              <a:t>#define	SUNDAY	0</a:t>
            </a:r>
          </a:p>
          <a:p>
            <a:pPr eaLnBrk="0" hangingPunct="0">
              <a:tabLst>
                <a:tab pos="763588" algn="l"/>
                <a:tab pos="1141413" algn="l"/>
                <a:tab pos="2951163" algn="l"/>
              </a:tabLst>
              <a:defRPr/>
            </a:pPr>
            <a:endParaRPr lang="en-US" sz="1600" b="1">
              <a:latin typeface="Courier New" pitchFamily="49" charset="0"/>
              <a:cs typeface="+mn-cs"/>
            </a:endParaRPr>
          </a:p>
          <a:p>
            <a:pPr eaLnBrk="0" hangingPunct="0">
              <a:tabLst>
                <a:tab pos="763588" algn="l"/>
                <a:tab pos="1141413" algn="l"/>
                <a:tab pos="2951163" algn="l"/>
              </a:tabLst>
              <a:defRPr/>
            </a:pPr>
            <a:r>
              <a:rPr lang="en-US" sz="1600" b="1">
                <a:latin typeface="Courier New" pitchFamily="49" charset="0"/>
                <a:cs typeface="+mn-cs"/>
              </a:rPr>
              <a:t>int	day = SUNDAY;</a:t>
            </a:r>
          </a:p>
          <a:p>
            <a:pPr eaLnBrk="0" hangingPunct="0">
              <a:tabLst>
                <a:tab pos="763588" algn="l"/>
                <a:tab pos="1141413" algn="l"/>
                <a:tab pos="2951163" algn="l"/>
              </a:tabLst>
              <a:defRPr/>
            </a:pPr>
            <a:r>
              <a:rPr lang="en-US" sz="1600" b="1">
                <a:latin typeface="Courier New" pitchFamily="49" charset="0"/>
                <a:cs typeface="+mn-cs"/>
              </a:rPr>
              <a:t>long	flag = USE_API;</a:t>
            </a:r>
          </a:p>
        </p:txBody>
      </p:sp>
      <p:sp>
        <p:nvSpPr>
          <p:cNvPr id="64517" name="Rectangle 5"/>
          <p:cNvSpPr>
            <a:spLocks noChangeArrowheads="1"/>
          </p:cNvSpPr>
          <p:nvPr/>
        </p:nvSpPr>
        <p:spPr bwMode="auto">
          <a:xfrm>
            <a:off x="4640263" y="3333750"/>
            <a:ext cx="38290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a:spcBef>
                <a:spcPct val="50000"/>
              </a:spcBef>
            </a:pPr>
            <a:r>
              <a:rPr lang="en-US" sz="1600" b="1">
                <a:latin typeface="Arial" panose="020B0604020202020204" pitchFamily="34" charset="0"/>
              </a:rPr>
              <a:t>search for “PI”, replace with 3.1415....</a:t>
            </a:r>
          </a:p>
        </p:txBody>
      </p:sp>
      <p:sp>
        <p:nvSpPr>
          <p:cNvPr id="64518" name="Arc 6"/>
          <p:cNvSpPr>
            <a:spLocks/>
          </p:cNvSpPr>
          <p:nvPr/>
        </p:nvSpPr>
        <p:spPr bwMode="auto">
          <a:xfrm rot="10800000">
            <a:off x="6096000" y="3741738"/>
            <a:ext cx="976313" cy="677862"/>
          </a:xfrm>
          <a:custGeom>
            <a:avLst/>
            <a:gdLst>
              <a:gd name="T0" fmla="*/ 0 w 21600"/>
              <a:gd name="T1" fmla="*/ 2147483647 h 21600"/>
              <a:gd name="T2" fmla="*/ 2147483647 w 21600"/>
              <a:gd name="T3" fmla="*/ 0 h 21600"/>
              <a:gd name="T4" fmla="*/ 2147483647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84"/>
                  <a:pt x="9649" y="19"/>
                  <a:pt x="21565" y="0"/>
                </a:cubicBezTo>
              </a:path>
              <a:path w="21600" h="21600" stroke="0" extrusionOk="0">
                <a:moveTo>
                  <a:pt x="0" y="21600"/>
                </a:moveTo>
                <a:cubicBezTo>
                  <a:pt x="0" y="9684"/>
                  <a:pt x="9649" y="19"/>
                  <a:pt x="21565" y="0"/>
                </a:cubicBezTo>
                <a:lnTo>
                  <a:pt x="21600"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64519" name="Rectangle 7"/>
          <p:cNvSpPr>
            <a:spLocks noChangeArrowheads="1"/>
          </p:cNvSpPr>
          <p:nvPr/>
        </p:nvSpPr>
        <p:spPr bwMode="auto">
          <a:xfrm>
            <a:off x="3894138" y="6096000"/>
            <a:ext cx="29575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a:spcBef>
                <a:spcPct val="50000"/>
              </a:spcBef>
            </a:pPr>
            <a:r>
              <a:rPr lang="en-US" sz="1600" b="1">
                <a:latin typeface="Arial" panose="020B0604020202020204" pitchFamily="34" charset="0"/>
              </a:rPr>
              <a:t>“PI” is NOT substituted here</a:t>
            </a:r>
          </a:p>
        </p:txBody>
      </p:sp>
      <p:sp>
        <p:nvSpPr>
          <p:cNvPr id="64520" name="Rectangle 8"/>
          <p:cNvSpPr>
            <a:spLocks noChangeArrowheads="1"/>
          </p:cNvSpPr>
          <p:nvPr/>
        </p:nvSpPr>
        <p:spPr bwMode="auto">
          <a:xfrm>
            <a:off x="6808788" y="3670300"/>
            <a:ext cx="175577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r">
              <a:spcBef>
                <a:spcPct val="50000"/>
              </a:spcBef>
            </a:pPr>
            <a:r>
              <a:rPr lang="en-US" sz="1600" b="1">
                <a:latin typeface="Arial" panose="020B0604020202020204" pitchFamily="34" charset="0"/>
              </a:rPr>
              <a:t>Note: no “=” and no “;”</a:t>
            </a:r>
          </a:p>
        </p:txBody>
      </p:sp>
      <p:sp>
        <p:nvSpPr>
          <p:cNvPr id="64521" name="Arc 9"/>
          <p:cNvSpPr>
            <a:spLocks/>
          </p:cNvSpPr>
          <p:nvPr/>
        </p:nvSpPr>
        <p:spPr bwMode="auto">
          <a:xfrm rot="10800000">
            <a:off x="3814763" y="5621338"/>
            <a:ext cx="681037" cy="550862"/>
          </a:xfrm>
          <a:custGeom>
            <a:avLst/>
            <a:gdLst>
              <a:gd name="T0" fmla="*/ 2147483647 w 31003"/>
              <a:gd name="T1" fmla="*/ 2147483647 h 21600"/>
              <a:gd name="T2" fmla="*/ 0 w 31003"/>
              <a:gd name="T3" fmla="*/ 0 h 21600"/>
              <a:gd name="T4" fmla="*/ 2147483647 w 31003"/>
              <a:gd name="T5" fmla="*/ 0 h 21600"/>
              <a:gd name="T6" fmla="*/ 0 60000 65536"/>
              <a:gd name="T7" fmla="*/ 0 60000 65536"/>
              <a:gd name="T8" fmla="*/ 0 60000 65536"/>
              <a:gd name="T9" fmla="*/ 0 w 31003"/>
              <a:gd name="T10" fmla="*/ 0 h 21600"/>
              <a:gd name="T11" fmla="*/ 31003 w 31003"/>
              <a:gd name="T12" fmla="*/ 21600 h 21600"/>
            </a:gdLst>
            <a:ahLst/>
            <a:cxnLst>
              <a:cxn ang="T6">
                <a:pos x="T0" y="T1"/>
              </a:cxn>
              <a:cxn ang="T7">
                <a:pos x="T2" y="T3"/>
              </a:cxn>
              <a:cxn ang="T8">
                <a:pos x="T4" y="T5"/>
              </a:cxn>
            </a:cxnLst>
            <a:rect l="T9" t="T10" r="T11" b="T12"/>
            <a:pathLst>
              <a:path w="31003" h="21600" fill="none" extrusionOk="0">
                <a:moveTo>
                  <a:pt x="31002" y="19445"/>
                </a:moveTo>
                <a:cubicBezTo>
                  <a:pt x="28071" y="20863"/>
                  <a:pt x="24856" y="21599"/>
                  <a:pt x="21600" y="21600"/>
                </a:cubicBezTo>
                <a:cubicBezTo>
                  <a:pt x="9670" y="21600"/>
                  <a:pt x="0" y="11929"/>
                  <a:pt x="0" y="0"/>
                </a:cubicBezTo>
              </a:path>
              <a:path w="31003" h="21600" stroke="0" extrusionOk="0">
                <a:moveTo>
                  <a:pt x="31002" y="19445"/>
                </a:moveTo>
                <a:cubicBezTo>
                  <a:pt x="28071" y="20863"/>
                  <a:pt x="24856" y="21599"/>
                  <a:pt x="21600" y="21600"/>
                </a:cubicBezTo>
                <a:cubicBezTo>
                  <a:pt x="9670" y="21600"/>
                  <a:pt x="0" y="11929"/>
                  <a:pt x="0" y="0"/>
                </a:cubicBezTo>
                <a:lnTo>
                  <a:pt x="21600" y="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1795">
                                            <p:txEl>
                                              <p:pRg st="0" end="0"/>
                                            </p:txEl>
                                          </p:spTgt>
                                        </p:tgtEl>
                                        <p:attrNameLst>
                                          <p:attrName>style.visibility</p:attrName>
                                        </p:attrNameLst>
                                      </p:cBhvr>
                                      <p:to>
                                        <p:strVal val="visible"/>
                                      </p:to>
                                    </p:set>
                                    <p:anim calcmode="lin" valueType="num">
                                      <p:cBhvr additive="base">
                                        <p:cTn id="7" dur="500" fill="hold"/>
                                        <p:tgtEl>
                                          <p:spTgt spid="1617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179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1795">
                                            <p:txEl>
                                              <p:pRg st="1" end="1"/>
                                            </p:txEl>
                                          </p:spTgt>
                                        </p:tgtEl>
                                        <p:attrNameLst>
                                          <p:attrName>style.visibility</p:attrName>
                                        </p:attrNameLst>
                                      </p:cBhvr>
                                      <p:to>
                                        <p:strVal val="visible"/>
                                      </p:to>
                                    </p:set>
                                    <p:anim calcmode="lin" valueType="num">
                                      <p:cBhvr additive="base">
                                        <p:cTn id="11" dur="500" fill="hold"/>
                                        <p:tgtEl>
                                          <p:spTgt spid="16179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6179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1795">
                                            <p:txEl>
                                              <p:pRg st="2" end="2"/>
                                            </p:txEl>
                                          </p:spTgt>
                                        </p:tgtEl>
                                        <p:attrNameLst>
                                          <p:attrName>style.visibility</p:attrName>
                                        </p:attrNameLst>
                                      </p:cBhvr>
                                      <p:to>
                                        <p:strVal val="visible"/>
                                      </p:to>
                                    </p:set>
                                    <p:anim calcmode="lin" valueType="num">
                                      <p:cBhvr additive="base">
                                        <p:cTn id="15" dur="500" fill="hold"/>
                                        <p:tgtEl>
                                          <p:spTgt spid="16179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6179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5"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US" smtClean="0"/>
              <a:t>Notes about Variables</a:t>
            </a:r>
          </a:p>
        </p:txBody>
      </p:sp>
      <p:sp>
        <p:nvSpPr>
          <p:cNvPr id="130051" name="Rectangle 3"/>
          <p:cNvSpPr>
            <a:spLocks noGrp="1" noChangeArrowheads="1"/>
          </p:cNvSpPr>
          <p:nvPr>
            <p:ph type="body" idx="1"/>
          </p:nvPr>
        </p:nvSpPr>
        <p:spPr>
          <a:xfrm>
            <a:off x="471488" y="1166813"/>
            <a:ext cx="8062912" cy="4624387"/>
          </a:xfrm>
        </p:spPr>
        <p:txBody>
          <a:bodyPr/>
          <a:lstStyle/>
          <a:p>
            <a:pPr algn="just" eaLnBrk="1" hangingPunct="1"/>
            <a:r>
              <a:rPr lang="en-US" sz="2400" smtClean="0">
                <a:solidFill>
                  <a:srgbClr val="993300"/>
                </a:solidFill>
              </a:rPr>
              <a:t>You must not use a variable until you somehow give it a value.</a:t>
            </a:r>
          </a:p>
          <a:p>
            <a:pPr algn="just" eaLnBrk="1" hangingPunct="1"/>
            <a:endParaRPr lang="en-US" sz="2400" smtClean="0"/>
          </a:p>
          <a:p>
            <a:pPr algn="just" eaLnBrk="1" hangingPunct="1"/>
            <a:r>
              <a:rPr lang="en-US" sz="2400" smtClean="0"/>
              <a:t>You can not assume that the variable will have a value before you give it one.</a:t>
            </a:r>
          </a:p>
          <a:p>
            <a:pPr lvl="1" algn="just" eaLnBrk="1" hangingPunct="1"/>
            <a:r>
              <a:rPr lang="en-US" smtClean="0"/>
              <a:t>Some compilers do, others do not!  This is the source of many errors that are difficult to find.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0051">
                                            <p:txEl>
                                              <p:pRg st="0" end="0"/>
                                            </p:txEl>
                                          </p:spTgt>
                                        </p:tgtEl>
                                        <p:attrNameLst>
                                          <p:attrName>style.visibility</p:attrName>
                                        </p:attrNameLst>
                                      </p:cBhvr>
                                      <p:to>
                                        <p:strVal val="visible"/>
                                      </p:to>
                                    </p:set>
                                    <p:anim calcmode="lin" valueType="num">
                                      <p:cBhvr additive="base">
                                        <p:cTn id="7" dur="500" fill="hold"/>
                                        <p:tgtEl>
                                          <p:spTgt spid="13005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00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0051">
                                            <p:txEl>
                                              <p:pRg st="2" end="2"/>
                                            </p:txEl>
                                          </p:spTgt>
                                        </p:tgtEl>
                                        <p:attrNameLst>
                                          <p:attrName>style.visibility</p:attrName>
                                        </p:attrNameLst>
                                      </p:cBhvr>
                                      <p:to>
                                        <p:strVal val="visible"/>
                                      </p:to>
                                    </p:set>
                                    <p:anim calcmode="lin" valueType="num">
                                      <p:cBhvr additive="base">
                                        <p:cTn id="13" dur="500" fill="hold"/>
                                        <p:tgtEl>
                                          <p:spTgt spid="130051">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0051">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30051">
                                            <p:txEl>
                                              <p:pRg st="3" end="3"/>
                                            </p:txEl>
                                          </p:spTgt>
                                        </p:tgtEl>
                                        <p:attrNameLst>
                                          <p:attrName>style.visibility</p:attrName>
                                        </p:attrNameLst>
                                      </p:cBhvr>
                                      <p:to>
                                        <p:strVal val="visible"/>
                                      </p:to>
                                    </p:set>
                                    <p:anim calcmode="lin" valueType="num">
                                      <p:cBhvr additive="base">
                                        <p:cTn id="17" dur="500" fill="hold"/>
                                        <p:tgtEl>
                                          <p:spTgt spid="130051">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3005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1"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z="4000" smtClean="0"/>
              <a:t>Using Variables: Initialization</a:t>
            </a:r>
          </a:p>
        </p:txBody>
      </p:sp>
      <p:sp>
        <p:nvSpPr>
          <p:cNvPr id="131075" name="Rectangle 3"/>
          <p:cNvSpPr>
            <a:spLocks noGrp="1" noChangeArrowheads="1"/>
          </p:cNvSpPr>
          <p:nvPr>
            <p:ph type="body" idx="1"/>
          </p:nvPr>
        </p:nvSpPr>
        <p:spPr/>
        <p:txBody>
          <a:bodyPr/>
          <a:lstStyle/>
          <a:p>
            <a:pPr eaLnBrk="1" hangingPunct="1">
              <a:lnSpc>
                <a:spcPct val="90000"/>
              </a:lnSpc>
              <a:buFontTx/>
              <a:buNone/>
            </a:pPr>
            <a:r>
              <a:rPr lang="en-US" smtClean="0"/>
              <a:t>Variables may be be given initial values, or </a:t>
            </a:r>
            <a:r>
              <a:rPr lang="en-US" b="1" smtClean="0"/>
              <a:t>initialized</a:t>
            </a:r>
            <a:r>
              <a:rPr lang="en-US" smtClean="0"/>
              <a:t>, when declared.  Examples:</a:t>
            </a:r>
          </a:p>
          <a:p>
            <a:pPr eaLnBrk="1" hangingPunct="1">
              <a:lnSpc>
                <a:spcPct val="90000"/>
              </a:lnSpc>
              <a:buFontTx/>
              <a:buNone/>
            </a:pPr>
            <a:endParaRPr lang="en-US" sz="2400" smtClean="0"/>
          </a:p>
          <a:p>
            <a:pPr eaLnBrk="1" hangingPunct="1">
              <a:lnSpc>
                <a:spcPct val="90000"/>
              </a:lnSpc>
              <a:buFontTx/>
              <a:buNone/>
            </a:pPr>
            <a:r>
              <a:rPr lang="en-US" sz="2400" smtClean="0"/>
              <a:t>		int length = 7 ;</a:t>
            </a:r>
          </a:p>
          <a:p>
            <a:pPr eaLnBrk="1" hangingPunct="1">
              <a:lnSpc>
                <a:spcPct val="90000"/>
              </a:lnSpc>
              <a:buFontTx/>
              <a:buNone/>
            </a:pPr>
            <a:endParaRPr lang="en-US" sz="2400" smtClean="0"/>
          </a:p>
          <a:p>
            <a:pPr eaLnBrk="1" hangingPunct="1">
              <a:lnSpc>
                <a:spcPct val="90000"/>
              </a:lnSpc>
              <a:buFontTx/>
              <a:buNone/>
            </a:pPr>
            <a:r>
              <a:rPr lang="en-US" sz="2400" smtClean="0"/>
              <a:t>		float diameter = 5.9 ;</a:t>
            </a:r>
          </a:p>
          <a:p>
            <a:pPr eaLnBrk="1" hangingPunct="1">
              <a:lnSpc>
                <a:spcPct val="90000"/>
              </a:lnSpc>
              <a:buFontTx/>
              <a:buNone/>
            </a:pPr>
            <a:endParaRPr lang="en-US" sz="2400" smtClean="0"/>
          </a:p>
          <a:p>
            <a:pPr eaLnBrk="1" hangingPunct="1">
              <a:lnSpc>
                <a:spcPct val="90000"/>
              </a:lnSpc>
              <a:buFontTx/>
              <a:buNone/>
            </a:pPr>
            <a:r>
              <a:rPr lang="en-US" sz="2400" smtClean="0"/>
              <a:t>		char initial = ‘A’ ;</a:t>
            </a:r>
            <a:endParaRPr lang="en-US" smtClean="0"/>
          </a:p>
        </p:txBody>
      </p:sp>
      <p:sp>
        <p:nvSpPr>
          <p:cNvPr id="66564" name="Rectangle 4"/>
          <p:cNvSpPr>
            <a:spLocks noChangeArrowheads="1"/>
          </p:cNvSpPr>
          <p:nvPr/>
        </p:nvSpPr>
        <p:spPr bwMode="auto">
          <a:xfrm>
            <a:off x="6781800" y="3043238"/>
            <a:ext cx="1447800" cy="457200"/>
          </a:xfrm>
          <a:prstGeom prst="rect">
            <a:avLst/>
          </a:prstGeom>
          <a:solidFill>
            <a:srgbClr val="C0C0C0"/>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atin typeface="Arial" panose="020B0604020202020204" pitchFamily="34" charset="0"/>
              </a:rPr>
              <a:t>7</a:t>
            </a:r>
          </a:p>
        </p:txBody>
      </p:sp>
      <p:sp>
        <p:nvSpPr>
          <p:cNvPr id="66565" name="Text Box 5"/>
          <p:cNvSpPr txBox="1">
            <a:spLocks noChangeArrowheads="1"/>
          </p:cNvSpPr>
          <p:nvPr/>
        </p:nvSpPr>
        <p:spPr bwMode="auto">
          <a:xfrm>
            <a:off x="6705600" y="2743200"/>
            <a:ext cx="1143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a:latin typeface="Arial" panose="020B0604020202020204" pitchFamily="34" charset="0"/>
              </a:rPr>
              <a:t>length</a:t>
            </a:r>
            <a:endParaRPr lang="en-US">
              <a:latin typeface="Arial" panose="020B0604020202020204" pitchFamily="34" charset="0"/>
            </a:endParaRPr>
          </a:p>
        </p:txBody>
      </p:sp>
      <p:sp>
        <p:nvSpPr>
          <p:cNvPr id="66566" name="AutoShape 6"/>
          <p:cNvSpPr>
            <a:spLocks noChangeArrowheads="1"/>
          </p:cNvSpPr>
          <p:nvPr/>
        </p:nvSpPr>
        <p:spPr bwMode="auto">
          <a:xfrm>
            <a:off x="5791200" y="3043238"/>
            <a:ext cx="609600" cy="409575"/>
          </a:xfrm>
          <a:prstGeom prst="rightArrow">
            <a:avLst>
              <a:gd name="adj1" fmla="val 50000"/>
              <a:gd name="adj2" fmla="val 37209"/>
            </a:avLst>
          </a:prstGeom>
          <a:solidFill>
            <a:srgbClr val="C0C0C0"/>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66567" name="Rectangle 7"/>
          <p:cNvSpPr>
            <a:spLocks noChangeArrowheads="1"/>
          </p:cNvSpPr>
          <p:nvPr/>
        </p:nvSpPr>
        <p:spPr bwMode="auto">
          <a:xfrm>
            <a:off x="6705600" y="4010025"/>
            <a:ext cx="1600200" cy="457200"/>
          </a:xfrm>
          <a:prstGeom prst="rect">
            <a:avLst/>
          </a:prstGeom>
          <a:solidFill>
            <a:srgbClr val="C0C0C0"/>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atin typeface="Arial" panose="020B0604020202020204" pitchFamily="34" charset="0"/>
              </a:rPr>
              <a:t>5.9</a:t>
            </a:r>
          </a:p>
        </p:txBody>
      </p:sp>
      <p:sp>
        <p:nvSpPr>
          <p:cNvPr id="66568" name="Text Box 8"/>
          <p:cNvSpPr txBox="1">
            <a:spLocks noChangeArrowheads="1"/>
          </p:cNvSpPr>
          <p:nvPr/>
        </p:nvSpPr>
        <p:spPr bwMode="auto">
          <a:xfrm>
            <a:off x="6629400" y="3705225"/>
            <a:ext cx="1219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a:latin typeface="Arial" panose="020B0604020202020204" pitchFamily="34" charset="0"/>
              </a:rPr>
              <a:t>diameter</a:t>
            </a:r>
            <a:endParaRPr lang="en-US">
              <a:latin typeface="Arial" panose="020B0604020202020204" pitchFamily="34" charset="0"/>
            </a:endParaRPr>
          </a:p>
        </p:txBody>
      </p:sp>
      <p:sp>
        <p:nvSpPr>
          <p:cNvPr id="66569" name="AutoShape 9"/>
          <p:cNvSpPr>
            <a:spLocks noChangeArrowheads="1"/>
          </p:cNvSpPr>
          <p:nvPr/>
        </p:nvSpPr>
        <p:spPr bwMode="auto">
          <a:xfrm>
            <a:off x="5715000" y="4086225"/>
            <a:ext cx="685800" cy="409575"/>
          </a:xfrm>
          <a:prstGeom prst="rightArrow">
            <a:avLst>
              <a:gd name="adj1" fmla="val 50000"/>
              <a:gd name="adj2" fmla="val 41860"/>
            </a:avLst>
          </a:prstGeom>
          <a:solidFill>
            <a:srgbClr val="C0C0C0"/>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66570" name="Rectangle 10"/>
          <p:cNvSpPr>
            <a:spLocks noChangeArrowheads="1"/>
          </p:cNvSpPr>
          <p:nvPr/>
        </p:nvSpPr>
        <p:spPr bwMode="auto">
          <a:xfrm>
            <a:off x="6781800" y="5000625"/>
            <a:ext cx="1524000" cy="457200"/>
          </a:xfrm>
          <a:prstGeom prst="rect">
            <a:avLst/>
          </a:prstGeom>
          <a:solidFill>
            <a:srgbClr val="C0C0C0"/>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r>
              <a:rPr lang="en-US">
                <a:latin typeface="Arial" panose="020B0604020202020204" pitchFamily="34" charset="0"/>
              </a:rPr>
              <a:t>‘A’</a:t>
            </a:r>
          </a:p>
        </p:txBody>
      </p:sp>
      <p:sp>
        <p:nvSpPr>
          <p:cNvPr id="66571" name="Text Box 11"/>
          <p:cNvSpPr txBox="1">
            <a:spLocks noChangeArrowheads="1"/>
          </p:cNvSpPr>
          <p:nvPr/>
        </p:nvSpPr>
        <p:spPr bwMode="auto">
          <a:xfrm>
            <a:off x="6705600" y="4695825"/>
            <a:ext cx="1295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spcBef>
                <a:spcPct val="50000"/>
              </a:spcBef>
            </a:pPr>
            <a:r>
              <a:rPr lang="en-US" sz="1800">
                <a:latin typeface="Arial" panose="020B0604020202020204" pitchFamily="34" charset="0"/>
              </a:rPr>
              <a:t>initial</a:t>
            </a:r>
            <a:endParaRPr lang="en-US">
              <a:latin typeface="Arial" panose="020B0604020202020204" pitchFamily="34" charset="0"/>
            </a:endParaRPr>
          </a:p>
        </p:txBody>
      </p:sp>
      <p:sp>
        <p:nvSpPr>
          <p:cNvPr id="66572" name="AutoShape 12"/>
          <p:cNvSpPr>
            <a:spLocks noChangeArrowheads="1"/>
          </p:cNvSpPr>
          <p:nvPr/>
        </p:nvSpPr>
        <p:spPr bwMode="auto">
          <a:xfrm>
            <a:off x="5715000" y="5076825"/>
            <a:ext cx="671513" cy="409575"/>
          </a:xfrm>
          <a:prstGeom prst="rightArrow">
            <a:avLst>
              <a:gd name="adj1" fmla="val 50000"/>
              <a:gd name="adj2" fmla="val 40988"/>
            </a:avLst>
          </a:prstGeom>
          <a:solidFill>
            <a:srgbClr val="C0C0C0"/>
          </a:solidFill>
          <a:ln w="12700">
            <a:solidFill>
              <a:schemeClr val="tx1"/>
            </a:solidFill>
            <a:miter lim="800000"/>
            <a:headEnd/>
            <a:tailEnd/>
          </a:ln>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additive="base">
                                        <p:cTn id="7" dur="500" fill="hold"/>
                                        <p:tgtEl>
                                          <p:spTgt spid="13107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1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1075">
                                            <p:txEl>
                                              <p:pRg st="2" end="2"/>
                                            </p:txEl>
                                          </p:spTgt>
                                        </p:tgtEl>
                                        <p:attrNameLst>
                                          <p:attrName>style.visibility</p:attrName>
                                        </p:attrNameLst>
                                      </p:cBhvr>
                                      <p:to>
                                        <p:strVal val="visible"/>
                                      </p:to>
                                    </p:set>
                                    <p:anim calcmode="lin" valueType="num">
                                      <p:cBhvr additive="base">
                                        <p:cTn id="13" dur="500" fill="hold"/>
                                        <p:tgtEl>
                                          <p:spTgt spid="131075">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1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1075">
                                            <p:txEl>
                                              <p:pRg st="4" end="4"/>
                                            </p:txEl>
                                          </p:spTgt>
                                        </p:tgtEl>
                                        <p:attrNameLst>
                                          <p:attrName>style.visibility</p:attrName>
                                        </p:attrNameLst>
                                      </p:cBhvr>
                                      <p:to>
                                        <p:strVal val="visible"/>
                                      </p:to>
                                    </p:set>
                                    <p:anim calcmode="lin" valueType="num">
                                      <p:cBhvr additive="base">
                                        <p:cTn id="19" dur="500" fill="hold"/>
                                        <p:tgtEl>
                                          <p:spTgt spid="131075">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10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1075">
                                            <p:txEl>
                                              <p:pRg st="6" end="6"/>
                                            </p:txEl>
                                          </p:spTgt>
                                        </p:tgtEl>
                                        <p:attrNameLst>
                                          <p:attrName>style.visibility</p:attrName>
                                        </p:attrNameLst>
                                      </p:cBhvr>
                                      <p:to>
                                        <p:strVal val="visible"/>
                                      </p:to>
                                    </p:set>
                                    <p:anim calcmode="lin" valueType="num">
                                      <p:cBhvr additive="base">
                                        <p:cTn id="25" dur="500" fill="hold"/>
                                        <p:tgtEl>
                                          <p:spTgt spid="131075">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107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600200" y="0"/>
            <a:ext cx="7543800" cy="762000"/>
          </a:xfrm>
        </p:spPr>
        <p:txBody>
          <a:bodyPr/>
          <a:lstStyle/>
          <a:p>
            <a:pPr eaLnBrk="1" hangingPunct="1"/>
            <a:r>
              <a:rPr lang="en-US" sz="3400" smtClean="0"/>
              <a:t>Using Variables: Initialization (Contd.)</a:t>
            </a:r>
          </a:p>
        </p:txBody>
      </p:sp>
      <p:sp>
        <p:nvSpPr>
          <p:cNvPr id="132099" name="Rectangle 3"/>
          <p:cNvSpPr>
            <a:spLocks noGrp="1" noChangeArrowheads="1"/>
          </p:cNvSpPr>
          <p:nvPr>
            <p:ph type="body" idx="1"/>
          </p:nvPr>
        </p:nvSpPr>
        <p:spPr>
          <a:xfrm>
            <a:off x="457200" y="1447800"/>
            <a:ext cx="8001000" cy="4648200"/>
          </a:xfrm>
        </p:spPr>
        <p:txBody>
          <a:bodyPr/>
          <a:lstStyle/>
          <a:p>
            <a:pPr eaLnBrk="1" hangingPunct="1">
              <a:lnSpc>
                <a:spcPct val="90000"/>
              </a:lnSpc>
              <a:buFontTx/>
              <a:buNone/>
            </a:pPr>
            <a:r>
              <a:rPr lang="en-US" sz="2400" smtClean="0"/>
              <a:t>Do not “hide” the initialization</a:t>
            </a:r>
          </a:p>
          <a:p>
            <a:pPr lvl="1" eaLnBrk="1" hangingPunct="1">
              <a:lnSpc>
                <a:spcPct val="90000"/>
              </a:lnSpc>
            </a:pPr>
            <a:r>
              <a:rPr lang="en-US" smtClean="0"/>
              <a:t>put initialized variables on a separate line</a:t>
            </a:r>
          </a:p>
          <a:p>
            <a:pPr lvl="1" eaLnBrk="1" hangingPunct="1">
              <a:lnSpc>
                <a:spcPct val="90000"/>
              </a:lnSpc>
            </a:pPr>
            <a:r>
              <a:rPr lang="en-US" smtClean="0"/>
              <a:t>a comment is always a good idea</a:t>
            </a:r>
          </a:p>
          <a:p>
            <a:pPr lvl="1" eaLnBrk="1" hangingPunct="1">
              <a:lnSpc>
                <a:spcPct val="90000"/>
              </a:lnSpc>
              <a:buFont typeface="Wingdings" panose="05000000000000000000" pitchFamily="2" charset="2"/>
              <a:buNone/>
            </a:pPr>
            <a:endParaRPr lang="en-US" smtClean="0"/>
          </a:p>
          <a:p>
            <a:pPr eaLnBrk="1" hangingPunct="1">
              <a:lnSpc>
                <a:spcPct val="90000"/>
              </a:lnSpc>
              <a:buFontTx/>
              <a:buNone/>
            </a:pPr>
            <a:r>
              <a:rPr lang="en-US" sz="2400" smtClean="0"/>
              <a:t>Example:</a:t>
            </a:r>
          </a:p>
          <a:p>
            <a:pPr lvl="1" eaLnBrk="1" hangingPunct="1">
              <a:lnSpc>
                <a:spcPct val="90000"/>
              </a:lnSpc>
              <a:buFont typeface="Wingdings" panose="05000000000000000000" pitchFamily="2" charset="2"/>
              <a:buNone/>
            </a:pPr>
            <a:r>
              <a:rPr lang="en-US" smtClean="0"/>
              <a:t>			int height ;        /* rectangle height */</a:t>
            </a:r>
          </a:p>
          <a:p>
            <a:pPr lvl="1" eaLnBrk="1" hangingPunct="1">
              <a:lnSpc>
                <a:spcPct val="90000"/>
              </a:lnSpc>
              <a:buFont typeface="Wingdings" panose="05000000000000000000" pitchFamily="2" charset="2"/>
              <a:buNone/>
            </a:pPr>
            <a:r>
              <a:rPr lang="en-US" smtClean="0"/>
              <a:t>			int width = 6 ;   /* rectangle width   */</a:t>
            </a:r>
          </a:p>
          <a:p>
            <a:pPr lvl="1" eaLnBrk="1" hangingPunct="1">
              <a:lnSpc>
                <a:spcPct val="90000"/>
              </a:lnSpc>
              <a:buFont typeface="Wingdings" panose="05000000000000000000" pitchFamily="2" charset="2"/>
              <a:buNone/>
            </a:pPr>
            <a:r>
              <a:rPr lang="en-US" smtClean="0"/>
              <a:t>			int area ;          /* rectangle area     */</a:t>
            </a:r>
          </a:p>
          <a:p>
            <a:pPr lvl="1" eaLnBrk="1" hangingPunct="1">
              <a:lnSpc>
                <a:spcPct val="90000"/>
              </a:lnSpc>
              <a:buFont typeface="Wingdings" panose="05000000000000000000" pitchFamily="2" charset="2"/>
              <a:buNone/>
            </a:pPr>
            <a:endParaRPr lang="en-US" smtClean="0"/>
          </a:p>
          <a:p>
            <a:pPr lvl="1" eaLnBrk="1" hangingPunct="1">
              <a:lnSpc>
                <a:spcPct val="90000"/>
              </a:lnSpc>
              <a:buFont typeface="Wingdings" panose="05000000000000000000" pitchFamily="2" charset="2"/>
              <a:buNone/>
            </a:pPr>
            <a:r>
              <a:rPr lang="en-US" smtClean="0"/>
              <a:t>	       </a:t>
            </a:r>
            <a:r>
              <a:rPr lang="en-US" smtClean="0">
                <a:solidFill>
                  <a:srgbClr val="993300"/>
                </a:solidFill>
              </a:rPr>
              <a:t>AVOID</a:t>
            </a:r>
            <a:r>
              <a:rPr lang="en-US" smtClean="0"/>
              <a:t>  int height, width = 6, area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 calcmode="lin" valueType="num">
                                      <p:cBhvr additive="base">
                                        <p:cTn id="7" dur="500" fill="hold"/>
                                        <p:tgtEl>
                                          <p:spTgt spid="13209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209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32099">
                                            <p:txEl>
                                              <p:pRg st="1" end="1"/>
                                            </p:txEl>
                                          </p:spTgt>
                                        </p:tgtEl>
                                        <p:attrNameLst>
                                          <p:attrName>style.visibility</p:attrName>
                                        </p:attrNameLst>
                                      </p:cBhvr>
                                      <p:to>
                                        <p:strVal val="visible"/>
                                      </p:to>
                                    </p:set>
                                    <p:anim calcmode="lin" valueType="num">
                                      <p:cBhvr additive="base">
                                        <p:cTn id="11" dur="500" fill="hold"/>
                                        <p:tgtEl>
                                          <p:spTgt spid="132099">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3209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32099">
                                            <p:txEl>
                                              <p:pRg st="2" end="2"/>
                                            </p:txEl>
                                          </p:spTgt>
                                        </p:tgtEl>
                                        <p:attrNameLst>
                                          <p:attrName>style.visibility</p:attrName>
                                        </p:attrNameLst>
                                      </p:cBhvr>
                                      <p:to>
                                        <p:strVal val="visible"/>
                                      </p:to>
                                    </p:set>
                                    <p:anim calcmode="lin" valueType="num">
                                      <p:cBhvr additive="base">
                                        <p:cTn id="15" dur="500" fill="hold"/>
                                        <p:tgtEl>
                                          <p:spTgt spid="132099">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32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132099">
                                            <p:txEl>
                                              <p:pRg st="4" end="4"/>
                                            </p:txEl>
                                          </p:spTgt>
                                        </p:tgtEl>
                                        <p:attrNameLst>
                                          <p:attrName>style.visibility</p:attrName>
                                        </p:attrNameLst>
                                      </p:cBhvr>
                                      <p:to>
                                        <p:strVal val="visible"/>
                                      </p:to>
                                    </p:set>
                                    <p:anim calcmode="lin" valueType="num">
                                      <p:cBhvr additive="base">
                                        <p:cTn id="21" dur="500" fill="hold"/>
                                        <p:tgtEl>
                                          <p:spTgt spid="132099">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32099">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32099">
                                            <p:txEl>
                                              <p:pRg st="5" end="5"/>
                                            </p:txEl>
                                          </p:spTgt>
                                        </p:tgtEl>
                                        <p:attrNameLst>
                                          <p:attrName>style.visibility</p:attrName>
                                        </p:attrNameLst>
                                      </p:cBhvr>
                                      <p:to>
                                        <p:strVal val="visible"/>
                                      </p:to>
                                    </p:set>
                                    <p:anim calcmode="lin" valueType="num">
                                      <p:cBhvr additive="base">
                                        <p:cTn id="25" dur="500" fill="hold"/>
                                        <p:tgtEl>
                                          <p:spTgt spid="132099">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2099">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32099">
                                            <p:txEl>
                                              <p:pRg st="6" end="6"/>
                                            </p:txEl>
                                          </p:spTgt>
                                        </p:tgtEl>
                                        <p:attrNameLst>
                                          <p:attrName>style.visibility</p:attrName>
                                        </p:attrNameLst>
                                      </p:cBhvr>
                                      <p:to>
                                        <p:strVal val="visible"/>
                                      </p:to>
                                    </p:set>
                                    <p:anim calcmode="lin" valueType="num">
                                      <p:cBhvr additive="base">
                                        <p:cTn id="29" dur="500" fill="hold"/>
                                        <p:tgtEl>
                                          <p:spTgt spid="132099">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32099">
                                            <p:txEl>
                                              <p:pRg st="6" end="6"/>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132099">
                                            <p:txEl>
                                              <p:pRg st="7" end="7"/>
                                            </p:txEl>
                                          </p:spTgt>
                                        </p:tgtEl>
                                        <p:attrNameLst>
                                          <p:attrName>style.visibility</p:attrName>
                                        </p:attrNameLst>
                                      </p:cBhvr>
                                      <p:to>
                                        <p:strVal val="visible"/>
                                      </p:to>
                                    </p:set>
                                    <p:anim calcmode="lin" valueType="num">
                                      <p:cBhvr additive="base">
                                        <p:cTn id="33" dur="500" fill="hold"/>
                                        <p:tgtEl>
                                          <p:spTgt spid="132099">
                                            <p:txEl>
                                              <p:pRg st="7" end="7"/>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32099">
                                            <p:txEl>
                                              <p:pRg st="7" end="7"/>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132099">
                                            <p:txEl>
                                              <p:pRg st="9" end="9"/>
                                            </p:txEl>
                                          </p:spTgt>
                                        </p:tgtEl>
                                        <p:attrNameLst>
                                          <p:attrName>style.visibility</p:attrName>
                                        </p:attrNameLst>
                                      </p:cBhvr>
                                      <p:to>
                                        <p:strVal val="visible"/>
                                      </p:to>
                                    </p:set>
                                    <p:anim calcmode="lin" valueType="num">
                                      <p:cBhvr additive="base">
                                        <p:cTn id="37" dur="500" fill="hold"/>
                                        <p:tgtEl>
                                          <p:spTgt spid="132099">
                                            <p:txEl>
                                              <p:pRg st="9" end="9"/>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32099">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smtClean="0"/>
              <a:t>Using Variables: Assignment</a:t>
            </a:r>
          </a:p>
        </p:txBody>
      </p:sp>
      <p:sp>
        <p:nvSpPr>
          <p:cNvPr id="133123" name="Rectangle 3"/>
          <p:cNvSpPr>
            <a:spLocks noGrp="1" noChangeArrowheads="1"/>
          </p:cNvSpPr>
          <p:nvPr>
            <p:ph type="body" idx="1"/>
          </p:nvPr>
        </p:nvSpPr>
        <p:spPr>
          <a:xfrm>
            <a:off x="381000" y="1066800"/>
            <a:ext cx="8458200" cy="5181600"/>
          </a:xfrm>
        </p:spPr>
        <p:txBody>
          <a:bodyPr/>
          <a:lstStyle/>
          <a:p>
            <a:pPr algn="just" eaLnBrk="1" hangingPunct="1"/>
            <a:r>
              <a:rPr lang="en-US" sz="2400" b="1" smtClean="0"/>
              <a:t>Assignment statement: </a:t>
            </a:r>
            <a:r>
              <a:rPr lang="en-US" sz="2400" smtClean="0"/>
              <a:t>assigns values to variables</a:t>
            </a:r>
          </a:p>
          <a:p>
            <a:pPr algn="just" eaLnBrk="1" hangingPunct="1"/>
            <a:endParaRPr lang="en-US" sz="2400" smtClean="0"/>
          </a:p>
          <a:p>
            <a:pPr algn="just" eaLnBrk="1" hangingPunct="1"/>
            <a:r>
              <a:rPr lang="en-US" sz="2400" smtClean="0"/>
              <a:t>Uses the </a:t>
            </a:r>
            <a:r>
              <a:rPr lang="en-US" sz="2400" b="1" smtClean="0"/>
              <a:t>assignment operator  =</a:t>
            </a:r>
          </a:p>
          <a:p>
            <a:pPr algn="just" eaLnBrk="1" hangingPunct="1"/>
            <a:endParaRPr lang="en-US" sz="2400" b="1" smtClean="0"/>
          </a:p>
          <a:p>
            <a:pPr algn="just" eaLnBrk="1" hangingPunct="1"/>
            <a:r>
              <a:rPr lang="en-US" sz="2400" smtClean="0"/>
              <a:t>This operator </a:t>
            </a:r>
            <a:r>
              <a:rPr lang="en-US" sz="2400" u="sng" smtClean="0"/>
              <a:t>does not</a:t>
            </a:r>
            <a:r>
              <a:rPr lang="en-US" sz="2400" smtClean="0"/>
              <a:t> denote equality.  </a:t>
            </a:r>
          </a:p>
          <a:p>
            <a:pPr algn="just" eaLnBrk="1" hangingPunct="1"/>
            <a:endParaRPr lang="en-US" sz="2400" smtClean="0"/>
          </a:p>
          <a:p>
            <a:pPr algn="just" eaLnBrk="1" hangingPunct="1"/>
            <a:r>
              <a:rPr lang="en-US" sz="2400" smtClean="0"/>
              <a:t>It assigns the value of the right-hand side of the statement (the </a:t>
            </a:r>
            <a:r>
              <a:rPr lang="en-US" sz="2400" b="1" smtClean="0"/>
              <a:t>expression</a:t>
            </a:r>
            <a:r>
              <a:rPr lang="en-US" sz="2400" smtClean="0"/>
              <a:t>) to the variable on the left-hand side.</a:t>
            </a:r>
          </a:p>
          <a:p>
            <a:pPr algn="just" eaLnBrk="1" hangingPunct="1"/>
            <a:endParaRPr lang="en-US" sz="2400" smtClean="0"/>
          </a:p>
          <a:p>
            <a:pPr algn="just" eaLnBrk="1" hangingPunct="1"/>
            <a:r>
              <a:rPr lang="en-US" sz="2400" smtClean="0"/>
              <a:t>The entity that appears on the left hand side of an assignment statement (Also termed as an </a:t>
            </a:r>
            <a:r>
              <a:rPr lang="en-US" sz="2400" i="1" smtClean="0"/>
              <a:t>lvalue</a:t>
            </a:r>
            <a:r>
              <a:rPr lang="en-US" sz="2400" smtClean="0"/>
              <a:t>) must be modifiable.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 calcmode="lin" valueType="num">
                                      <p:cBhvr additive="base">
                                        <p:cTn id="7" dur="500" fill="hold"/>
                                        <p:tgtEl>
                                          <p:spTgt spid="1331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3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3123">
                                            <p:txEl>
                                              <p:pRg st="2" end="2"/>
                                            </p:txEl>
                                          </p:spTgt>
                                        </p:tgtEl>
                                        <p:attrNameLst>
                                          <p:attrName>style.visibility</p:attrName>
                                        </p:attrNameLst>
                                      </p:cBhvr>
                                      <p:to>
                                        <p:strVal val="visible"/>
                                      </p:to>
                                    </p:set>
                                    <p:anim calcmode="lin" valueType="num">
                                      <p:cBhvr additive="base">
                                        <p:cTn id="13" dur="500" fill="hold"/>
                                        <p:tgtEl>
                                          <p:spTgt spid="13312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3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3123">
                                            <p:txEl>
                                              <p:pRg st="4" end="4"/>
                                            </p:txEl>
                                          </p:spTgt>
                                        </p:tgtEl>
                                        <p:attrNameLst>
                                          <p:attrName>style.visibility</p:attrName>
                                        </p:attrNameLst>
                                      </p:cBhvr>
                                      <p:to>
                                        <p:strVal val="visible"/>
                                      </p:to>
                                    </p:set>
                                    <p:anim calcmode="lin" valueType="num">
                                      <p:cBhvr additive="base">
                                        <p:cTn id="19" dur="500" fill="hold"/>
                                        <p:tgtEl>
                                          <p:spTgt spid="13312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3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3123">
                                            <p:txEl>
                                              <p:pRg st="6" end="6"/>
                                            </p:txEl>
                                          </p:spTgt>
                                        </p:tgtEl>
                                        <p:attrNameLst>
                                          <p:attrName>style.visibility</p:attrName>
                                        </p:attrNameLst>
                                      </p:cBhvr>
                                      <p:to>
                                        <p:strVal val="visible"/>
                                      </p:to>
                                    </p:set>
                                    <p:anim calcmode="lin" valueType="num">
                                      <p:cBhvr additive="base">
                                        <p:cTn id="25" dur="500" fill="hold"/>
                                        <p:tgtEl>
                                          <p:spTgt spid="13312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3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33123">
                                            <p:txEl>
                                              <p:pRg st="8" end="8"/>
                                            </p:txEl>
                                          </p:spTgt>
                                        </p:tgtEl>
                                        <p:attrNameLst>
                                          <p:attrName>style.visibility</p:attrName>
                                        </p:attrNameLst>
                                      </p:cBhvr>
                                      <p:to>
                                        <p:strVal val="visible"/>
                                      </p:to>
                                    </p:set>
                                    <p:anim calcmode="lin" valueType="num">
                                      <p:cBhvr additive="base">
                                        <p:cTn id="31" dur="500" fill="hold"/>
                                        <p:tgtEl>
                                          <p:spTgt spid="133123">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3312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524000" y="0"/>
            <a:ext cx="7620000" cy="609600"/>
          </a:xfrm>
        </p:spPr>
        <p:txBody>
          <a:bodyPr/>
          <a:lstStyle/>
          <a:p>
            <a:pPr eaLnBrk="1" hangingPunct="1"/>
            <a:r>
              <a:rPr lang="en-US" sz="3600" smtClean="0"/>
              <a:t>Using Variables: Assignment (Contd.)</a:t>
            </a:r>
            <a:endParaRPr lang="en-US" sz="3600" i="1" smtClean="0"/>
          </a:p>
        </p:txBody>
      </p:sp>
      <p:sp>
        <p:nvSpPr>
          <p:cNvPr id="134147" name="Rectangle 3"/>
          <p:cNvSpPr>
            <a:spLocks noGrp="1" noChangeArrowheads="1"/>
          </p:cNvSpPr>
          <p:nvPr>
            <p:ph type="body" idx="1"/>
          </p:nvPr>
        </p:nvSpPr>
        <p:spPr>
          <a:xfrm>
            <a:off x="381000" y="1371600"/>
            <a:ext cx="8153400" cy="4724400"/>
          </a:xfrm>
        </p:spPr>
        <p:txBody>
          <a:bodyPr/>
          <a:lstStyle/>
          <a:p>
            <a:pPr algn="just" eaLnBrk="1" hangingPunct="1">
              <a:buFontTx/>
              <a:buNone/>
            </a:pPr>
            <a:r>
              <a:rPr lang="en-US" sz="2200" smtClean="0"/>
              <a:t>Examples:</a:t>
            </a:r>
          </a:p>
          <a:p>
            <a:pPr algn="just" eaLnBrk="1" hangingPunct="1">
              <a:buFontTx/>
              <a:buNone/>
            </a:pPr>
            <a:r>
              <a:rPr lang="en-US" sz="2200" smtClean="0"/>
              <a:t>		</a:t>
            </a:r>
            <a:r>
              <a:rPr lang="en-US" sz="2200" smtClean="0">
                <a:solidFill>
                  <a:schemeClr val="accent2"/>
                </a:solidFill>
              </a:rPr>
              <a:t>diameter = 5.9 ;</a:t>
            </a:r>
          </a:p>
          <a:p>
            <a:pPr algn="just" eaLnBrk="1" hangingPunct="1">
              <a:buFontTx/>
              <a:buNone/>
            </a:pPr>
            <a:r>
              <a:rPr lang="en-US" sz="2200" smtClean="0">
                <a:solidFill>
                  <a:schemeClr val="accent2"/>
                </a:solidFill>
              </a:rPr>
              <a:t>		area = length * width ;</a:t>
            </a:r>
          </a:p>
          <a:p>
            <a:pPr algn="just" eaLnBrk="1" hangingPunct="1">
              <a:buFontTx/>
              <a:buNone/>
            </a:pPr>
            <a:r>
              <a:rPr lang="en-US" sz="2200" smtClean="0"/>
              <a:t>	Note that only single variables may appear on the left-hand side of the assignment operator, </a:t>
            </a:r>
          </a:p>
          <a:p>
            <a:pPr algn="just" eaLnBrk="1" hangingPunct="1">
              <a:buFontTx/>
              <a:buNone/>
            </a:pPr>
            <a:endParaRPr lang="en-US" sz="2200" smtClean="0"/>
          </a:p>
          <a:p>
            <a:pPr algn="just" eaLnBrk="1" hangingPunct="1">
              <a:buFontTx/>
              <a:buNone/>
            </a:pPr>
            <a:r>
              <a:rPr lang="en-US" sz="2200" smtClean="0"/>
              <a:t>The statement</a:t>
            </a:r>
          </a:p>
          <a:p>
            <a:pPr algn="just" eaLnBrk="1" hangingPunct="1">
              <a:buFontTx/>
              <a:buNone/>
            </a:pPr>
            <a:r>
              <a:rPr lang="en-US" sz="2200" smtClean="0"/>
              <a:t>		</a:t>
            </a:r>
            <a:r>
              <a:rPr lang="en-US" sz="2200" smtClean="0">
                <a:solidFill>
                  <a:schemeClr val="accent2"/>
                </a:solidFill>
              </a:rPr>
              <a:t>length= width= 10.9;</a:t>
            </a:r>
          </a:p>
          <a:p>
            <a:pPr algn="just" eaLnBrk="1" hangingPunct="1">
              <a:buFontTx/>
              <a:buNone/>
            </a:pPr>
            <a:r>
              <a:rPr lang="en-US" sz="2200" smtClean="0"/>
              <a:t>	is accepted and assigns a value </a:t>
            </a:r>
            <a:r>
              <a:rPr lang="en-US" sz="2200" smtClean="0">
                <a:solidFill>
                  <a:schemeClr val="accent2"/>
                </a:solidFill>
              </a:rPr>
              <a:t>10.9</a:t>
            </a:r>
            <a:r>
              <a:rPr lang="en-US" sz="2200" smtClean="0"/>
              <a:t> to both the variables named </a:t>
            </a:r>
            <a:r>
              <a:rPr lang="en-US" sz="2200" smtClean="0">
                <a:solidFill>
                  <a:schemeClr val="accent2"/>
                </a:solidFill>
              </a:rPr>
              <a:t>length </a:t>
            </a:r>
            <a:r>
              <a:rPr lang="en-US" sz="2200" smtClean="0"/>
              <a:t>and </a:t>
            </a:r>
            <a:r>
              <a:rPr lang="en-US" sz="2200" smtClean="0">
                <a:solidFill>
                  <a:schemeClr val="accent2"/>
                </a:solidFill>
              </a:rPr>
              <a:t>width</a:t>
            </a:r>
            <a:r>
              <a:rPr lang="en-US" sz="2200" smtClean="0"/>
              <a:t>. </a:t>
            </a:r>
            <a:r>
              <a:rPr lang="en-US" sz="2200" b="1" i="1" smtClean="0">
                <a:solidFill>
                  <a:srgbClr val="993300"/>
                </a:solidFill>
              </a:rPr>
              <a:t>Can you justify why</a:t>
            </a:r>
            <a:r>
              <a:rPr lang="en-US" sz="2200" i="1" smtClean="0">
                <a:solidFill>
                  <a:srgbClr val="9933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 calcmode="lin" valueType="num">
                                      <p:cBhvr additive="base">
                                        <p:cTn id="7" dur="500" fill="hold"/>
                                        <p:tgtEl>
                                          <p:spTgt spid="13414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4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4147">
                                            <p:txEl>
                                              <p:pRg st="1" end="1"/>
                                            </p:txEl>
                                          </p:spTgt>
                                        </p:tgtEl>
                                        <p:attrNameLst>
                                          <p:attrName>style.visibility</p:attrName>
                                        </p:attrNameLst>
                                      </p:cBhvr>
                                      <p:to>
                                        <p:strVal val="visible"/>
                                      </p:to>
                                    </p:set>
                                    <p:anim calcmode="lin" valueType="num">
                                      <p:cBhvr additive="base">
                                        <p:cTn id="13" dur="500" fill="hold"/>
                                        <p:tgtEl>
                                          <p:spTgt spid="13414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4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4147">
                                            <p:txEl>
                                              <p:pRg st="2" end="2"/>
                                            </p:txEl>
                                          </p:spTgt>
                                        </p:tgtEl>
                                        <p:attrNameLst>
                                          <p:attrName>style.visibility</p:attrName>
                                        </p:attrNameLst>
                                      </p:cBhvr>
                                      <p:to>
                                        <p:strVal val="visible"/>
                                      </p:to>
                                    </p:set>
                                    <p:anim calcmode="lin" valueType="num">
                                      <p:cBhvr additive="base">
                                        <p:cTn id="19" dur="500" fill="hold"/>
                                        <p:tgtEl>
                                          <p:spTgt spid="13414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41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4147">
                                            <p:txEl>
                                              <p:pRg st="3" end="3"/>
                                            </p:txEl>
                                          </p:spTgt>
                                        </p:tgtEl>
                                        <p:attrNameLst>
                                          <p:attrName>style.visibility</p:attrName>
                                        </p:attrNameLst>
                                      </p:cBhvr>
                                      <p:to>
                                        <p:strVal val="visible"/>
                                      </p:to>
                                    </p:set>
                                    <p:anim calcmode="lin" valueType="num">
                                      <p:cBhvr additive="base">
                                        <p:cTn id="25" dur="500" fill="hold"/>
                                        <p:tgtEl>
                                          <p:spTgt spid="134147">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4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34147">
                                            <p:txEl>
                                              <p:pRg st="5" end="5"/>
                                            </p:txEl>
                                          </p:spTgt>
                                        </p:tgtEl>
                                        <p:attrNameLst>
                                          <p:attrName>style.visibility</p:attrName>
                                        </p:attrNameLst>
                                      </p:cBhvr>
                                      <p:to>
                                        <p:strVal val="visible"/>
                                      </p:to>
                                    </p:set>
                                    <p:anim calcmode="lin" valueType="num">
                                      <p:cBhvr additive="base">
                                        <p:cTn id="31" dur="500" fill="hold"/>
                                        <p:tgtEl>
                                          <p:spTgt spid="134147">
                                            <p:txEl>
                                              <p:pRg st="5" end="5"/>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341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34147">
                                            <p:txEl>
                                              <p:pRg st="6" end="6"/>
                                            </p:txEl>
                                          </p:spTgt>
                                        </p:tgtEl>
                                        <p:attrNameLst>
                                          <p:attrName>style.visibility</p:attrName>
                                        </p:attrNameLst>
                                      </p:cBhvr>
                                      <p:to>
                                        <p:strVal val="visible"/>
                                      </p:to>
                                    </p:set>
                                    <p:anim calcmode="lin" valueType="num">
                                      <p:cBhvr additive="base">
                                        <p:cTn id="37" dur="500" fill="hold"/>
                                        <p:tgtEl>
                                          <p:spTgt spid="134147">
                                            <p:txEl>
                                              <p:pRg st="6" end="6"/>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341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34147">
                                            <p:txEl>
                                              <p:pRg st="7" end="7"/>
                                            </p:txEl>
                                          </p:spTgt>
                                        </p:tgtEl>
                                        <p:attrNameLst>
                                          <p:attrName>style.visibility</p:attrName>
                                        </p:attrNameLst>
                                      </p:cBhvr>
                                      <p:to>
                                        <p:strVal val="visible"/>
                                      </p:to>
                                    </p:set>
                                    <p:anim calcmode="lin" valueType="num">
                                      <p:cBhvr additive="base">
                                        <p:cTn id="43" dur="500" fill="hold"/>
                                        <p:tgtEl>
                                          <p:spTgt spid="134147">
                                            <p:txEl>
                                              <p:pRg st="7" end="7"/>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341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r>
              <a:rPr lang="en-US" smtClean="0"/>
              <a:t>Functions</a:t>
            </a:r>
          </a:p>
        </p:txBody>
      </p:sp>
      <p:sp>
        <p:nvSpPr>
          <p:cNvPr id="135171" name="Rectangle 3"/>
          <p:cNvSpPr>
            <a:spLocks noGrp="1" noChangeArrowheads="1"/>
          </p:cNvSpPr>
          <p:nvPr>
            <p:ph type="body" idx="1"/>
          </p:nvPr>
        </p:nvSpPr>
        <p:spPr>
          <a:xfrm>
            <a:off x="304800" y="990600"/>
            <a:ext cx="8458200" cy="5410200"/>
          </a:xfrm>
        </p:spPr>
        <p:txBody>
          <a:bodyPr/>
          <a:lstStyle/>
          <a:p>
            <a:pPr algn="just" eaLnBrk="1" hangingPunct="1">
              <a:lnSpc>
                <a:spcPct val="90000"/>
              </a:lnSpc>
            </a:pPr>
            <a:r>
              <a:rPr lang="en-US" sz="2400" smtClean="0"/>
              <a:t>We saw that it was necessary for us to use some functions to write our first programs.</a:t>
            </a:r>
          </a:p>
          <a:p>
            <a:pPr algn="just" eaLnBrk="1" hangingPunct="1">
              <a:lnSpc>
                <a:spcPct val="90000"/>
              </a:lnSpc>
            </a:pPr>
            <a:endParaRPr lang="en-US" sz="2400" smtClean="0"/>
          </a:p>
          <a:p>
            <a:pPr algn="just" eaLnBrk="1" hangingPunct="1">
              <a:lnSpc>
                <a:spcPct val="90000"/>
              </a:lnSpc>
            </a:pPr>
            <a:r>
              <a:rPr lang="en-US" sz="2400" smtClean="0"/>
              <a:t>Functions are named code blocks that make reusability of code possible.</a:t>
            </a:r>
          </a:p>
          <a:p>
            <a:pPr algn="just" eaLnBrk="1" hangingPunct="1">
              <a:lnSpc>
                <a:spcPct val="90000"/>
              </a:lnSpc>
            </a:pPr>
            <a:endParaRPr lang="en-US" sz="2400" smtClean="0"/>
          </a:p>
          <a:p>
            <a:pPr algn="just" eaLnBrk="1" hangingPunct="1">
              <a:lnSpc>
                <a:spcPct val="90000"/>
              </a:lnSpc>
            </a:pPr>
            <a:r>
              <a:rPr lang="en-US" sz="2400" smtClean="0"/>
              <a:t>These are parts of programs that </a:t>
            </a:r>
          </a:p>
          <a:p>
            <a:pPr lvl="1" algn="just" eaLnBrk="1" hangingPunct="1">
              <a:lnSpc>
                <a:spcPct val="90000"/>
              </a:lnSpc>
            </a:pPr>
            <a:r>
              <a:rPr lang="en-US" smtClean="0"/>
              <a:t>Perform a well defined task.</a:t>
            </a:r>
          </a:p>
          <a:p>
            <a:pPr lvl="1" algn="just" eaLnBrk="1" hangingPunct="1">
              <a:lnSpc>
                <a:spcPct val="90000"/>
              </a:lnSpc>
            </a:pPr>
            <a:r>
              <a:rPr lang="en-US" smtClean="0"/>
              <a:t>At times, expect some information in order to complete the task.  </a:t>
            </a:r>
          </a:p>
          <a:p>
            <a:pPr lvl="1" algn="just" eaLnBrk="1" hangingPunct="1">
              <a:lnSpc>
                <a:spcPct val="90000"/>
              </a:lnSpc>
            </a:pPr>
            <a:r>
              <a:rPr lang="en-US" smtClean="0"/>
              <a:t>The information is provided in form of parameters (arguments)</a:t>
            </a:r>
          </a:p>
          <a:p>
            <a:pPr lvl="1" algn="just" eaLnBrk="1" hangingPunct="1">
              <a:lnSpc>
                <a:spcPct val="90000"/>
              </a:lnSpc>
            </a:pPr>
            <a:r>
              <a:rPr lang="en-US" smtClean="0"/>
              <a:t>Can return a value to convey result / status of execution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 calcmode="lin" valueType="num">
                                      <p:cBhvr additive="base">
                                        <p:cTn id="7" dur="500" fill="hold"/>
                                        <p:tgtEl>
                                          <p:spTgt spid="13517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5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5171">
                                            <p:txEl>
                                              <p:pRg st="2" end="2"/>
                                            </p:txEl>
                                          </p:spTgt>
                                        </p:tgtEl>
                                        <p:attrNameLst>
                                          <p:attrName>style.visibility</p:attrName>
                                        </p:attrNameLst>
                                      </p:cBhvr>
                                      <p:to>
                                        <p:strVal val="visible"/>
                                      </p:to>
                                    </p:set>
                                    <p:anim calcmode="lin" valueType="num">
                                      <p:cBhvr additive="base">
                                        <p:cTn id="13" dur="500" fill="hold"/>
                                        <p:tgtEl>
                                          <p:spTgt spid="135171">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5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5171">
                                            <p:txEl>
                                              <p:pRg st="4" end="4"/>
                                            </p:txEl>
                                          </p:spTgt>
                                        </p:tgtEl>
                                        <p:attrNameLst>
                                          <p:attrName>style.visibility</p:attrName>
                                        </p:attrNameLst>
                                      </p:cBhvr>
                                      <p:to>
                                        <p:strVal val="visible"/>
                                      </p:to>
                                    </p:set>
                                    <p:anim calcmode="lin" valueType="num">
                                      <p:cBhvr additive="base">
                                        <p:cTn id="19" dur="500" fill="hold"/>
                                        <p:tgtEl>
                                          <p:spTgt spid="135171">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35171">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35171">
                                            <p:txEl>
                                              <p:pRg st="5" end="5"/>
                                            </p:txEl>
                                          </p:spTgt>
                                        </p:tgtEl>
                                        <p:attrNameLst>
                                          <p:attrName>style.visibility</p:attrName>
                                        </p:attrNameLst>
                                      </p:cBhvr>
                                      <p:to>
                                        <p:strVal val="visible"/>
                                      </p:to>
                                    </p:set>
                                    <p:anim calcmode="lin" valueType="num">
                                      <p:cBhvr additive="base">
                                        <p:cTn id="23" dur="500" fill="hold"/>
                                        <p:tgtEl>
                                          <p:spTgt spid="135171">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35171">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35171">
                                            <p:txEl>
                                              <p:pRg st="6" end="6"/>
                                            </p:txEl>
                                          </p:spTgt>
                                        </p:tgtEl>
                                        <p:attrNameLst>
                                          <p:attrName>style.visibility</p:attrName>
                                        </p:attrNameLst>
                                      </p:cBhvr>
                                      <p:to>
                                        <p:strVal val="visible"/>
                                      </p:to>
                                    </p:set>
                                    <p:anim calcmode="lin" valueType="num">
                                      <p:cBhvr additive="base">
                                        <p:cTn id="27" dur="500" fill="hold"/>
                                        <p:tgtEl>
                                          <p:spTgt spid="135171">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35171">
                                            <p:txEl>
                                              <p:pRg st="6" end="6"/>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35171">
                                            <p:txEl>
                                              <p:pRg st="7" end="7"/>
                                            </p:txEl>
                                          </p:spTgt>
                                        </p:tgtEl>
                                        <p:attrNameLst>
                                          <p:attrName>style.visibility</p:attrName>
                                        </p:attrNameLst>
                                      </p:cBhvr>
                                      <p:to>
                                        <p:strVal val="visible"/>
                                      </p:to>
                                    </p:set>
                                    <p:anim calcmode="lin" valueType="num">
                                      <p:cBhvr additive="base">
                                        <p:cTn id="31" dur="500" fill="hold"/>
                                        <p:tgtEl>
                                          <p:spTgt spid="135171">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35171">
                                            <p:txEl>
                                              <p:pRg st="7" end="7"/>
                                            </p:txEl>
                                          </p:spTgt>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35171">
                                            <p:txEl>
                                              <p:pRg st="8" end="8"/>
                                            </p:txEl>
                                          </p:spTgt>
                                        </p:tgtEl>
                                        <p:attrNameLst>
                                          <p:attrName>style.visibility</p:attrName>
                                        </p:attrNameLst>
                                      </p:cBhvr>
                                      <p:to>
                                        <p:strVal val="visible"/>
                                      </p:to>
                                    </p:set>
                                    <p:anim calcmode="lin" valueType="num">
                                      <p:cBhvr additive="base">
                                        <p:cTn id="35" dur="500" fill="hold"/>
                                        <p:tgtEl>
                                          <p:spTgt spid="135171">
                                            <p:txEl>
                                              <p:pRg st="8" end="8"/>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3517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noFill/>
        </p:spPr>
        <p:txBody>
          <a:bodyPr lIns="90488" tIns="44450" rIns="90488" bIns="44450"/>
          <a:lstStyle/>
          <a:p>
            <a:pPr eaLnBrk="1" hangingPunct="1"/>
            <a:r>
              <a:rPr lang="en-US" smtClean="0"/>
              <a:t>I/O  Example</a:t>
            </a:r>
          </a:p>
        </p:txBody>
      </p:sp>
      <p:sp>
        <p:nvSpPr>
          <p:cNvPr id="210947" name="Rectangle 3"/>
          <p:cNvSpPr>
            <a:spLocks noChangeArrowheads="1"/>
          </p:cNvSpPr>
          <p:nvPr/>
        </p:nvSpPr>
        <p:spPr bwMode="auto">
          <a:xfrm>
            <a:off x="2830513" y="1882775"/>
            <a:ext cx="6073775" cy="36718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#include &lt;stdio.h&gt;</a:t>
            </a:r>
          </a:p>
          <a:p>
            <a:pPr eaLnBrk="0" hangingPunct="0">
              <a:tabLst>
                <a:tab pos="635000" algn="l"/>
                <a:tab pos="1376363" algn="l"/>
              </a:tabLst>
              <a:defRPr/>
            </a:pPr>
            <a:endParaRPr lang="en-US" sz="18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int	main(void)</a:t>
            </a:r>
          </a:p>
          <a:p>
            <a:pPr eaLnBrk="0" hangingPunct="0">
              <a:tabLst>
                <a:tab pos="635000" algn="l"/>
                <a:tab pos="1376363" algn="l"/>
              </a:tabLst>
              <a:defRPr/>
            </a:pPr>
            <a:r>
              <a:rPr lang="en-US" sz="1800" b="1">
                <a:latin typeface="Courier New" pitchFamily="49" charset="0"/>
                <a:cs typeface="+mn-cs"/>
              </a:rPr>
              <a:t>{</a:t>
            </a:r>
          </a:p>
          <a:p>
            <a:pPr eaLnBrk="0" hangingPunct="0">
              <a:tabLst>
                <a:tab pos="635000" algn="l"/>
                <a:tab pos="1376363" algn="l"/>
              </a:tabLst>
              <a:defRPr/>
            </a:pPr>
            <a:r>
              <a:rPr lang="en-US" sz="1800" b="1">
                <a:latin typeface="Courier New" pitchFamily="49" charset="0"/>
                <a:cs typeface="+mn-cs"/>
              </a:rPr>
              <a:t>	int	a, b;	</a:t>
            </a:r>
          </a:p>
          <a:p>
            <a:pPr eaLnBrk="0" hangingPunct="0">
              <a:tabLst>
                <a:tab pos="635000" algn="l"/>
                <a:tab pos="1376363" algn="l"/>
              </a:tabLst>
              <a:defRPr/>
            </a:pPr>
            <a:endParaRPr lang="en-US" sz="18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printf("Enter two numbers: ");</a:t>
            </a:r>
          </a:p>
          <a:p>
            <a:pPr eaLnBrk="0" hangingPunct="0">
              <a:tabLst>
                <a:tab pos="635000" algn="l"/>
                <a:tab pos="1376363" algn="l"/>
              </a:tabLst>
              <a:defRPr/>
            </a:pPr>
            <a:r>
              <a:rPr lang="en-US" sz="1800" b="1">
                <a:latin typeface="Courier New" pitchFamily="49" charset="0"/>
                <a:cs typeface="+mn-cs"/>
              </a:rPr>
              <a:t>	scanf("%i %i", &amp;a, &amp;b);</a:t>
            </a:r>
          </a:p>
          <a:p>
            <a:pPr eaLnBrk="0" hangingPunct="0">
              <a:tabLst>
                <a:tab pos="635000" algn="l"/>
                <a:tab pos="1376363" algn="l"/>
              </a:tabLst>
              <a:defRPr/>
            </a:pPr>
            <a:endParaRPr lang="en-US" sz="18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printf("%i - %i = %i\n", a, b, a - b);</a:t>
            </a:r>
          </a:p>
          <a:p>
            <a:pPr eaLnBrk="0" hangingPunct="0">
              <a:tabLst>
                <a:tab pos="635000" algn="l"/>
                <a:tab pos="1376363" algn="l"/>
              </a:tabLst>
              <a:defRPr/>
            </a:pPr>
            <a:endParaRPr lang="en-US" sz="1800" b="1">
              <a:latin typeface="Courier New" pitchFamily="49" charset="0"/>
              <a:cs typeface="+mn-cs"/>
            </a:endParaRPr>
          </a:p>
          <a:p>
            <a:pPr eaLnBrk="0" hangingPunct="0">
              <a:tabLst>
                <a:tab pos="635000" algn="l"/>
                <a:tab pos="1376363" algn="l"/>
              </a:tabLst>
              <a:defRPr/>
            </a:pPr>
            <a:r>
              <a:rPr lang="en-US" sz="1800" b="1">
                <a:latin typeface="Courier New" pitchFamily="49" charset="0"/>
                <a:cs typeface="+mn-cs"/>
              </a:rPr>
              <a:t>	return 0;</a:t>
            </a:r>
          </a:p>
          <a:p>
            <a:pPr eaLnBrk="0" hangingPunct="0">
              <a:tabLst>
                <a:tab pos="635000" algn="l"/>
                <a:tab pos="1376363" algn="l"/>
              </a:tabLst>
              <a:defRPr/>
            </a:pPr>
            <a:r>
              <a:rPr lang="en-US" sz="1800" b="1">
                <a:latin typeface="Courier New" pitchFamily="49" charset="0"/>
                <a:cs typeface="+mn-cs"/>
              </a:rPr>
              <a:t>}</a:t>
            </a:r>
          </a:p>
        </p:txBody>
      </p:sp>
      <p:sp>
        <p:nvSpPr>
          <p:cNvPr id="71684" name="Rectangle 4"/>
          <p:cNvSpPr>
            <a:spLocks noChangeArrowheads="1"/>
          </p:cNvSpPr>
          <p:nvPr/>
        </p:nvSpPr>
        <p:spPr bwMode="auto">
          <a:xfrm>
            <a:off x="153988" y="1730375"/>
            <a:ext cx="26638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create two integer variables, “a” and “b”</a:t>
            </a:r>
          </a:p>
        </p:txBody>
      </p:sp>
      <p:sp>
        <p:nvSpPr>
          <p:cNvPr id="71685" name="Arc 5"/>
          <p:cNvSpPr>
            <a:spLocks/>
          </p:cNvSpPr>
          <p:nvPr/>
        </p:nvSpPr>
        <p:spPr bwMode="auto">
          <a:xfrm rot="10800000">
            <a:off x="1676400" y="2292350"/>
            <a:ext cx="1681163" cy="890588"/>
          </a:xfrm>
          <a:custGeom>
            <a:avLst/>
            <a:gdLst>
              <a:gd name="T0" fmla="*/ 0 w 21589"/>
              <a:gd name="T1" fmla="*/ 0 h 21600"/>
              <a:gd name="T2" fmla="*/ 2147483647 w 21589"/>
              <a:gd name="T3" fmla="*/ 2147483647 h 21600"/>
              <a:gd name="T4" fmla="*/ 735227626 w 21589"/>
              <a:gd name="T5" fmla="*/ 2147483647 h 21600"/>
              <a:gd name="T6" fmla="*/ 0 60000 65536"/>
              <a:gd name="T7" fmla="*/ 0 60000 65536"/>
              <a:gd name="T8" fmla="*/ 0 60000 65536"/>
              <a:gd name="T9" fmla="*/ 0 w 21589"/>
              <a:gd name="T10" fmla="*/ 0 h 21600"/>
              <a:gd name="T11" fmla="*/ 21589 w 21589"/>
              <a:gd name="T12" fmla="*/ 21600 h 21600"/>
            </a:gdLst>
            <a:ahLst/>
            <a:cxnLst>
              <a:cxn ang="T6">
                <a:pos x="T0" y="T1"/>
              </a:cxn>
              <a:cxn ang="T7">
                <a:pos x="T2" y="T3"/>
              </a:cxn>
              <a:cxn ang="T8">
                <a:pos x="T4" y="T5"/>
              </a:cxn>
            </a:cxnLst>
            <a:rect l="T9" t="T10" r="T11" b="T12"/>
            <a:pathLst>
              <a:path w="21589" h="21600" fill="none" extrusionOk="0">
                <a:moveTo>
                  <a:pt x="0" y="0"/>
                </a:moveTo>
                <a:cubicBezTo>
                  <a:pt x="6" y="0"/>
                  <a:pt x="13" y="-1"/>
                  <a:pt x="20" y="0"/>
                </a:cubicBezTo>
                <a:cubicBezTo>
                  <a:pt x="11500" y="0"/>
                  <a:pt x="20974" y="8980"/>
                  <a:pt x="21589" y="20443"/>
                </a:cubicBezTo>
              </a:path>
              <a:path w="21589" h="21600" stroke="0" extrusionOk="0">
                <a:moveTo>
                  <a:pt x="0" y="0"/>
                </a:moveTo>
                <a:cubicBezTo>
                  <a:pt x="6" y="0"/>
                  <a:pt x="13" y="-1"/>
                  <a:pt x="20" y="0"/>
                </a:cubicBezTo>
                <a:cubicBezTo>
                  <a:pt x="11500" y="0"/>
                  <a:pt x="20974" y="8980"/>
                  <a:pt x="21589" y="20443"/>
                </a:cubicBezTo>
                <a:lnTo>
                  <a:pt x="20"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71686" name="Rectangle 6"/>
          <p:cNvSpPr>
            <a:spLocks noChangeArrowheads="1"/>
          </p:cNvSpPr>
          <p:nvPr/>
        </p:nvSpPr>
        <p:spPr bwMode="auto">
          <a:xfrm>
            <a:off x="306388" y="3330575"/>
            <a:ext cx="24352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read two integer numbers into “a” and “b”</a:t>
            </a:r>
          </a:p>
        </p:txBody>
      </p:sp>
      <p:sp>
        <p:nvSpPr>
          <p:cNvPr id="71687" name="Arc 7"/>
          <p:cNvSpPr>
            <a:spLocks/>
          </p:cNvSpPr>
          <p:nvPr/>
        </p:nvSpPr>
        <p:spPr bwMode="auto">
          <a:xfrm rot="10800000">
            <a:off x="2540000" y="3767138"/>
            <a:ext cx="890588" cy="195262"/>
          </a:xfrm>
          <a:custGeom>
            <a:avLst/>
            <a:gdLst>
              <a:gd name="T0" fmla="*/ 0 w 19850"/>
              <a:gd name="T1" fmla="*/ 0 h 21600"/>
              <a:gd name="T2" fmla="*/ 2147483647 w 19850"/>
              <a:gd name="T3" fmla="*/ 86835981 h 21600"/>
              <a:gd name="T4" fmla="*/ 141790033 w 19850"/>
              <a:gd name="T5" fmla="*/ 144247834 h 21600"/>
              <a:gd name="T6" fmla="*/ 0 60000 65536"/>
              <a:gd name="T7" fmla="*/ 0 60000 65536"/>
              <a:gd name="T8" fmla="*/ 0 60000 65536"/>
              <a:gd name="T9" fmla="*/ 0 w 19850"/>
              <a:gd name="T10" fmla="*/ 0 h 21600"/>
              <a:gd name="T11" fmla="*/ 19850 w 19850"/>
              <a:gd name="T12" fmla="*/ 21600 h 21600"/>
            </a:gdLst>
            <a:ahLst/>
            <a:cxnLst>
              <a:cxn ang="T6">
                <a:pos x="T0" y="T1"/>
              </a:cxn>
              <a:cxn ang="T7">
                <a:pos x="T2" y="T3"/>
              </a:cxn>
              <a:cxn ang="T8">
                <a:pos x="T4" y="T5"/>
              </a:cxn>
            </a:cxnLst>
            <a:rect l="T9" t="T10" r="T11" b="T12"/>
            <a:pathLst>
              <a:path w="19850" h="21600" fill="none" extrusionOk="0">
                <a:moveTo>
                  <a:pt x="0" y="0"/>
                </a:moveTo>
                <a:cubicBezTo>
                  <a:pt x="11" y="0"/>
                  <a:pt x="23" y="-1"/>
                  <a:pt x="35" y="0"/>
                </a:cubicBezTo>
                <a:cubicBezTo>
                  <a:pt x="8640" y="0"/>
                  <a:pt x="16425" y="5108"/>
                  <a:pt x="19850" y="13002"/>
                </a:cubicBezTo>
              </a:path>
              <a:path w="19850" h="21600" stroke="0" extrusionOk="0">
                <a:moveTo>
                  <a:pt x="0" y="0"/>
                </a:moveTo>
                <a:cubicBezTo>
                  <a:pt x="11" y="0"/>
                  <a:pt x="23" y="-1"/>
                  <a:pt x="35" y="0"/>
                </a:cubicBezTo>
                <a:cubicBezTo>
                  <a:pt x="8640" y="0"/>
                  <a:pt x="16425" y="5108"/>
                  <a:pt x="19850" y="13002"/>
                </a:cubicBezTo>
                <a:lnTo>
                  <a:pt x="35" y="21600"/>
                </a:lnTo>
                <a:close/>
              </a:path>
            </a:pathLst>
          </a:custGeom>
          <a:noFill/>
          <a:ln w="12700" cap="rnd">
            <a:solidFill>
              <a:schemeClr val="bg2"/>
            </a:solidFill>
            <a:round/>
            <a:headEnd type="triangle" w="med" len="me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71688" name="Rectangle 8"/>
          <p:cNvSpPr>
            <a:spLocks noChangeArrowheads="1"/>
          </p:cNvSpPr>
          <p:nvPr/>
        </p:nvSpPr>
        <p:spPr bwMode="auto">
          <a:xfrm>
            <a:off x="77788" y="4860925"/>
            <a:ext cx="2816225"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800" b="1">
                <a:latin typeface="Arial" panose="020B0604020202020204" pitchFamily="34" charset="0"/>
              </a:rPr>
              <a:t>write “a”, “b” and “a-b” in the format specified</a:t>
            </a:r>
          </a:p>
        </p:txBody>
      </p:sp>
      <p:sp>
        <p:nvSpPr>
          <p:cNvPr id="71689" name="Arc 9"/>
          <p:cNvSpPr>
            <a:spLocks/>
          </p:cNvSpPr>
          <p:nvPr/>
        </p:nvSpPr>
        <p:spPr bwMode="auto">
          <a:xfrm>
            <a:off x="1574800" y="4538663"/>
            <a:ext cx="1789113" cy="358775"/>
          </a:xfrm>
          <a:custGeom>
            <a:avLst/>
            <a:gdLst>
              <a:gd name="T0" fmla="*/ 0 w 20632"/>
              <a:gd name="T1" fmla="*/ 1157491180 h 21600"/>
              <a:gd name="T2" fmla="*/ 2147483647 w 20632"/>
              <a:gd name="T3" fmla="*/ 0 h 21600"/>
              <a:gd name="T4" fmla="*/ 2147483647 w 20632"/>
              <a:gd name="T5" fmla="*/ 1644096207 h 21600"/>
              <a:gd name="T6" fmla="*/ 0 60000 65536"/>
              <a:gd name="T7" fmla="*/ 0 60000 65536"/>
              <a:gd name="T8" fmla="*/ 0 60000 65536"/>
              <a:gd name="T9" fmla="*/ 0 w 20632"/>
              <a:gd name="T10" fmla="*/ 0 h 21600"/>
              <a:gd name="T11" fmla="*/ 20632 w 20632"/>
              <a:gd name="T12" fmla="*/ 21600 h 21600"/>
            </a:gdLst>
            <a:ahLst/>
            <a:cxnLst>
              <a:cxn ang="T6">
                <a:pos x="T0" y="T1"/>
              </a:cxn>
              <a:cxn ang="T7">
                <a:pos x="T2" y="T3"/>
              </a:cxn>
              <a:cxn ang="T8">
                <a:pos x="T4" y="T5"/>
              </a:cxn>
            </a:cxnLst>
            <a:rect l="T9" t="T10" r="T11" b="T12"/>
            <a:pathLst>
              <a:path w="20632" h="21600" fill="none" extrusionOk="0">
                <a:moveTo>
                  <a:pt x="-1" y="15206"/>
                </a:moveTo>
                <a:cubicBezTo>
                  <a:pt x="2799" y="6170"/>
                  <a:pt x="11153" y="7"/>
                  <a:pt x="20614" y="0"/>
                </a:cubicBezTo>
              </a:path>
              <a:path w="20632" h="21600" stroke="0" extrusionOk="0">
                <a:moveTo>
                  <a:pt x="-1" y="15206"/>
                </a:moveTo>
                <a:cubicBezTo>
                  <a:pt x="2799" y="6170"/>
                  <a:pt x="11153" y="7"/>
                  <a:pt x="20614" y="0"/>
                </a:cubicBezTo>
                <a:lnTo>
                  <a:pt x="20632" y="2160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210954" name="Rectangle 10"/>
          <p:cNvSpPr>
            <a:spLocks noChangeArrowheads="1"/>
          </p:cNvSpPr>
          <p:nvPr/>
        </p:nvSpPr>
        <p:spPr bwMode="auto">
          <a:xfrm>
            <a:off x="4811713" y="5311775"/>
            <a:ext cx="3863975"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Enter two numbers: </a:t>
            </a:r>
            <a:r>
              <a:rPr lang="en-US" sz="1800">
                <a:latin typeface="Courier New" pitchFamily="49" charset="0"/>
                <a:cs typeface="+mn-cs"/>
              </a:rPr>
              <a:t>21 17</a:t>
            </a:r>
          </a:p>
          <a:p>
            <a:pPr eaLnBrk="0" hangingPunct="0">
              <a:tabLst>
                <a:tab pos="635000" algn="l"/>
                <a:tab pos="1376363" algn="l"/>
              </a:tabLst>
              <a:defRPr/>
            </a:pPr>
            <a:r>
              <a:rPr lang="en-US" sz="1800" b="1">
                <a:latin typeface="Courier New" pitchFamily="49" charset="0"/>
                <a:cs typeface="+mn-cs"/>
              </a:rPr>
              <a:t>21 - 17 = 4</a:t>
            </a: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r>
              <a:rPr lang="en-US" smtClean="0"/>
              <a:t>Displaying Variables</a:t>
            </a:r>
          </a:p>
        </p:txBody>
      </p:sp>
      <p:sp>
        <p:nvSpPr>
          <p:cNvPr id="137219" name="Rectangle 3"/>
          <p:cNvSpPr>
            <a:spLocks noGrp="1" noChangeArrowheads="1"/>
          </p:cNvSpPr>
          <p:nvPr>
            <p:ph type="body" idx="1"/>
          </p:nvPr>
        </p:nvSpPr>
        <p:spPr>
          <a:xfrm>
            <a:off x="304800" y="1066800"/>
            <a:ext cx="8305800" cy="5257800"/>
          </a:xfrm>
        </p:spPr>
        <p:txBody>
          <a:bodyPr/>
          <a:lstStyle/>
          <a:p>
            <a:pPr algn="just" eaLnBrk="1" hangingPunct="1"/>
            <a:r>
              <a:rPr lang="en-US" sz="2400" smtClean="0"/>
              <a:t>A Function that allows us to display formatted data : </a:t>
            </a:r>
            <a:r>
              <a:rPr lang="en-US" sz="2400" smtClean="0">
                <a:solidFill>
                  <a:schemeClr val="accent2"/>
                </a:solidFill>
              </a:rPr>
              <a:t>printf( )</a:t>
            </a:r>
            <a:r>
              <a:rPr lang="en-US" sz="2400" smtClean="0"/>
              <a:t>.</a:t>
            </a:r>
          </a:p>
          <a:p>
            <a:pPr algn="just" eaLnBrk="1" hangingPunct="1"/>
            <a:endParaRPr lang="en-US" sz="2400" smtClean="0"/>
          </a:p>
          <a:p>
            <a:pPr algn="just" eaLnBrk="1" hangingPunct="1"/>
            <a:r>
              <a:rPr lang="en-US" sz="2400" smtClean="0"/>
              <a:t>Needs two pieces of information to display things.  </a:t>
            </a:r>
          </a:p>
          <a:p>
            <a:pPr lvl="1" algn="just" eaLnBrk="1" hangingPunct="1"/>
            <a:r>
              <a:rPr lang="en-US" smtClean="0"/>
              <a:t>How to display it</a:t>
            </a:r>
          </a:p>
          <a:p>
            <a:pPr lvl="1" algn="just" eaLnBrk="1" hangingPunct="1"/>
            <a:r>
              <a:rPr lang="en-US" smtClean="0"/>
              <a:t>What to display</a:t>
            </a:r>
          </a:p>
          <a:p>
            <a:pPr lvl="1" algn="just" eaLnBrk="1" hangingPunct="1"/>
            <a:endParaRPr lang="en-US" smtClean="0"/>
          </a:p>
          <a:p>
            <a:pPr algn="just" eaLnBrk="1" hangingPunct="1"/>
            <a:r>
              <a:rPr lang="en-US" sz="2400" smtClean="0">
                <a:solidFill>
                  <a:schemeClr val="accent2"/>
                </a:solidFill>
              </a:rPr>
              <a:t>printf( “%f\n”, diameter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anim calcmode="lin" valueType="num">
                                      <p:cBhvr additive="base">
                                        <p:cTn id="7" dur="500" fill="hold"/>
                                        <p:tgtEl>
                                          <p:spTgt spid="137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7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7219">
                                            <p:txEl>
                                              <p:pRg st="2" end="2"/>
                                            </p:txEl>
                                          </p:spTgt>
                                        </p:tgtEl>
                                        <p:attrNameLst>
                                          <p:attrName>style.visibility</p:attrName>
                                        </p:attrNameLst>
                                      </p:cBhvr>
                                      <p:to>
                                        <p:strVal val="visible"/>
                                      </p:to>
                                    </p:set>
                                    <p:anim calcmode="lin" valueType="num">
                                      <p:cBhvr additive="base">
                                        <p:cTn id="13" dur="500" fill="hold"/>
                                        <p:tgtEl>
                                          <p:spTgt spid="13721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7219">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37219">
                                            <p:txEl>
                                              <p:pRg st="3" end="3"/>
                                            </p:txEl>
                                          </p:spTgt>
                                        </p:tgtEl>
                                        <p:attrNameLst>
                                          <p:attrName>style.visibility</p:attrName>
                                        </p:attrNameLst>
                                      </p:cBhvr>
                                      <p:to>
                                        <p:strVal val="visible"/>
                                      </p:to>
                                    </p:set>
                                    <p:anim calcmode="lin" valueType="num">
                                      <p:cBhvr additive="base">
                                        <p:cTn id="17" dur="500" fill="hold"/>
                                        <p:tgtEl>
                                          <p:spTgt spid="137219">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37219">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37219">
                                            <p:txEl>
                                              <p:pRg st="4" end="4"/>
                                            </p:txEl>
                                          </p:spTgt>
                                        </p:tgtEl>
                                        <p:attrNameLst>
                                          <p:attrName>style.visibility</p:attrName>
                                        </p:attrNameLst>
                                      </p:cBhvr>
                                      <p:to>
                                        <p:strVal val="visible"/>
                                      </p:to>
                                    </p:set>
                                    <p:anim calcmode="lin" valueType="num">
                                      <p:cBhvr additive="base">
                                        <p:cTn id="21" dur="500" fill="hold"/>
                                        <p:tgtEl>
                                          <p:spTgt spid="137219">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3721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37219">
                                            <p:txEl>
                                              <p:pRg st="6" end="6"/>
                                            </p:txEl>
                                          </p:spTgt>
                                        </p:tgtEl>
                                        <p:attrNameLst>
                                          <p:attrName>style.visibility</p:attrName>
                                        </p:attrNameLst>
                                      </p:cBhvr>
                                      <p:to>
                                        <p:strVal val="visible"/>
                                      </p:to>
                                    </p:set>
                                    <p:anim calcmode="lin" valueType="num">
                                      <p:cBhvr additive="base">
                                        <p:cTn id="27" dur="500" fill="hold"/>
                                        <p:tgtEl>
                                          <p:spTgt spid="137219">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37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Note</a:t>
            </a:r>
            <a:endParaRPr lang="en-IN" smtClean="0"/>
          </a:p>
        </p:txBody>
      </p:sp>
      <p:sp>
        <p:nvSpPr>
          <p:cNvPr id="3" name="Content Placeholder 2"/>
          <p:cNvSpPr>
            <a:spLocks noGrp="1"/>
          </p:cNvSpPr>
          <p:nvPr>
            <p:ph idx="1"/>
          </p:nvPr>
        </p:nvSpPr>
        <p:spPr>
          <a:xfrm>
            <a:off x="242888" y="838200"/>
            <a:ext cx="8709025" cy="5400675"/>
          </a:xfrm>
        </p:spPr>
        <p:txBody>
          <a:bodyPr/>
          <a:lstStyle/>
          <a:p>
            <a:pPr>
              <a:defRPr/>
            </a:pPr>
            <a:r>
              <a:rPr lang="en-US" sz="2400" dirty="0" smtClean="0">
                <a:latin typeface="+mj-lt"/>
              </a:rPr>
              <a:t>C is used for systems programming: </a:t>
            </a:r>
            <a:r>
              <a:rPr lang="en-US" sz="2400" dirty="0" err="1" smtClean="0">
                <a:latin typeface="+mj-lt"/>
              </a:rPr>
              <a:t>Oses</a:t>
            </a:r>
            <a:r>
              <a:rPr lang="en-US" sz="2400" dirty="0" smtClean="0">
                <a:latin typeface="+mj-lt"/>
              </a:rPr>
              <a:t> like Linux, microcontrollers, automobiles &amp; airplanes, embedded processors: phones, portable electronics etc, OSP processors: digital audio &amp; TV systems.</a:t>
            </a:r>
          </a:p>
          <a:p>
            <a:pPr>
              <a:defRPr/>
            </a:pPr>
            <a:r>
              <a:rPr lang="en-US" sz="2400" dirty="0" smtClean="0">
                <a:latin typeface="+mj-lt"/>
              </a:rPr>
              <a:t>C lacks exceptions, range-checking, garbage collection, OOP, polymorphism etc.</a:t>
            </a:r>
          </a:p>
          <a:p>
            <a:pPr>
              <a:defRPr/>
            </a:pPr>
            <a:r>
              <a:rPr lang="en-US" sz="2400" dirty="0" smtClean="0">
                <a:latin typeface="+mj-lt"/>
              </a:rPr>
              <a:t>Inherently unsafe: No range checking, limited type safety at compile time, no type checking at runtime.</a:t>
            </a:r>
          </a:p>
          <a:p>
            <a:pPr>
              <a:defRPr/>
            </a:pPr>
            <a:r>
              <a:rPr lang="en-US" sz="2400" dirty="0" smtClean="0">
                <a:latin typeface="+mj-lt"/>
              </a:rPr>
              <a:t>Always run in a debugger like </a:t>
            </a:r>
            <a:r>
              <a:rPr lang="en-US" sz="2400" dirty="0" err="1" smtClean="0">
                <a:latin typeface="+mj-lt"/>
              </a:rPr>
              <a:t>gdd</a:t>
            </a:r>
            <a:r>
              <a:rPr lang="en-US" sz="2400" dirty="0" smtClean="0">
                <a:latin typeface="+mj-lt"/>
              </a:rPr>
              <a:t>, never run as root, never test code on Athena server</a:t>
            </a:r>
          </a:p>
          <a:p>
            <a:pPr>
              <a:defRPr/>
            </a:pPr>
            <a:r>
              <a:rPr lang="en-US" sz="2400" dirty="0" smtClean="0">
                <a:latin typeface="+mj-lt"/>
              </a:rPr>
              <a:t>C has few keywords, structures, unions-compound data types.</a:t>
            </a:r>
          </a:p>
          <a:p>
            <a:pPr>
              <a:defRPr/>
            </a:pPr>
            <a:r>
              <a:rPr lang="en-US" sz="2400" dirty="0" smtClean="0">
                <a:latin typeface="+mj-lt"/>
              </a:rPr>
              <a:t>Compiles to native code</a:t>
            </a:r>
          </a:p>
          <a:p>
            <a:pPr>
              <a:defRPr/>
            </a:pPr>
            <a:r>
              <a:rPr lang="en-US" sz="2400" dirty="0" smtClean="0">
                <a:latin typeface="+mj-lt"/>
              </a:rPr>
              <a:t>Is a fast, small, general-purpose, platform-independent programming language.</a:t>
            </a:r>
            <a:endParaRPr lang="en-IN" sz="2400" dirty="0">
              <a:latin typeface="+mj-lt"/>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en-US" smtClean="0"/>
              <a:t>printf( “%f\n”, diameter );</a:t>
            </a:r>
          </a:p>
        </p:txBody>
      </p:sp>
      <p:sp>
        <p:nvSpPr>
          <p:cNvPr id="138243" name="Rectangle 3"/>
          <p:cNvSpPr>
            <a:spLocks noGrp="1" noChangeArrowheads="1"/>
          </p:cNvSpPr>
          <p:nvPr>
            <p:ph type="body" idx="1"/>
          </p:nvPr>
        </p:nvSpPr>
        <p:spPr>
          <a:xfrm>
            <a:off x="304800" y="1447800"/>
            <a:ext cx="8077200" cy="4876800"/>
          </a:xfrm>
        </p:spPr>
        <p:txBody>
          <a:bodyPr/>
          <a:lstStyle/>
          <a:p>
            <a:pPr algn="just" eaLnBrk="1" hangingPunct="1"/>
            <a:r>
              <a:rPr lang="en-US" sz="2000" smtClean="0"/>
              <a:t>The name of the function is “printf”.</a:t>
            </a:r>
          </a:p>
          <a:p>
            <a:pPr algn="just" eaLnBrk="1" hangingPunct="1"/>
            <a:endParaRPr lang="en-US" sz="2000" smtClean="0"/>
          </a:p>
          <a:p>
            <a:pPr algn="just" eaLnBrk="1" hangingPunct="1"/>
            <a:r>
              <a:rPr lang="en-US" sz="2000" smtClean="0"/>
              <a:t>Inside the parentheses are two comma separated parameters:</a:t>
            </a:r>
          </a:p>
          <a:p>
            <a:pPr lvl="1" algn="just" eaLnBrk="1" hangingPunct="1"/>
            <a:r>
              <a:rPr lang="en-US" sz="2000" b="1" i="1" smtClean="0"/>
              <a:t>Format specifier</a:t>
            </a:r>
            <a:r>
              <a:rPr lang="en-US" sz="2000" i="1" smtClean="0"/>
              <a:t>: </a:t>
            </a:r>
            <a:r>
              <a:rPr lang="en-US" sz="2000" smtClean="0"/>
              <a:t>indicates the format in which the output will be produced</a:t>
            </a:r>
          </a:p>
          <a:p>
            <a:pPr lvl="2" algn="just" eaLnBrk="1" hangingPunct="1"/>
            <a:r>
              <a:rPr lang="en-US" smtClean="0"/>
              <a:t>%f  =&gt; a floating point value </a:t>
            </a:r>
          </a:p>
          <a:p>
            <a:pPr lvl="2" algn="just" eaLnBrk="1" hangingPunct="1"/>
            <a:r>
              <a:rPr lang="en-US" smtClean="0"/>
              <a:t>\n	=&gt; a new-line character </a:t>
            </a:r>
            <a:r>
              <a:rPr lang="en-US" i="1" smtClean="0"/>
              <a:t>(escape sequence)</a:t>
            </a:r>
          </a:p>
          <a:p>
            <a:pPr lvl="2" algn="just" eaLnBrk="1" hangingPunct="1"/>
            <a:endParaRPr lang="en-US" i="1" smtClean="0"/>
          </a:p>
          <a:p>
            <a:pPr lvl="1" algn="just" eaLnBrk="1" hangingPunct="1"/>
            <a:r>
              <a:rPr lang="en-US" sz="2000" b="1" smtClean="0"/>
              <a:t>The expression </a:t>
            </a:r>
            <a:r>
              <a:rPr lang="en-US" sz="2000" i="1" smtClean="0"/>
              <a:t>diameter </a:t>
            </a:r>
            <a:r>
              <a:rPr lang="en-US" sz="2000" smtClean="0"/>
              <a:t>whose value is to be displayed.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 calcmode="lin" valueType="num">
                                      <p:cBhvr additive="base">
                                        <p:cTn id="7" dur="500" fill="hold"/>
                                        <p:tgtEl>
                                          <p:spTgt spid="13824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8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8243">
                                            <p:txEl>
                                              <p:pRg st="2" end="2"/>
                                            </p:txEl>
                                          </p:spTgt>
                                        </p:tgtEl>
                                        <p:attrNameLst>
                                          <p:attrName>style.visibility</p:attrName>
                                        </p:attrNameLst>
                                      </p:cBhvr>
                                      <p:to>
                                        <p:strVal val="visible"/>
                                      </p:to>
                                    </p:set>
                                    <p:anim calcmode="lin" valueType="num">
                                      <p:cBhvr additive="base">
                                        <p:cTn id="13" dur="500" fill="hold"/>
                                        <p:tgtEl>
                                          <p:spTgt spid="13824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8243">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138243">
                                            <p:txEl>
                                              <p:pRg st="3" end="3"/>
                                            </p:txEl>
                                          </p:spTgt>
                                        </p:tgtEl>
                                        <p:attrNameLst>
                                          <p:attrName>style.visibility</p:attrName>
                                        </p:attrNameLst>
                                      </p:cBhvr>
                                      <p:to>
                                        <p:strVal val="visible"/>
                                      </p:to>
                                    </p:set>
                                    <p:anim calcmode="lin" valueType="num">
                                      <p:cBhvr additive="base">
                                        <p:cTn id="17" dur="500" fill="hold"/>
                                        <p:tgtEl>
                                          <p:spTgt spid="138243">
                                            <p:txEl>
                                              <p:pRg st="3" end="3"/>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138243">
                                            <p:txEl>
                                              <p:pRg st="3" end="3"/>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38243">
                                            <p:txEl>
                                              <p:pRg st="4" end="4"/>
                                            </p:txEl>
                                          </p:spTgt>
                                        </p:tgtEl>
                                        <p:attrNameLst>
                                          <p:attrName>style.visibility</p:attrName>
                                        </p:attrNameLst>
                                      </p:cBhvr>
                                      <p:to>
                                        <p:strVal val="visible"/>
                                      </p:to>
                                    </p:set>
                                    <p:anim calcmode="lin" valueType="num">
                                      <p:cBhvr additive="base">
                                        <p:cTn id="21" dur="500" fill="hold"/>
                                        <p:tgtEl>
                                          <p:spTgt spid="13824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3824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38243">
                                            <p:txEl>
                                              <p:pRg st="5" end="5"/>
                                            </p:txEl>
                                          </p:spTgt>
                                        </p:tgtEl>
                                        <p:attrNameLst>
                                          <p:attrName>style.visibility</p:attrName>
                                        </p:attrNameLst>
                                      </p:cBhvr>
                                      <p:to>
                                        <p:strVal val="visible"/>
                                      </p:to>
                                    </p:set>
                                    <p:anim calcmode="lin" valueType="num">
                                      <p:cBhvr additive="base">
                                        <p:cTn id="25" dur="500" fill="hold"/>
                                        <p:tgtEl>
                                          <p:spTgt spid="13824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3824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38243">
                                            <p:txEl>
                                              <p:pRg st="7" end="7"/>
                                            </p:txEl>
                                          </p:spTgt>
                                        </p:tgtEl>
                                        <p:attrNameLst>
                                          <p:attrName>style.visibility</p:attrName>
                                        </p:attrNameLst>
                                      </p:cBhvr>
                                      <p:to>
                                        <p:strVal val="visible"/>
                                      </p:to>
                                    </p:set>
                                    <p:anim calcmode="lin" valueType="num">
                                      <p:cBhvr additive="base">
                                        <p:cTn id="29" dur="500" fill="hold"/>
                                        <p:tgtEl>
                                          <p:spTgt spid="138243">
                                            <p:txEl>
                                              <p:pRg st="7" end="7"/>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3824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b="1" smtClean="0"/>
              <a:t>scanf (“%f”, &amp;meters) ;</a:t>
            </a:r>
          </a:p>
        </p:txBody>
      </p:sp>
      <p:sp>
        <p:nvSpPr>
          <p:cNvPr id="168963" name="Rectangle 3"/>
          <p:cNvSpPr>
            <a:spLocks noGrp="1" noChangeArrowheads="1"/>
          </p:cNvSpPr>
          <p:nvPr>
            <p:ph type="body" idx="1"/>
          </p:nvPr>
        </p:nvSpPr>
        <p:spPr>
          <a:xfrm>
            <a:off x="381000" y="1219200"/>
            <a:ext cx="8458200" cy="5181600"/>
          </a:xfrm>
          <a:noFill/>
        </p:spPr>
        <p:txBody>
          <a:bodyPr/>
          <a:lstStyle/>
          <a:p>
            <a:pPr algn="just" eaLnBrk="1" hangingPunct="1">
              <a:lnSpc>
                <a:spcPct val="90000"/>
              </a:lnSpc>
            </a:pPr>
            <a:r>
              <a:rPr lang="en-US" sz="2000" smtClean="0"/>
              <a:t>This function is used to </a:t>
            </a:r>
          </a:p>
          <a:p>
            <a:pPr lvl="1" algn="just" eaLnBrk="1" hangingPunct="1">
              <a:lnSpc>
                <a:spcPct val="90000"/>
              </a:lnSpc>
            </a:pPr>
            <a:r>
              <a:rPr lang="en-US" sz="2000" smtClean="0"/>
              <a:t>read values from the standard input; and</a:t>
            </a:r>
          </a:p>
          <a:p>
            <a:pPr lvl="1" algn="just" eaLnBrk="1" hangingPunct="1">
              <a:lnSpc>
                <a:spcPct val="90000"/>
              </a:lnSpc>
            </a:pPr>
            <a:r>
              <a:rPr lang="en-US" sz="2000" smtClean="0"/>
              <a:t>Store them in memory.</a:t>
            </a:r>
          </a:p>
          <a:p>
            <a:pPr lvl="1" algn="just" eaLnBrk="1" hangingPunct="1">
              <a:lnSpc>
                <a:spcPct val="90000"/>
              </a:lnSpc>
            </a:pPr>
            <a:endParaRPr lang="en-US" sz="2000" smtClean="0"/>
          </a:p>
          <a:p>
            <a:pPr algn="just" eaLnBrk="1" hangingPunct="1">
              <a:lnSpc>
                <a:spcPct val="90000"/>
              </a:lnSpc>
            </a:pPr>
            <a:r>
              <a:rPr lang="en-US" sz="2000" smtClean="0"/>
              <a:t>The scanf( ) function also needs two items:</a:t>
            </a:r>
          </a:p>
          <a:p>
            <a:pPr lvl="1" algn="just" eaLnBrk="1" hangingPunct="1">
              <a:lnSpc>
                <a:spcPct val="90000"/>
              </a:lnSpc>
            </a:pPr>
            <a:r>
              <a:rPr lang="en-US" sz="2000" smtClean="0"/>
              <a:t>The </a:t>
            </a:r>
            <a:r>
              <a:rPr lang="en-US" sz="2000" b="1" smtClean="0"/>
              <a:t>input specification </a:t>
            </a:r>
            <a:r>
              <a:rPr lang="en-US" sz="2000" smtClean="0"/>
              <a:t>“%f”.  </a:t>
            </a:r>
          </a:p>
          <a:p>
            <a:pPr lvl="1" algn="just" eaLnBrk="1" hangingPunct="1">
              <a:lnSpc>
                <a:spcPct val="90000"/>
              </a:lnSpc>
            </a:pPr>
            <a:r>
              <a:rPr lang="en-US" sz="2000" smtClean="0"/>
              <a:t>The </a:t>
            </a:r>
            <a:r>
              <a:rPr lang="en-US" sz="2000" b="1" smtClean="0"/>
              <a:t>address </a:t>
            </a:r>
            <a:r>
              <a:rPr lang="en-US" sz="2000" smtClean="0"/>
              <a:t>of the memory location where the information is to be stored.  </a:t>
            </a:r>
          </a:p>
          <a:p>
            <a:pPr algn="just" eaLnBrk="1" hangingPunct="1">
              <a:lnSpc>
                <a:spcPct val="90000"/>
              </a:lnSpc>
            </a:pPr>
            <a:endParaRPr lang="en-US" sz="2400" smtClean="0"/>
          </a:p>
          <a:p>
            <a:pPr algn="just" eaLnBrk="1" hangingPunct="1">
              <a:lnSpc>
                <a:spcPct val="90000"/>
              </a:lnSpc>
            </a:pPr>
            <a:r>
              <a:rPr lang="en-US" sz="2000" smtClean="0"/>
              <a:t>(</a:t>
            </a:r>
            <a:r>
              <a:rPr lang="en-US" sz="2000" i="1" smtClean="0"/>
              <a:t>We can input more than one item at a time if we wish, as long as we specify it correctly.</a:t>
            </a:r>
            <a:r>
              <a:rPr lang="en-US" sz="2000" smtClean="0"/>
              <a:t>)</a:t>
            </a:r>
          </a:p>
          <a:p>
            <a:pPr lvl="1" algn="just" eaLnBrk="1" hangingPunct="1">
              <a:lnSpc>
                <a:spcPct val="90000"/>
              </a:lnSpc>
            </a:pPr>
            <a:endParaRPr lang="en-US" sz="1800" smtClean="0"/>
          </a:p>
          <a:p>
            <a:pPr algn="just" eaLnBrk="1" hangingPunct="1">
              <a:lnSpc>
                <a:spcPct val="90000"/>
              </a:lnSpc>
            </a:pPr>
            <a:r>
              <a:rPr lang="en-US" sz="2000" b="1" i="1" smtClean="0">
                <a:solidFill>
                  <a:srgbClr val="993300"/>
                </a:solidFill>
              </a:rPr>
              <a:t>Notice the “&amp;” in front of the variable name</a:t>
            </a:r>
            <a:r>
              <a:rPr lang="en-US" sz="2000" smtClean="0">
                <a:solidFill>
                  <a:srgbClr val="993300"/>
                </a:solidFill>
              </a:rPr>
              <a:t>.  Can you explain its significance!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8963">
                                            <p:txEl>
                                              <p:pRg st="0" end="0"/>
                                            </p:txEl>
                                          </p:spTgt>
                                        </p:tgtEl>
                                        <p:attrNameLst>
                                          <p:attrName>style.visibility</p:attrName>
                                        </p:attrNameLst>
                                      </p:cBhvr>
                                      <p:to>
                                        <p:strVal val="visible"/>
                                      </p:to>
                                    </p:set>
                                    <p:anim calcmode="lin" valueType="num">
                                      <p:cBhvr additive="base">
                                        <p:cTn id="7" dur="500" fill="hold"/>
                                        <p:tgtEl>
                                          <p:spTgt spid="1689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896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68963">
                                            <p:txEl>
                                              <p:pRg st="1" end="1"/>
                                            </p:txEl>
                                          </p:spTgt>
                                        </p:tgtEl>
                                        <p:attrNameLst>
                                          <p:attrName>style.visibility</p:attrName>
                                        </p:attrNameLst>
                                      </p:cBhvr>
                                      <p:to>
                                        <p:strVal val="visible"/>
                                      </p:to>
                                    </p:set>
                                    <p:anim calcmode="lin" valueType="num">
                                      <p:cBhvr additive="base">
                                        <p:cTn id="11" dur="500" fill="hold"/>
                                        <p:tgtEl>
                                          <p:spTgt spid="16896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6896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8963">
                                            <p:txEl>
                                              <p:pRg st="2" end="2"/>
                                            </p:txEl>
                                          </p:spTgt>
                                        </p:tgtEl>
                                        <p:attrNameLst>
                                          <p:attrName>style.visibility</p:attrName>
                                        </p:attrNameLst>
                                      </p:cBhvr>
                                      <p:to>
                                        <p:strVal val="visible"/>
                                      </p:to>
                                    </p:set>
                                    <p:anim calcmode="lin" valueType="num">
                                      <p:cBhvr additive="base">
                                        <p:cTn id="15" dur="500" fill="hold"/>
                                        <p:tgtEl>
                                          <p:spTgt spid="16896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68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168963">
                                            <p:txEl>
                                              <p:pRg st="4" end="4"/>
                                            </p:txEl>
                                          </p:spTgt>
                                        </p:tgtEl>
                                        <p:attrNameLst>
                                          <p:attrName>style.visibility</p:attrName>
                                        </p:attrNameLst>
                                      </p:cBhvr>
                                      <p:to>
                                        <p:strVal val="visible"/>
                                      </p:to>
                                    </p:set>
                                    <p:anim calcmode="lin" valueType="num">
                                      <p:cBhvr additive="base">
                                        <p:cTn id="21" dur="500" fill="hold"/>
                                        <p:tgtEl>
                                          <p:spTgt spid="168963">
                                            <p:txEl>
                                              <p:pRg st="4" end="4"/>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168963">
                                            <p:txEl>
                                              <p:pRg st="4" end="4"/>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168963">
                                            <p:txEl>
                                              <p:pRg st="5" end="5"/>
                                            </p:txEl>
                                          </p:spTgt>
                                        </p:tgtEl>
                                        <p:attrNameLst>
                                          <p:attrName>style.visibility</p:attrName>
                                        </p:attrNameLst>
                                      </p:cBhvr>
                                      <p:to>
                                        <p:strVal val="visible"/>
                                      </p:to>
                                    </p:set>
                                    <p:anim calcmode="lin" valueType="num">
                                      <p:cBhvr additive="base">
                                        <p:cTn id="25" dur="500" fill="hold"/>
                                        <p:tgtEl>
                                          <p:spTgt spid="168963">
                                            <p:txEl>
                                              <p:pRg st="5" end="5"/>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68963">
                                            <p:txEl>
                                              <p:pRg st="5" end="5"/>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168963">
                                            <p:txEl>
                                              <p:pRg st="6" end="6"/>
                                            </p:txEl>
                                          </p:spTgt>
                                        </p:tgtEl>
                                        <p:attrNameLst>
                                          <p:attrName>style.visibility</p:attrName>
                                        </p:attrNameLst>
                                      </p:cBhvr>
                                      <p:to>
                                        <p:strVal val="visible"/>
                                      </p:to>
                                    </p:set>
                                    <p:anim calcmode="lin" valueType="num">
                                      <p:cBhvr additive="base">
                                        <p:cTn id="29" dur="500" fill="hold"/>
                                        <p:tgtEl>
                                          <p:spTgt spid="168963">
                                            <p:txEl>
                                              <p:pRg st="6" end="6"/>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1689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168963">
                                            <p:txEl>
                                              <p:pRg st="8" end="8"/>
                                            </p:txEl>
                                          </p:spTgt>
                                        </p:tgtEl>
                                        <p:attrNameLst>
                                          <p:attrName>style.visibility</p:attrName>
                                        </p:attrNameLst>
                                      </p:cBhvr>
                                      <p:to>
                                        <p:strVal val="visible"/>
                                      </p:to>
                                    </p:set>
                                    <p:anim calcmode="lin" valueType="num">
                                      <p:cBhvr additive="base">
                                        <p:cTn id="35" dur="500" fill="hold"/>
                                        <p:tgtEl>
                                          <p:spTgt spid="168963">
                                            <p:txEl>
                                              <p:pRg st="8" end="8"/>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6896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168963">
                                            <p:txEl>
                                              <p:pRg st="10" end="10"/>
                                            </p:txEl>
                                          </p:spTgt>
                                        </p:tgtEl>
                                        <p:attrNameLst>
                                          <p:attrName>style.visibility</p:attrName>
                                        </p:attrNameLst>
                                      </p:cBhvr>
                                      <p:to>
                                        <p:strVal val="visible"/>
                                      </p:to>
                                    </p:set>
                                    <p:anim calcmode="lin" valueType="num">
                                      <p:cBhvr additive="base">
                                        <p:cTn id="41" dur="500" fill="hold"/>
                                        <p:tgtEl>
                                          <p:spTgt spid="168963">
                                            <p:txEl>
                                              <p:pRg st="10" end="10"/>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168963">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3"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eaLnBrk="1" hangingPunct="1"/>
            <a:r>
              <a:rPr lang="en-US" sz="5400" smtClean="0"/>
              <a:t>Format Specifiers</a:t>
            </a:r>
          </a:p>
        </p:txBody>
      </p:sp>
      <p:sp>
        <p:nvSpPr>
          <p:cNvPr id="139267" name="Rectangle 3"/>
          <p:cNvSpPr>
            <a:spLocks noGrp="1" noChangeArrowheads="1"/>
          </p:cNvSpPr>
          <p:nvPr>
            <p:ph type="body" idx="1"/>
          </p:nvPr>
        </p:nvSpPr>
        <p:spPr>
          <a:xfrm>
            <a:off x="685800" y="1371600"/>
            <a:ext cx="8077200" cy="3505200"/>
          </a:xfrm>
        </p:spPr>
        <p:txBody>
          <a:bodyPr/>
          <a:lstStyle/>
          <a:p>
            <a:pPr algn="just" eaLnBrk="1" hangingPunct="1"/>
            <a:r>
              <a:rPr lang="en-US" sz="2400" smtClean="0"/>
              <a:t>Format specifiers are normal strings with embedded “conversion specifications” which are placeholders for arguments</a:t>
            </a:r>
          </a:p>
          <a:p>
            <a:pPr algn="just" eaLnBrk="1" hangingPunct="1"/>
            <a:endParaRPr lang="en-US" sz="2400" smtClean="0"/>
          </a:p>
          <a:p>
            <a:pPr algn="just" eaLnBrk="1" hangingPunct="1"/>
            <a:r>
              <a:rPr lang="en-US" sz="2400" smtClean="0"/>
              <a:t>Conversion specifications are a ‘</a:t>
            </a:r>
            <a:r>
              <a:rPr lang="en-US" sz="2400" smtClean="0">
                <a:latin typeface="Courier New" panose="02070309020205020404" pitchFamily="49" charset="0"/>
              </a:rPr>
              <a:t>%</a:t>
            </a:r>
            <a:r>
              <a:rPr lang="en-US" sz="2400" smtClean="0"/>
              <a:t>’ and a letter with an optional set of arguments in between the ‘</a:t>
            </a:r>
            <a:r>
              <a:rPr lang="en-US" sz="2400" smtClean="0">
                <a:latin typeface="Courier New" panose="02070309020205020404" pitchFamily="49" charset="0"/>
              </a:rPr>
              <a:t>%</a:t>
            </a:r>
            <a:r>
              <a:rPr lang="en-US" sz="2400" smtClean="0"/>
              <a:t>’ and letter.</a:t>
            </a:r>
          </a:p>
        </p:txBody>
      </p:sp>
      <p:sp>
        <p:nvSpPr>
          <p:cNvPr id="139268" name="Rectangle 4"/>
          <p:cNvSpPr>
            <a:spLocks noChangeArrowheads="1"/>
          </p:cNvSpPr>
          <p:nvPr/>
        </p:nvSpPr>
        <p:spPr bwMode="auto">
          <a:xfrm>
            <a:off x="1989138" y="4464050"/>
            <a:ext cx="54213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lnSpc>
                <a:spcPct val="90000"/>
              </a:lnSpc>
              <a:spcBef>
                <a:spcPct val="20000"/>
              </a:spcBef>
            </a:pPr>
            <a:r>
              <a:rPr lang="en-US" sz="4000">
                <a:solidFill>
                  <a:srgbClr val="993300"/>
                </a:solidFill>
              </a:rPr>
              <a:t>Why are these required!!!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9267">
                                            <p:txEl>
                                              <p:pRg st="0" end="0"/>
                                            </p:txEl>
                                          </p:spTgt>
                                        </p:tgtEl>
                                        <p:attrNameLst>
                                          <p:attrName>style.visibility</p:attrName>
                                        </p:attrNameLst>
                                      </p:cBhvr>
                                      <p:to>
                                        <p:strVal val="visible"/>
                                      </p:to>
                                    </p:set>
                                    <p:anim calcmode="lin" valueType="num">
                                      <p:cBhvr additive="base">
                                        <p:cTn id="7" dur="500" fill="hold"/>
                                        <p:tgtEl>
                                          <p:spTgt spid="1392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9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9267">
                                            <p:txEl>
                                              <p:pRg st="2" end="2"/>
                                            </p:txEl>
                                          </p:spTgt>
                                        </p:tgtEl>
                                        <p:attrNameLst>
                                          <p:attrName>style.visibility</p:attrName>
                                        </p:attrNameLst>
                                      </p:cBhvr>
                                      <p:to>
                                        <p:strVal val="visible"/>
                                      </p:to>
                                    </p:set>
                                    <p:anim calcmode="lin" valueType="num">
                                      <p:cBhvr additive="base">
                                        <p:cTn id="13" dur="500" fill="hold"/>
                                        <p:tgtEl>
                                          <p:spTgt spid="13926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39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9268"/>
                                        </p:tgtEl>
                                        <p:attrNameLst>
                                          <p:attrName>style.visibility</p:attrName>
                                        </p:attrNameLst>
                                      </p:cBhvr>
                                      <p:to>
                                        <p:strVal val="visible"/>
                                      </p:to>
                                    </p:set>
                                    <p:anim calcmode="lin" valueType="num">
                                      <p:cBhvr additive="base">
                                        <p:cTn id="19" dur="500" fill="hold"/>
                                        <p:tgtEl>
                                          <p:spTgt spid="139268"/>
                                        </p:tgtEl>
                                        <p:attrNameLst>
                                          <p:attrName>ppt_x</p:attrName>
                                        </p:attrNameLst>
                                      </p:cBhvr>
                                      <p:tavLst>
                                        <p:tav tm="0">
                                          <p:val>
                                            <p:strVal val="0-#ppt_w/2"/>
                                          </p:val>
                                        </p:tav>
                                        <p:tav tm="100000">
                                          <p:val>
                                            <p:strVal val="#ppt_x"/>
                                          </p:val>
                                        </p:tav>
                                      </p:tavLst>
                                    </p:anim>
                                    <p:anim calcmode="lin" valueType="num">
                                      <p:cBhvr additive="base">
                                        <p:cTn id="20" dur="500" fill="hold"/>
                                        <p:tgtEl>
                                          <p:spTgt spid="1392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7" grpId="0" build="p" autoUpdateAnimBg="0"/>
      <p:bldP spid="139268" grpId="0"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838200" y="1295400"/>
            <a:ext cx="7445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endParaRPr lang="en-US" altLang="ja-JP" i="1">
              <a:solidFill>
                <a:srgbClr val="003399"/>
              </a:solidFill>
              <a:latin typeface="Arial" panose="020B0604020202020204" pitchFamily="34" charset="0"/>
              <a:ea typeface="ＭＳ Ｐゴシック" panose="020B0600070205080204" pitchFamily="34" charset="-128"/>
            </a:endParaRPr>
          </a:p>
        </p:txBody>
      </p:sp>
      <p:sp>
        <p:nvSpPr>
          <p:cNvPr id="76803" name="Rectangle 3"/>
          <p:cNvSpPr>
            <a:spLocks noGrp="1" noChangeArrowheads="1"/>
          </p:cNvSpPr>
          <p:nvPr>
            <p:ph type="title"/>
          </p:nvPr>
        </p:nvSpPr>
        <p:spPr/>
        <p:txBody>
          <a:bodyPr/>
          <a:lstStyle/>
          <a:p>
            <a:pPr eaLnBrk="1" hangingPunct="1"/>
            <a:r>
              <a:rPr lang="en-US" altLang="ja-JP" smtClean="0">
                <a:ea typeface="ＭＳ Ｐゴシック" panose="020B0600070205080204" pitchFamily="34" charset="-128"/>
              </a:rPr>
              <a:t>Conversion Specifications</a:t>
            </a:r>
          </a:p>
        </p:txBody>
      </p:sp>
      <p:sp>
        <p:nvSpPr>
          <p:cNvPr id="196612" name="Rectangle 4"/>
          <p:cNvSpPr>
            <a:spLocks noGrp="1" noChangeArrowheads="1"/>
          </p:cNvSpPr>
          <p:nvPr>
            <p:ph type="body" idx="1"/>
          </p:nvPr>
        </p:nvSpPr>
        <p:spPr>
          <a:xfrm>
            <a:off x="304800" y="2362200"/>
            <a:ext cx="4114800" cy="3276600"/>
          </a:xfrm>
        </p:spPr>
        <p:txBody>
          <a:bodyPr/>
          <a:lstStyle/>
          <a:p>
            <a:pPr eaLnBrk="1" hangingPunct="1">
              <a:lnSpc>
                <a:spcPct val="90000"/>
              </a:lnSpc>
              <a:buFontTx/>
              <a:buNone/>
            </a:pPr>
            <a:r>
              <a:rPr lang="en-US" sz="2000" smtClean="0"/>
              <a:t>Conversion Specifications:</a:t>
            </a:r>
          </a:p>
          <a:p>
            <a:pPr eaLnBrk="1" hangingPunct="1">
              <a:lnSpc>
                <a:spcPct val="90000"/>
              </a:lnSpc>
              <a:buFontTx/>
              <a:buNone/>
            </a:pPr>
            <a:r>
              <a:rPr lang="en-US" sz="2000" smtClean="0"/>
              <a:t>%d, %i -- signed integer</a:t>
            </a:r>
          </a:p>
          <a:p>
            <a:pPr eaLnBrk="1" hangingPunct="1">
              <a:lnSpc>
                <a:spcPct val="90000"/>
              </a:lnSpc>
              <a:buFontTx/>
              <a:buNone/>
            </a:pPr>
            <a:r>
              <a:rPr lang="en-US" sz="2000" smtClean="0"/>
              <a:t>%u -- unsigned integer</a:t>
            </a:r>
          </a:p>
          <a:p>
            <a:pPr eaLnBrk="1" hangingPunct="1">
              <a:lnSpc>
                <a:spcPct val="90000"/>
              </a:lnSpc>
              <a:buFontTx/>
              <a:buNone/>
            </a:pPr>
            <a:r>
              <a:rPr lang="en-US" sz="2000" smtClean="0"/>
              <a:t>%f -- floating point number</a:t>
            </a:r>
          </a:p>
          <a:p>
            <a:pPr eaLnBrk="1" hangingPunct="1">
              <a:lnSpc>
                <a:spcPct val="90000"/>
              </a:lnSpc>
              <a:buFontTx/>
              <a:buNone/>
            </a:pPr>
            <a:r>
              <a:rPr lang="en-US" sz="2000" smtClean="0"/>
              <a:t>%c -- character</a:t>
            </a:r>
          </a:p>
          <a:p>
            <a:pPr eaLnBrk="1" hangingPunct="1">
              <a:lnSpc>
                <a:spcPct val="90000"/>
              </a:lnSpc>
              <a:buFontTx/>
              <a:buNone/>
            </a:pPr>
            <a:r>
              <a:rPr lang="en-US" sz="2000" smtClean="0"/>
              <a:t>%s -- string</a:t>
            </a:r>
          </a:p>
          <a:p>
            <a:pPr eaLnBrk="1" hangingPunct="1">
              <a:lnSpc>
                <a:spcPct val="90000"/>
              </a:lnSpc>
              <a:buFontTx/>
              <a:buNone/>
            </a:pPr>
            <a:r>
              <a:rPr lang="en-US" sz="2000" smtClean="0"/>
              <a:t>%x -- hexadecimal value</a:t>
            </a:r>
          </a:p>
          <a:p>
            <a:pPr eaLnBrk="1" hangingPunct="1">
              <a:lnSpc>
                <a:spcPct val="90000"/>
              </a:lnSpc>
              <a:buFontTx/>
              <a:buNone/>
            </a:pPr>
            <a:r>
              <a:rPr lang="en-US" sz="2000" smtClean="0"/>
              <a:t>%p -- pointer</a:t>
            </a:r>
            <a:endParaRPr lang="en-US" sz="2400" b="1" i="1" smtClean="0"/>
          </a:p>
        </p:txBody>
      </p:sp>
      <p:sp>
        <p:nvSpPr>
          <p:cNvPr id="76805" name="Rectangle 5"/>
          <p:cNvSpPr>
            <a:spLocks noChangeArrowheads="1"/>
          </p:cNvSpPr>
          <p:nvPr/>
        </p:nvSpPr>
        <p:spPr bwMode="auto">
          <a:xfrm>
            <a:off x="838200" y="1295400"/>
            <a:ext cx="74453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r>
              <a:rPr lang="en-US" sz="2800" i="1">
                <a:solidFill>
                  <a:srgbClr val="339933"/>
                </a:solidFill>
                <a:latin typeface="Arial" panose="020B0604020202020204" pitchFamily="34" charset="0"/>
              </a:rPr>
              <a:t>Conversion specifications tell how to translate a data value into a string</a:t>
            </a:r>
            <a:endParaRPr lang="en-US" altLang="ja-JP" sz="2800" i="1">
              <a:solidFill>
                <a:srgbClr val="339933"/>
              </a:solidFill>
              <a:latin typeface="Arial" panose="020B0604020202020204" pitchFamily="34" charset="0"/>
              <a:ea typeface="ＭＳ Ｐゴシック" panose="020B0600070205080204" pitchFamily="34" charset="-128"/>
            </a:endParaRPr>
          </a:p>
        </p:txBody>
      </p:sp>
      <p:sp>
        <p:nvSpPr>
          <p:cNvPr id="76806" name="Rectangle 6"/>
          <p:cNvSpPr>
            <a:spLocks noChangeArrowheads="1"/>
          </p:cNvSpPr>
          <p:nvPr/>
        </p:nvSpPr>
        <p:spPr bwMode="auto">
          <a:xfrm>
            <a:off x="4648200" y="2362200"/>
            <a:ext cx="4191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lnSpc>
                <a:spcPct val="90000"/>
              </a:lnSpc>
              <a:spcBef>
                <a:spcPct val="20000"/>
              </a:spcBef>
            </a:pPr>
            <a:r>
              <a:rPr lang="en-US" sz="2000">
                <a:latin typeface="Arial" panose="020B0604020202020204" pitchFamily="34" charset="0"/>
              </a:rPr>
              <a:t>Options:</a:t>
            </a:r>
          </a:p>
          <a:p>
            <a:pPr eaLnBrk="1" hangingPunct="1">
              <a:lnSpc>
                <a:spcPct val="90000"/>
              </a:lnSpc>
              <a:spcBef>
                <a:spcPct val="20000"/>
              </a:spcBef>
            </a:pPr>
            <a:r>
              <a:rPr lang="en-US" sz="2000">
                <a:latin typeface="Arial" panose="020B0604020202020204" pitchFamily="34" charset="0"/>
              </a:rPr>
              <a:t>l -- long</a:t>
            </a:r>
          </a:p>
          <a:p>
            <a:pPr eaLnBrk="1" hangingPunct="1">
              <a:lnSpc>
                <a:spcPct val="90000"/>
              </a:lnSpc>
              <a:spcBef>
                <a:spcPct val="20000"/>
              </a:spcBef>
            </a:pPr>
            <a:r>
              <a:rPr lang="en-US" sz="2000" i="1">
                <a:latin typeface="Arial" panose="020B0604020202020204" pitchFamily="34" charset="0"/>
              </a:rPr>
              <a:t>.n </a:t>
            </a:r>
            <a:r>
              <a:rPr lang="en-US" sz="2000">
                <a:latin typeface="Arial" panose="020B0604020202020204" pitchFamily="34" charset="0"/>
              </a:rPr>
              <a:t>-- precision of </a:t>
            </a:r>
            <a:r>
              <a:rPr lang="en-US" sz="2000" i="1">
                <a:latin typeface="Arial" panose="020B0604020202020204" pitchFamily="34" charset="0"/>
              </a:rPr>
              <a:t>n</a:t>
            </a:r>
            <a:r>
              <a:rPr lang="en-US" sz="2000">
                <a:latin typeface="Arial" panose="020B0604020202020204" pitchFamily="34" charset="0"/>
              </a:rPr>
              <a:t> digits</a:t>
            </a:r>
          </a:p>
          <a:p>
            <a:pPr eaLnBrk="1" hangingPunct="1">
              <a:lnSpc>
                <a:spcPct val="90000"/>
              </a:lnSpc>
              <a:spcBef>
                <a:spcPct val="20000"/>
              </a:spcBef>
            </a:pPr>
            <a:r>
              <a:rPr lang="en-US" sz="2000">
                <a:latin typeface="Arial" panose="020B0604020202020204" pitchFamily="34" charset="0"/>
              </a:rPr>
              <a:t>0 -- fill unused field with 0s</a:t>
            </a:r>
          </a:p>
        </p:txBody>
      </p:sp>
      <p:sp>
        <p:nvSpPr>
          <p:cNvPr id="76807" name="Text Box 7"/>
          <p:cNvSpPr txBox="1">
            <a:spLocks noChangeArrowheads="1"/>
          </p:cNvSpPr>
          <p:nvPr/>
        </p:nvSpPr>
        <p:spPr bwMode="auto">
          <a:xfrm>
            <a:off x="457200" y="5661025"/>
            <a:ext cx="8229600"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r>
              <a:rPr lang="en-US" b="1" i="1">
                <a:solidFill>
                  <a:srgbClr val="339933"/>
                </a:solidFill>
                <a:latin typeface="Arial" panose="020B0604020202020204" pitchFamily="34" charset="0"/>
              </a:rPr>
              <a:t>There are many more! Read help, or search on net .</a:t>
            </a:r>
          </a:p>
          <a:p>
            <a:pPr algn="ctr" eaLnBrk="1" hangingPunct="1">
              <a:spcBef>
                <a:spcPct val="50000"/>
              </a:spcBef>
            </a:pPr>
            <a:endParaRPr lang="en-US" sz="1800" b="1">
              <a:solidFill>
                <a:srgbClr val="339933"/>
              </a:solidFill>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6612">
                                            <p:txEl>
                                              <p:pRg st="0" end="0"/>
                                            </p:txEl>
                                          </p:spTgt>
                                        </p:tgtEl>
                                        <p:attrNameLst>
                                          <p:attrName>style.visibility</p:attrName>
                                        </p:attrNameLst>
                                      </p:cBhvr>
                                      <p:to>
                                        <p:strVal val="visible"/>
                                      </p:to>
                                    </p:set>
                                    <p:anim calcmode="lin" valueType="num">
                                      <p:cBhvr additive="base">
                                        <p:cTn id="7" dur="500" fill="hold"/>
                                        <p:tgtEl>
                                          <p:spTgt spid="19661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966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6612">
                                            <p:txEl>
                                              <p:pRg st="1" end="1"/>
                                            </p:txEl>
                                          </p:spTgt>
                                        </p:tgtEl>
                                        <p:attrNameLst>
                                          <p:attrName>style.visibility</p:attrName>
                                        </p:attrNameLst>
                                      </p:cBhvr>
                                      <p:to>
                                        <p:strVal val="visible"/>
                                      </p:to>
                                    </p:set>
                                    <p:anim calcmode="lin" valueType="num">
                                      <p:cBhvr additive="base">
                                        <p:cTn id="13" dur="500" fill="hold"/>
                                        <p:tgtEl>
                                          <p:spTgt spid="19661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66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6612">
                                            <p:txEl>
                                              <p:pRg st="2" end="2"/>
                                            </p:txEl>
                                          </p:spTgt>
                                        </p:tgtEl>
                                        <p:attrNameLst>
                                          <p:attrName>style.visibility</p:attrName>
                                        </p:attrNameLst>
                                      </p:cBhvr>
                                      <p:to>
                                        <p:strVal val="visible"/>
                                      </p:to>
                                    </p:set>
                                    <p:anim calcmode="lin" valueType="num">
                                      <p:cBhvr additive="base">
                                        <p:cTn id="19" dur="500" fill="hold"/>
                                        <p:tgtEl>
                                          <p:spTgt spid="19661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661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6612">
                                            <p:txEl>
                                              <p:pRg st="3" end="3"/>
                                            </p:txEl>
                                          </p:spTgt>
                                        </p:tgtEl>
                                        <p:attrNameLst>
                                          <p:attrName>style.visibility</p:attrName>
                                        </p:attrNameLst>
                                      </p:cBhvr>
                                      <p:to>
                                        <p:strVal val="visible"/>
                                      </p:to>
                                    </p:set>
                                    <p:anim calcmode="lin" valueType="num">
                                      <p:cBhvr additive="base">
                                        <p:cTn id="25" dur="500" fill="hold"/>
                                        <p:tgtEl>
                                          <p:spTgt spid="196612">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661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6612">
                                            <p:txEl>
                                              <p:pRg st="4" end="4"/>
                                            </p:txEl>
                                          </p:spTgt>
                                        </p:tgtEl>
                                        <p:attrNameLst>
                                          <p:attrName>style.visibility</p:attrName>
                                        </p:attrNameLst>
                                      </p:cBhvr>
                                      <p:to>
                                        <p:strVal val="visible"/>
                                      </p:to>
                                    </p:set>
                                    <p:anim calcmode="lin" valueType="num">
                                      <p:cBhvr additive="base">
                                        <p:cTn id="31" dur="500" fill="hold"/>
                                        <p:tgtEl>
                                          <p:spTgt spid="196612">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661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6612">
                                            <p:txEl>
                                              <p:pRg st="5" end="5"/>
                                            </p:txEl>
                                          </p:spTgt>
                                        </p:tgtEl>
                                        <p:attrNameLst>
                                          <p:attrName>style.visibility</p:attrName>
                                        </p:attrNameLst>
                                      </p:cBhvr>
                                      <p:to>
                                        <p:strVal val="visible"/>
                                      </p:to>
                                    </p:set>
                                    <p:anim calcmode="lin" valueType="num">
                                      <p:cBhvr additive="base">
                                        <p:cTn id="37" dur="500" fill="hold"/>
                                        <p:tgtEl>
                                          <p:spTgt spid="196612">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661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6612">
                                            <p:txEl>
                                              <p:pRg st="6" end="6"/>
                                            </p:txEl>
                                          </p:spTgt>
                                        </p:tgtEl>
                                        <p:attrNameLst>
                                          <p:attrName>style.visibility</p:attrName>
                                        </p:attrNameLst>
                                      </p:cBhvr>
                                      <p:to>
                                        <p:strVal val="visible"/>
                                      </p:to>
                                    </p:set>
                                    <p:anim calcmode="lin" valueType="num">
                                      <p:cBhvr additive="base">
                                        <p:cTn id="43" dur="500" fill="hold"/>
                                        <p:tgtEl>
                                          <p:spTgt spid="196612">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661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196612">
                                            <p:txEl>
                                              <p:pRg st="7" end="7"/>
                                            </p:txEl>
                                          </p:spTgt>
                                        </p:tgtEl>
                                        <p:attrNameLst>
                                          <p:attrName>style.visibility</p:attrName>
                                        </p:attrNameLst>
                                      </p:cBhvr>
                                      <p:to>
                                        <p:strVal val="visible"/>
                                      </p:to>
                                    </p:set>
                                    <p:anim calcmode="lin" valueType="num">
                                      <p:cBhvr additive="base">
                                        <p:cTn id="49" dur="500" fill="hold"/>
                                        <p:tgtEl>
                                          <p:spTgt spid="196612">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19661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2"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sz="4800" smtClean="0"/>
              <a:t>Escape Sequences</a:t>
            </a:r>
          </a:p>
        </p:txBody>
      </p:sp>
      <p:graphicFrame>
        <p:nvGraphicFramePr>
          <p:cNvPr id="140339" name="Group 51"/>
          <p:cNvGraphicFramePr>
            <a:graphicFrameLocks noGrp="1"/>
          </p:cNvGraphicFramePr>
          <p:nvPr/>
        </p:nvGraphicFramePr>
        <p:xfrm>
          <a:off x="304800" y="1066800"/>
          <a:ext cx="8610600" cy="5260975"/>
        </p:xfrm>
        <a:graphic>
          <a:graphicData uri="http://schemas.openxmlformats.org/drawingml/2006/table">
            <a:tbl>
              <a:tblPr/>
              <a:tblGrid>
                <a:gridCol w="1447800"/>
                <a:gridCol w="1676400"/>
                <a:gridCol w="2362200"/>
                <a:gridCol w="3124200"/>
              </a:tblGrid>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Seq</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Meaning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Example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302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New line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 \n World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World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Tab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 World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       World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445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Carriage return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 \r 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Mello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9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Alert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 \a World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 [beep] World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Null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 \0 World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Hello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838200" y="1295400"/>
            <a:ext cx="7445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endParaRPr lang="en-US" altLang="ja-JP" i="1">
              <a:solidFill>
                <a:srgbClr val="003399"/>
              </a:solidFill>
              <a:latin typeface="Arial" panose="020B0604020202020204" pitchFamily="34" charset="0"/>
              <a:ea typeface="ＭＳ Ｐゴシック" panose="020B0600070205080204" pitchFamily="34" charset="-128"/>
            </a:endParaRPr>
          </a:p>
        </p:txBody>
      </p:sp>
      <p:sp>
        <p:nvSpPr>
          <p:cNvPr id="78851" name="Rectangle 3"/>
          <p:cNvSpPr>
            <a:spLocks noGrp="1" noChangeArrowheads="1"/>
          </p:cNvSpPr>
          <p:nvPr>
            <p:ph type="title"/>
          </p:nvPr>
        </p:nvSpPr>
        <p:spPr/>
        <p:txBody>
          <a:bodyPr/>
          <a:lstStyle/>
          <a:p>
            <a:pPr eaLnBrk="1" hangingPunct="1"/>
            <a:r>
              <a:rPr lang="en-US" altLang="ja-JP" smtClean="0">
                <a:latin typeface="Courier New" panose="02070309020205020404" pitchFamily="49" charset="0"/>
                <a:ea typeface="ＭＳ Ｐゴシック" panose="020B0600070205080204" pitchFamily="34" charset="-128"/>
              </a:rPr>
              <a:t>printf</a:t>
            </a:r>
            <a:r>
              <a:rPr lang="en-US" altLang="ja-JP" smtClean="0">
                <a:ea typeface="ＭＳ Ｐゴシック" panose="020B0600070205080204" pitchFamily="34" charset="-128"/>
              </a:rPr>
              <a:t> quiz!</a:t>
            </a:r>
          </a:p>
        </p:txBody>
      </p:sp>
      <p:sp>
        <p:nvSpPr>
          <p:cNvPr id="78852" name="Rectangle 4"/>
          <p:cNvSpPr>
            <a:spLocks noChangeArrowheads="1"/>
          </p:cNvSpPr>
          <p:nvPr/>
        </p:nvSpPr>
        <p:spPr bwMode="auto">
          <a:xfrm>
            <a:off x="762000" y="1524000"/>
            <a:ext cx="7445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r>
              <a:rPr lang="en-US" sz="2800" i="1">
                <a:solidFill>
                  <a:srgbClr val="993300"/>
                </a:solidFill>
                <a:latin typeface="Arial" panose="020B0604020202020204" pitchFamily="34" charset="0"/>
              </a:rPr>
              <a:t>Figure out the output of the following:</a:t>
            </a:r>
            <a:endParaRPr lang="en-US" altLang="ja-JP" sz="2800" i="1">
              <a:solidFill>
                <a:srgbClr val="993300"/>
              </a:solidFill>
              <a:latin typeface="Arial" panose="020B0604020202020204" pitchFamily="34" charset="0"/>
              <a:ea typeface="ＭＳ Ｐゴシック" panose="020B0600070205080204" pitchFamily="34" charset="-128"/>
            </a:endParaRPr>
          </a:p>
        </p:txBody>
      </p:sp>
      <p:sp>
        <p:nvSpPr>
          <p:cNvPr id="200709" name="Rectangle 5"/>
          <p:cNvSpPr>
            <a:spLocks noGrp="1" noChangeArrowheads="1"/>
          </p:cNvSpPr>
          <p:nvPr>
            <p:ph type="body" idx="1"/>
          </p:nvPr>
        </p:nvSpPr>
        <p:spPr>
          <a:xfrm>
            <a:off x="685800" y="2368550"/>
            <a:ext cx="7924800" cy="1974850"/>
          </a:xfrm>
          <a:solidFill>
            <a:schemeClr val="bg1"/>
          </a:solidFill>
          <a:ln>
            <a:solidFill>
              <a:schemeClr val="tx1"/>
            </a:solidFill>
            <a:miter lim="800000"/>
            <a:headEnd/>
            <a:tailEnd/>
          </a:ln>
        </p:spPr>
        <p:txBody>
          <a:bodyPr/>
          <a:lstStyle/>
          <a:p>
            <a:pPr eaLnBrk="1" hangingPunct="1">
              <a:lnSpc>
                <a:spcPct val="80000"/>
              </a:lnSpc>
              <a:buFontTx/>
              <a:buNone/>
            </a:pPr>
            <a:r>
              <a:rPr lang="en-US" sz="2000" b="1" smtClean="0">
                <a:latin typeface="Courier New" panose="02070309020205020404" pitchFamily="49" charset="0"/>
              </a:rPr>
              <a:t>printf(</a:t>
            </a:r>
            <a:r>
              <a:rPr lang="en-US" sz="2000" b="1" smtClean="0"/>
              <a:t>“</a:t>
            </a:r>
            <a:r>
              <a:rPr lang="en-US" sz="2000" b="1" smtClean="0">
                <a:latin typeface="Courier New" panose="02070309020205020404" pitchFamily="49" charset="0"/>
              </a:rPr>
              <a:t>%.3f rounded to 2 decimals is %.2f\n</a:t>
            </a:r>
            <a:r>
              <a:rPr lang="en-US" sz="2000" b="1" smtClean="0"/>
              <a:t>”</a:t>
            </a:r>
            <a:r>
              <a:rPr lang="en-US" sz="2000" b="1" smtClean="0">
                <a:latin typeface="Courier New" panose="02070309020205020404" pitchFamily="49" charset="0"/>
              </a:rPr>
              <a:t>, 	2.325, 2.325);</a:t>
            </a:r>
          </a:p>
          <a:p>
            <a:pPr eaLnBrk="1" hangingPunct="1">
              <a:lnSpc>
                <a:spcPct val="80000"/>
              </a:lnSpc>
              <a:buFontTx/>
              <a:buNone/>
            </a:pPr>
            <a:endParaRPr lang="en-US" sz="2000" b="1" smtClean="0">
              <a:latin typeface="Courier New" panose="02070309020205020404" pitchFamily="49" charset="0"/>
            </a:endParaRPr>
          </a:p>
          <a:p>
            <a:pPr eaLnBrk="1" hangingPunct="1">
              <a:lnSpc>
                <a:spcPct val="80000"/>
              </a:lnSpc>
              <a:buFontTx/>
              <a:buNone/>
            </a:pPr>
            <a:r>
              <a:rPr lang="en-US" sz="2000" b="1" smtClean="0">
                <a:latin typeface="Courier New" panose="02070309020205020404" pitchFamily="49" charset="0"/>
              </a:rPr>
              <a:t>printf(</a:t>
            </a:r>
            <a:r>
              <a:rPr lang="en-US" sz="2000" b="1" smtClean="0"/>
              <a:t>“</a:t>
            </a:r>
            <a:r>
              <a:rPr lang="en-US" sz="2000" b="1" smtClean="0">
                <a:latin typeface="Courier New" panose="02070309020205020404" pitchFamily="49" charset="0"/>
              </a:rPr>
              <a:t>%d in hex is: %04x\n</a:t>
            </a:r>
            <a:r>
              <a:rPr lang="en-US" sz="2000" b="1" smtClean="0"/>
              <a:t>”</a:t>
            </a:r>
            <a:r>
              <a:rPr lang="en-US" sz="2000" b="1" smtClean="0">
                <a:latin typeface="Courier New" panose="02070309020205020404" pitchFamily="49" charset="0"/>
              </a:rPr>
              <a:t>, 24, 24);</a:t>
            </a:r>
          </a:p>
          <a:p>
            <a:pPr eaLnBrk="1" hangingPunct="1">
              <a:lnSpc>
                <a:spcPct val="80000"/>
              </a:lnSpc>
              <a:buFontTx/>
              <a:buNone/>
            </a:pPr>
            <a:endParaRPr lang="en-US" sz="2000" b="1" smtClean="0">
              <a:latin typeface="Courier New" panose="02070309020205020404" pitchFamily="49" charset="0"/>
            </a:endParaRPr>
          </a:p>
        </p:txBody>
      </p:sp>
      <p:sp>
        <p:nvSpPr>
          <p:cNvPr id="200710" name="Rectangle 6"/>
          <p:cNvSpPr>
            <a:spLocks noChangeArrowheads="1"/>
          </p:cNvSpPr>
          <p:nvPr/>
        </p:nvSpPr>
        <p:spPr bwMode="auto">
          <a:xfrm>
            <a:off x="2286000" y="4699000"/>
            <a:ext cx="58674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lnSpc>
                <a:spcPct val="80000"/>
              </a:lnSpc>
              <a:spcBef>
                <a:spcPct val="50000"/>
              </a:spcBef>
            </a:pPr>
            <a:r>
              <a:rPr lang="en-US" altLang="ja-JP">
                <a:ea typeface="ＭＳ Ｐゴシック" panose="020B0600070205080204" pitchFamily="34" charset="-128"/>
              </a:rPr>
              <a:t>Answers:</a:t>
            </a:r>
          </a:p>
          <a:p>
            <a:pPr eaLnBrk="1" hangingPunct="1">
              <a:lnSpc>
                <a:spcPct val="80000"/>
              </a:lnSpc>
              <a:spcBef>
                <a:spcPct val="50000"/>
              </a:spcBef>
            </a:pPr>
            <a:r>
              <a:rPr lang="en-US" altLang="ja-JP">
                <a:ea typeface="ＭＳ Ｐゴシック" panose="020B0600070205080204" pitchFamily="34" charset="-128"/>
              </a:rPr>
              <a:t>	2.325 rounded to 2 decimals is 2.33</a:t>
            </a:r>
          </a:p>
          <a:p>
            <a:pPr eaLnBrk="1" hangingPunct="1">
              <a:lnSpc>
                <a:spcPct val="80000"/>
              </a:lnSpc>
              <a:spcBef>
                <a:spcPct val="50000"/>
              </a:spcBef>
            </a:pPr>
            <a:r>
              <a:rPr lang="en-US" altLang="ja-JP">
                <a:ea typeface="ＭＳ Ｐゴシック" panose="020B0600070205080204" pitchFamily="34" charset="-128"/>
              </a:rPr>
              <a:t>	24 in hex is 0018</a:t>
            </a:r>
            <a:endParaRPr lang="en-US">
              <a:ea typeface="ＭＳ Ｐゴシック" panose="020B0600070205080204" pitchFamily="34" charset="-12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0709">
                                            <p:bg/>
                                          </p:spTgt>
                                        </p:tgtEl>
                                        <p:attrNameLst>
                                          <p:attrName>style.visibility</p:attrName>
                                        </p:attrNameLst>
                                      </p:cBhvr>
                                      <p:to>
                                        <p:strVal val="visible"/>
                                      </p:to>
                                    </p:set>
                                    <p:anim calcmode="lin" valueType="num">
                                      <p:cBhvr additive="base">
                                        <p:cTn id="7" dur="500" fill="hold"/>
                                        <p:tgtEl>
                                          <p:spTgt spid="200709">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200709">
                                            <p:bg/>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0709">
                                            <p:txEl>
                                              <p:pRg st="0" end="0"/>
                                            </p:txEl>
                                          </p:spTgt>
                                        </p:tgtEl>
                                        <p:attrNameLst>
                                          <p:attrName>style.visibility</p:attrName>
                                        </p:attrNameLst>
                                      </p:cBhvr>
                                      <p:to>
                                        <p:strVal val="visible"/>
                                      </p:to>
                                    </p:set>
                                    <p:anim calcmode="lin" valueType="num">
                                      <p:cBhvr additive="base">
                                        <p:cTn id="13" dur="500" fill="hold"/>
                                        <p:tgtEl>
                                          <p:spTgt spid="200709">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070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0709">
                                            <p:txEl>
                                              <p:pRg st="2" end="2"/>
                                            </p:txEl>
                                          </p:spTgt>
                                        </p:tgtEl>
                                        <p:attrNameLst>
                                          <p:attrName>style.visibility</p:attrName>
                                        </p:attrNameLst>
                                      </p:cBhvr>
                                      <p:to>
                                        <p:strVal val="visible"/>
                                      </p:to>
                                    </p:set>
                                    <p:anim calcmode="lin" valueType="num">
                                      <p:cBhvr additive="base">
                                        <p:cTn id="19" dur="500" fill="hold"/>
                                        <p:tgtEl>
                                          <p:spTgt spid="200709">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070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0710"/>
                                        </p:tgtEl>
                                        <p:attrNameLst>
                                          <p:attrName>style.visibility</p:attrName>
                                        </p:attrNameLst>
                                      </p:cBhvr>
                                      <p:to>
                                        <p:strVal val="visible"/>
                                      </p:to>
                                    </p:set>
                                    <p:anim calcmode="lin" valueType="num">
                                      <p:cBhvr additive="base">
                                        <p:cTn id="25" dur="500" fill="hold"/>
                                        <p:tgtEl>
                                          <p:spTgt spid="200710"/>
                                        </p:tgtEl>
                                        <p:attrNameLst>
                                          <p:attrName>ppt_x</p:attrName>
                                        </p:attrNameLst>
                                      </p:cBhvr>
                                      <p:tavLst>
                                        <p:tav tm="0">
                                          <p:val>
                                            <p:strVal val="0-#ppt_w/2"/>
                                          </p:val>
                                        </p:tav>
                                        <p:tav tm="100000">
                                          <p:val>
                                            <p:strVal val="#ppt_x"/>
                                          </p:val>
                                        </p:tav>
                                      </p:tavLst>
                                    </p:anim>
                                    <p:anim calcmode="lin" valueType="num">
                                      <p:cBhvr additive="base">
                                        <p:cTn id="26" dur="500" fill="hold"/>
                                        <p:tgtEl>
                                          <p:spTgt spid="2007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9" grpId="0" build="p" animBg="1" autoUpdateAnimBg="0"/>
      <p:bldP spid="200710"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ChangeArrowheads="1"/>
          </p:cNvSpPr>
          <p:nvPr/>
        </p:nvSpPr>
        <p:spPr bwMode="auto">
          <a:xfrm>
            <a:off x="838200" y="1295400"/>
            <a:ext cx="7445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spcBef>
                <a:spcPct val="50000"/>
              </a:spcBef>
            </a:pPr>
            <a:endParaRPr lang="en-US" altLang="ja-JP" i="1">
              <a:solidFill>
                <a:srgbClr val="003399"/>
              </a:solidFill>
              <a:latin typeface="Arial" panose="020B0604020202020204" pitchFamily="34" charset="0"/>
              <a:ea typeface="ＭＳ Ｐゴシック" panose="020B0600070205080204" pitchFamily="34" charset="-128"/>
            </a:endParaRPr>
          </a:p>
        </p:txBody>
      </p:sp>
      <p:sp>
        <p:nvSpPr>
          <p:cNvPr id="79875" name="Rectangle 3"/>
          <p:cNvSpPr>
            <a:spLocks noGrp="1" noChangeArrowheads="1"/>
          </p:cNvSpPr>
          <p:nvPr>
            <p:ph type="title"/>
          </p:nvPr>
        </p:nvSpPr>
        <p:spPr/>
        <p:txBody>
          <a:bodyPr/>
          <a:lstStyle/>
          <a:p>
            <a:pPr eaLnBrk="1" hangingPunct="1"/>
            <a:r>
              <a:rPr lang="en-US" altLang="ja-JP" smtClean="0">
                <a:ea typeface="ＭＳ Ｐゴシック" panose="020B0600070205080204" pitchFamily="34" charset="-128"/>
              </a:rPr>
              <a:t>scanf Examples</a:t>
            </a:r>
          </a:p>
        </p:txBody>
      </p:sp>
      <p:sp>
        <p:nvSpPr>
          <p:cNvPr id="202756" name="Rectangle 4"/>
          <p:cNvSpPr>
            <a:spLocks noGrp="1" noChangeArrowheads="1"/>
          </p:cNvSpPr>
          <p:nvPr>
            <p:ph type="body" idx="1"/>
          </p:nvPr>
        </p:nvSpPr>
        <p:spPr>
          <a:xfrm>
            <a:off x="381000" y="990600"/>
            <a:ext cx="6934200" cy="5181600"/>
          </a:xfrm>
          <a:solidFill>
            <a:schemeClr val="bg1"/>
          </a:solidFill>
        </p:spPr>
        <p:txBody>
          <a:bodyPr/>
          <a:lstStyle/>
          <a:p>
            <a:pPr eaLnBrk="1" hangingPunct="1">
              <a:lnSpc>
                <a:spcPct val="90000"/>
              </a:lnSpc>
              <a:buFontTx/>
              <a:buNone/>
            </a:pPr>
            <a:r>
              <a:rPr lang="en-US" sz="2000" smtClean="0">
                <a:latin typeface="Courier New" panose="02070309020205020404" pitchFamily="49" charset="0"/>
              </a:rPr>
              <a:t>int items_read;</a:t>
            </a:r>
          </a:p>
          <a:p>
            <a:pPr eaLnBrk="1" hangingPunct="1">
              <a:lnSpc>
                <a:spcPct val="30000"/>
              </a:lnSpc>
              <a:buFontTx/>
              <a:buNone/>
            </a:pPr>
            <a:endParaRPr lang="en-US" sz="2000" smtClean="0"/>
          </a:p>
          <a:p>
            <a:pPr eaLnBrk="1" hangingPunct="1">
              <a:lnSpc>
                <a:spcPct val="90000"/>
              </a:lnSpc>
              <a:buFontTx/>
              <a:buNone/>
            </a:pPr>
            <a:r>
              <a:rPr lang="en-US" sz="2000" smtClean="0"/>
              <a:t>Read an integer:</a:t>
            </a:r>
            <a:endParaRPr lang="en-US" sz="2000" smtClean="0">
              <a:latin typeface="Courier New" panose="02070309020205020404" pitchFamily="49" charset="0"/>
            </a:endParaRPr>
          </a:p>
          <a:p>
            <a:pPr eaLnBrk="1" hangingPunct="1">
              <a:lnSpc>
                <a:spcPct val="90000"/>
              </a:lnSpc>
              <a:buFontTx/>
              <a:buNone/>
            </a:pPr>
            <a:r>
              <a:rPr lang="en-US" sz="2000" smtClean="0">
                <a:latin typeface="Courier New" panose="02070309020205020404" pitchFamily="49" charset="0"/>
              </a:rPr>
              <a:t>int num;</a:t>
            </a:r>
          </a:p>
          <a:p>
            <a:pPr eaLnBrk="1" hangingPunct="1">
              <a:lnSpc>
                <a:spcPct val="90000"/>
              </a:lnSpc>
              <a:buFontTx/>
              <a:buNone/>
            </a:pPr>
            <a:r>
              <a:rPr lang="en-US" sz="2000" smtClean="0">
                <a:latin typeface="Courier New" panose="02070309020205020404" pitchFamily="49" charset="0"/>
              </a:rPr>
              <a:t>items_read = scanf(</a:t>
            </a:r>
            <a:r>
              <a:rPr lang="en-US" sz="2000" smtClean="0"/>
              <a:t>“</a:t>
            </a:r>
            <a:r>
              <a:rPr lang="en-US" sz="2000" smtClean="0">
                <a:latin typeface="Courier New" panose="02070309020205020404" pitchFamily="49" charset="0"/>
              </a:rPr>
              <a:t>%d</a:t>
            </a:r>
            <a:r>
              <a:rPr lang="en-US" sz="2000" smtClean="0"/>
              <a:t>”</a:t>
            </a:r>
            <a:r>
              <a:rPr lang="en-US" sz="2000" smtClean="0">
                <a:latin typeface="Courier New" panose="02070309020205020404" pitchFamily="49" charset="0"/>
              </a:rPr>
              <a:t>, &amp;num);</a:t>
            </a:r>
          </a:p>
          <a:p>
            <a:pPr eaLnBrk="1" hangingPunct="1">
              <a:lnSpc>
                <a:spcPct val="40000"/>
              </a:lnSpc>
              <a:buFontTx/>
              <a:buNone/>
            </a:pPr>
            <a:endParaRPr lang="en-US" sz="2000" smtClean="0">
              <a:latin typeface="Courier New" panose="02070309020205020404" pitchFamily="49" charset="0"/>
            </a:endParaRPr>
          </a:p>
          <a:p>
            <a:pPr eaLnBrk="1" hangingPunct="1">
              <a:lnSpc>
                <a:spcPct val="90000"/>
              </a:lnSpc>
              <a:buFontTx/>
              <a:buNone/>
            </a:pPr>
            <a:r>
              <a:rPr lang="en-US" sz="2000" smtClean="0"/>
              <a:t>Read a character:</a:t>
            </a:r>
            <a:endParaRPr lang="en-US" sz="2000" smtClean="0">
              <a:latin typeface="Courier New" panose="02070309020205020404" pitchFamily="49" charset="0"/>
            </a:endParaRPr>
          </a:p>
          <a:p>
            <a:pPr eaLnBrk="1" hangingPunct="1">
              <a:lnSpc>
                <a:spcPct val="90000"/>
              </a:lnSpc>
              <a:buFontTx/>
              <a:buNone/>
            </a:pPr>
            <a:r>
              <a:rPr lang="en-US" sz="2000" smtClean="0">
                <a:latin typeface="Courier New" panose="02070309020205020404" pitchFamily="49" charset="0"/>
              </a:rPr>
              <a:t>char ch;</a:t>
            </a:r>
          </a:p>
          <a:p>
            <a:pPr eaLnBrk="1" hangingPunct="1">
              <a:lnSpc>
                <a:spcPct val="90000"/>
              </a:lnSpc>
              <a:buFontTx/>
              <a:buNone/>
            </a:pPr>
            <a:r>
              <a:rPr lang="en-US" sz="2000" smtClean="0">
                <a:latin typeface="Courier New" panose="02070309020205020404" pitchFamily="49" charset="0"/>
              </a:rPr>
              <a:t>items_read = scanf(</a:t>
            </a:r>
            <a:r>
              <a:rPr lang="en-US" sz="2000" smtClean="0"/>
              <a:t>“</a:t>
            </a:r>
            <a:r>
              <a:rPr lang="en-US" sz="2000" smtClean="0">
                <a:latin typeface="Courier New" panose="02070309020205020404" pitchFamily="49" charset="0"/>
              </a:rPr>
              <a:t>%c</a:t>
            </a:r>
            <a:r>
              <a:rPr lang="en-US" sz="2000" smtClean="0"/>
              <a:t>”</a:t>
            </a:r>
            <a:r>
              <a:rPr lang="en-US" sz="2000" smtClean="0">
                <a:latin typeface="Courier New" panose="02070309020205020404" pitchFamily="49" charset="0"/>
              </a:rPr>
              <a:t>, &amp;ch);</a:t>
            </a:r>
          </a:p>
          <a:p>
            <a:pPr eaLnBrk="1" hangingPunct="1">
              <a:lnSpc>
                <a:spcPct val="40000"/>
              </a:lnSpc>
              <a:buFontTx/>
              <a:buNone/>
            </a:pPr>
            <a:endParaRPr lang="en-US" sz="2000" smtClean="0">
              <a:latin typeface="Courier New" panose="02070309020205020404" pitchFamily="49" charset="0"/>
            </a:endParaRPr>
          </a:p>
          <a:p>
            <a:pPr eaLnBrk="1" hangingPunct="1">
              <a:lnSpc>
                <a:spcPct val="90000"/>
              </a:lnSpc>
              <a:buFontTx/>
              <a:buNone/>
            </a:pPr>
            <a:r>
              <a:rPr lang="en-US" sz="2000" smtClean="0"/>
              <a:t>Read a string of max length, 79 chars:</a:t>
            </a:r>
            <a:endParaRPr lang="en-US" sz="2000" smtClean="0">
              <a:latin typeface="Courier New" panose="02070309020205020404" pitchFamily="49" charset="0"/>
            </a:endParaRPr>
          </a:p>
          <a:p>
            <a:pPr eaLnBrk="1" hangingPunct="1">
              <a:lnSpc>
                <a:spcPct val="90000"/>
              </a:lnSpc>
              <a:buFontTx/>
              <a:buNone/>
            </a:pPr>
            <a:r>
              <a:rPr lang="en-US" sz="2000" smtClean="0">
                <a:latin typeface="Courier New" panose="02070309020205020404" pitchFamily="49" charset="0"/>
              </a:rPr>
              <a:t>char buf[80];</a:t>
            </a:r>
          </a:p>
          <a:p>
            <a:pPr eaLnBrk="1" hangingPunct="1">
              <a:lnSpc>
                <a:spcPct val="90000"/>
              </a:lnSpc>
              <a:buFontTx/>
              <a:buNone/>
            </a:pPr>
            <a:r>
              <a:rPr lang="en-US" sz="2000" smtClean="0">
                <a:latin typeface="Courier New" panose="02070309020205020404" pitchFamily="49" charset="0"/>
              </a:rPr>
              <a:t>buf[79]=</a:t>
            </a:r>
            <a:r>
              <a:rPr lang="en-US" sz="2000" smtClean="0"/>
              <a:t>‘</a:t>
            </a:r>
            <a:r>
              <a:rPr lang="en-US" sz="2000" smtClean="0">
                <a:latin typeface="Courier New" panose="02070309020205020404" pitchFamily="49" charset="0"/>
              </a:rPr>
              <a:t>\0</a:t>
            </a:r>
            <a:r>
              <a:rPr lang="en-US" sz="2000" smtClean="0"/>
              <a:t>’</a:t>
            </a:r>
            <a:r>
              <a:rPr lang="en-US" sz="2000" smtClean="0">
                <a:latin typeface="Courier New" panose="02070309020205020404" pitchFamily="49" charset="0"/>
              </a:rPr>
              <a:t>;   // Ensure a terminating NULL.</a:t>
            </a:r>
          </a:p>
          <a:p>
            <a:pPr eaLnBrk="1" hangingPunct="1">
              <a:lnSpc>
                <a:spcPct val="90000"/>
              </a:lnSpc>
              <a:buFontTx/>
              <a:buNone/>
            </a:pPr>
            <a:r>
              <a:rPr lang="en-US" sz="2000" smtClean="0">
                <a:latin typeface="Courier New" panose="02070309020205020404" pitchFamily="49" charset="0"/>
              </a:rPr>
              <a:t>items_read = scanf(</a:t>
            </a:r>
            <a:r>
              <a:rPr lang="en-US" sz="2000" smtClean="0"/>
              <a:t>“</a:t>
            </a:r>
            <a:r>
              <a:rPr lang="en-US" sz="2000" smtClean="0">
                <a:latin typeface="Courier New" panose="02070309020205020404" pitchFamily="49" charset="0"/>
              </a:rPr>
              <a:t>%79s</a:t>
            </a:r>
            <a:r>
              <a:rPr lang="en-US" sz="2000" smtClean="0"/>
              <a:t>”</a:t>
            </a:r>
            <a:r>
              <a:rPr lang="en-US" sz="2000" smtClean="0">
                <a:latin typeface="Courier New" panose="02070309020205020404" pitchFamily="49" charset="0"/>
              </a:rPr>
              <a:t>, buf);</a:t>
            </a:r>
          </a:p>
          <a:p>
            <a:pPr eaLnBrk="1" hangingPunct="1">
              <a:lnSpc>
                <a:spcPct val="50000"/>
              </a:lnSpc>
              <a:buFontTx/>
              <a:buNone/>
            </a:pPr>
            <a:endParaRPr lang="en-US" sz="2000" smtClean="0">
              <a:latin typeface="Courier New" panose="02070309020205020404" pitchFamily="49" charset="0"/>
            </a:endParaRPr>
          </a:p>
          <a:p>
            <a:pPr eaLnBrk="1" hangingPunct="1">
              <a:lnSpc>
                <a:spcPct val="90000"/>
              </a:lnSpc>
              <a:buFontTx/>
              <a:buNone/>
            </a:pPr>
            <a:r>
              <a:rPr lang="en-US" sz="2000" smtClean="0"/>
              <a:t>Read number after pattern of</a:t>
            </a:r>
            <a:r>
              <a:rPr lang="en-US" sz="2000" smtClean="0">
                <a:latin typeface="Courier New" panose="02070309020205020404" pitchFamily="49" charset="0"/>
              </a:rPr>
              <a:t> </a:t>
            </a:r>
            <a:r>
              <a:rPr lang="en-US" sz="2000" smtClean="0"/>
              <a:t>“</a:t>
            </a:r>
            <a:r>
              <a:rPr lang="en-US" sz="2000" smtClean="0">
                <a:latin typeface="Courier New" panose="02070309020205020404" pitchFamily="49" charset="0"/>
              </a:rPr>
              <a:t>a:&lt;num&gt;</a:t>
            </a:r>
            <a:r>
              <a:rPr lang="en-US" sz="2000" smtClean="0"/>
              <a:t>”:</a:t>
            </a:r>
            <a:endParaRPr lang="en-US" sz="2000" smtClean="0">
              <a:latin typeface="Courier New" panose="02070309020205020404" pitchFamily="49" charset="0"/>
            </a:endParaRPr>
          </a:p>
          <a:p>
            <a:pPr eaLnBrk="1" hangingPunct="1">
              <a:lnSpc>
                <a:spcPct val="90000"/>
              </a:lnSpc>
              <a:buFontTx/>
              <a:buNone/>
            </a:pPr>
            <a:r>
              <a:rPr lang="en-US" sz="2000" smtClean="0">
                <a:latin typeface="Courier New" panose="02070309020205020404" pitchFamily="49" charset="0"/>
              </a:rPr>
              <a:t>int num;</a:t>
            </a:r>
          </a:p>
          <a:p>
            <a:pPr eaLnBrk="1" hangingPunct="1">
              <a:lnSpc>
                <a:spcPct val="90000"/>
              </a:lnSpc>
              <a:buFontTx/>
              <a:buNone/>
            </a:pPr>
            <a:r>
              <a:rPr lang="en-US" sz="2000" smtClean="0">
                <a:latin typeface="Courier New" panose="02070309020205020404" pitchFamily="49" charset="0"/>
              </a:rPr>
              <a:t>items_read = scanf(</a:t>
            </a:r>
            <a:r>
              <a:rPr lang="en-US" sz="2000" smtClean="0"/>
              <a:t>“</a:t>
            </a:r>
            <a:r>
              <a:rPr lang="en-US" sz="2000" smtClean="0">
                <a:latin typeface="Courier New" panose="02070309020205020404" pitchFamily="49" charset="0"/>
              </a:rPr>
              <a:t>a:%d</a:t>
            </a:r>
            <a:r>
              <a:rPr lang="en-US" sz="2000" smtClean="0"/>
              <a:t>”</a:t>
            </a:r>
            <a:r>
              <a:rPr lang="en-US" sz="2000" smtClean="0">
                <a:latin typeface="Courier New" panose="02070309020205020404" pitchFamily="49" charset="0"/>
              </a:rPr>
              <a:t>, &amp;num);</a:t>
            </a:r>
          </a:p>
        </p:txBody>
      </p:sp>
      <p:sp>
        <p:nvSpPr>
          <p:cNvPr id="79877" name="Text Box 5"/>
          <p:cNvSpPr txBox="1">
            <a:spLocks noChangeArrowheads="1"/>
          </p:cNvSpPr>
          <p:nvPr/>
        </p:nvSpPr>
        <p:spPr bwMode="auto">
          <a:xfrm>
            <a:off x="6781800" y="2582863"/>
            <a:ext cx="2209800" cy="92233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eaLnBrk="1" hangingPunct="1"/>
            <a:r>
              <a:rPr lang="en-US" sz="1800" b="1">
                <a:solidFill>
                  <a:srgbClr val="339933"/>
                </a:solidFill>
                <a:latin typeface="Arial" panose="020B0604020202020204" pitchFamily="34" charset="0"/>
              </a:rPr>
              <a:t>always check the return value of scanf</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2756">
                                            <p:txEl>
                                              <p:pRg st="0" end="0"/>
                                            </p:txEl>
                                          </p:spTgt>
                                        </p:tgtEl>
                                        <p:attrNameLst>
                                          <p:attrName>style.visibility</p:attrName>
                                        </p:attrNameLst>
                                      </p:cBhvr>
                                      <p:to>
                                        <p:strVal val="visible"/>
                                      </p:to>
                                    </p:set>
                                    <p:anim calcmode="lin" valueType="num">
                                      <p:cBhvr additive="base">
                                        <p:cTn id="7" dur="500" fill="hold"/>
                                        <p:tgtEl>
                                          <p:spTgt spid="202756">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275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2756">
                                            <p:txEl>
                                              <p:pRg st="2" end="2"/>
                                            </p:txEl>
                                          </p:spTgt>
                                        </p:tgtEl>
                                        <p:attrNameLst>
                                          <p:attrName>style.visibility</p:attrName>
                                        </p:attrNameLst>
                                      </p:cBhvr>
                                      <p:to>
                                        <p:strVal val="visible"/>
                                      </p:to>
                                    </p:set>
                                    <p:anim calcmode="lin" valueType="num">
                                      <p:cBhvr additive="base">
                                        <p:cTn id="13" dur="500" fill="hold"/>
                                        <p:tgtEl>
                                          <p:spTgt spid="202756">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275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2756">
                                            <p:txEl>
                                              <p:pRg st="3" end="3"/>
                                            </p:txEl>
                                          </p:spTgt>
                                        </p:tgtEl>
                                        <p:attrNameLst>
                                          <p:attrName>style.visibility</p:attrName>
                                        </p:attrNameLst>
                                      </p:cBhvr>
                                      <p:to>
                                        <p:strVal val="visible"/>
                                      </p:to>
                                    </p:set>
                                    <p:anim calcmode="lin" valueType="num">
                                      <p:cBhvr additive="base">
                                        <p:cTn id="19" dur="500" fill="hold"/>
                                        <p:tgtEl>
                                          <p:spTgt spid="202756">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275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2756">
                                            <p:txEl>
                                              <p:pRg st="4" end="4"/>
                                            </p:txEl>
                                          </p:spTgt>
                                        </p:tgtEl>
                                        <p:attrNameLst>
                                          <p:attrName>style.visibility</p:attrName>
                                        </p:attrNameLst>
                                      </p:cBhvr>
                                      <p:to>
                                        <p:strVal val="visible"/>
                                      </p:to>
                                    </p:set>
                                    <p:anim calcmode="lin" valueType="num">
                                      <p:cBhvr additive="base">
                                        <p:cTn id="25" dur="500" fill="hold"/>
                                        <p:tgtEl>
                                          <p:spTgt spid="202756">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275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2756">
                                            <p:txEl>
                                              <p:pRg st="6" end="6"/>
                                            </p:txEl>
                                          </p:spTgt>
                                        </p:tgtEl>
                                        <p:attrNameLst>
                                          <p:attrName>style.visibility</p:attrName>
                                        </p:attrNameLst>
                                      </p:cBhvr>
                                      <p:to>
                                        <p:strVal val="visible"/>
                                      </p:to>
                                    </p:set>
                                    <p:anim calcmode="lin" valueType="num">
                                      <p:cBhvr additive="base">
                                        <p:cTn id="31" dur="500" fill="hold"/>
                                        <p:tgtEl>
                                          <p:spTgt spid="202756">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275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02756">
                                            <p:txEl>
                                              <p:pRg st="7" end="7"/>
                                            </p:txEl>
                                          </p:spTgt>
                                        </p:tgtEl>
                                        <p:attrNameLst>
                                          <p:attrName>style.visibility</p:attrName>
                                        </p:attrNameLst>
                                      </p:cBhvr>
                                      <p:to>
                                        <p:strVal val="visible"/>
                                      </p:to>
                                    </p:set>
                                    <p:anim calcmode="lin" valueType="num">
                                      <p:cBhvr additive="base">
                                        <p:cTn id="37" dur="500" fill="hold"/>
                                        <p:tgtEl>
                                          <p:spTgt spid="202756">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275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02756">
                                            <p:txEl>
                                              <p:pRg st="8" end="8"/>
                                            </p:txEl>
                                          </p:spTgt>
                                        </p:tgtEl>
                                        <p:attrNameLst>
                                          <p:attrName>style.visibility</p:attrName>
                                        </p:attrNameLst>
                                      </p:cBhvr>
                                      <p:to>
                                        <p:strVal val="visible"/>
                                      </p:to>
                                    </p:set>
                                    <p:anim calcmode="lin" valueType="num">
                                      <p:cBhvr additive="base">
                                        <p:cTn id="43" dur="500" fill="hold"/>
                                        <p:tgtEl>
                                          <p:spTgt spid="202756">
                                            <p:txEl>
                                              <p:pRg st="8" end="8"/>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02756">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02756">
                                            <p:txEl>
                                              <p:pRg st="10" end="10"/>
                                            </p:txEl>
                                          </p:spTgt>
                                        </p:tgtEl>
                                        <p:attrNameLst>
                                          <p:attrName>style.visibility</p:attrName>
                                        </p:attrNameLst>
                                      </p:cBhvr>
                                      <p:to>
                                        <p:strVal val="visible"/>
                                      </p:to>
                                    </p:set>
                                    <p:anim calcmode="lin" valueType="num">
                                      <p:cBhvr additive="base">
                                        <p:cTn id="49" dur="500" fill="hold"/>
                                        <p:tgtEl>
                                          <p:spTgt spid="202756">
                                            <p:txEl>
                                              <p:pRg st="10" end="10"/>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02756">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02756">
                                            <p:txEl>
                                              <p:pRg st="11" end="11"/>
                                            </p:txEl>
                                          </p:spTgt>
                                        </p:tgtEl>
                                        <p:attrNameLst>
                                          <p:attrName>style.visibility</p:attrName>
                                        </p:attrNameLst>
                                      </p:cBhvr>
                                      <p:to>
                                        <p:strVal val="visible"/>
                                      </p:to>
                                    </p:set>
                                    <p:anim calcmode="lin" valueType="num">
                                      <p:cBhvr additive="base">
                                        <p:cTn id="55" dur="500" fill="hold"/>
                                        <p:tgtEl>
                                          <p:spTgt spid="202756">
                                            <p:txEl>
                                              <p:pRg st="11" end="11"/>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02756">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02756">
                                            <p:txEl>
                                              <p:pRg st="12" end="12"/>
                                            </p:txEl>
                                          </p:spTgt>
                                        </p:tgtEl>
                                        <p:attrNameLst>
                                          <p:attrName>style.visibility</p:attrName>
                                        </p:attrNameLst>
                                      </p:cBhvr>
                                      <p:to>
                                        <p:strVal val="visible"/>
                                      </p:to>
                                    </p:set>
                                    <p:anim calcmode="lin" valueType="num">
                                      <p:cBhvr additive="base">
                                        <p:cTn id="61" dur="500" fill="hold"/>
                                        <p:tgtEl>
                                          <p:spTgt spid="202756">
                                            <p:txEl>
                                              <p:pRg st="12" end="12"/>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02756">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02756">
                                            <p:txEl>
                                              <p:pRg st="13" end="13"/>
                                            </p:txEl>
                                          </p:spTgt>
                                        </p:tgtEl>
                                        <p:attrNameLst>
                                          <p:attrName>style.visibility</p:attrName>
                                        </p:attrNameLst>
                                      </p:cBhvr>
                                      <p:to>
                                        <p:strVal val="visible"/>
                                      </p:to>
                                    </p:set>
                                    <p:anim calcmode="lin" valueType="num">
                                      <p:cBhvr additive="base">
                                        <p:cTn id="67" dur="500" fill="hold"/>
                                        <p:tgtEl>
                                          <p:spTgt spid="202756">
                                            <p:txEl>
                                              <p:pRg st="13" end="13"/>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202756">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202756">
                                            <p:txEl>
                                              <p:pRg st="15" end="15"/>
                                            </p:txEl>
                                          </p:spTgt>
                                        </p:tgtEl>
                                        <p:attrNameLst>
                                          <p:attrName>style.visibility</p:attrName>
                                        </p:attrNameLst>
                                      </p:cBhvr>
                                      <p:to>
                                        <p:strVal val="visible"/>
                                      </p:to>
                                    </p:set>
                                    <p:anim calcmode="lin" valueType="num">
                                      <p:cBhvr additive="base">
                                        <p:cTn id="73" dur="500" fill="hold"/>
                                        <p:tgtEl>
                                          <p:spTgt spid="202756">
                                            <p:txEl>
                                              <p:pRg st="15" end="15"/>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202756">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202756">
                                            <p:txEl>
                                              <p:pRg st="16" end="16"/>
                                            </p:txEl>
                                          </p:spTgt>
                                        </p:tgtEl>
                                        <p:attrNameLst>
                                          <p:attrName>style.visibility</p:attrName>
                                        </p:attrNameLst>
                                      </p:cBhvr>
                                      <p:to>
                                        <p:strVal val="visible"/>
                                      </p:to>
                                    </p:set>
                                    <p:anim calcmode="lin" valueType="num">
                                      <p:cBhvr additive="base">
                                        <p:cTn id="79" dur="500" fill="hold"/>
                                        <p:tgtEl>
                                          <p:spTgt spid="202756">
                                            <p:txEl>
                                              <p:pRg st="16" end="16"/>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202756">
                                            <p:txEl>
                                              <p:pRg st="16" end="16"/>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202756">
                                            <p:txEl>
                                              <p:pRg st="17" end="17"/>
                                            </p:txEl>
                                          </p:spTgt>
                                        </p:tgtEl>
                                        <p:attrNameLst>
                                          <p:attrName>style.visibility</p:attrName>
                                        </p:attrNameLst>
                                      </p:cBhvr>
                                      <p:to>
                                        <p:strVal val="visible"/>
                                      </p:to>
                                    </p:set>
                                    <p:anim calcmode="lin" valueType="num">
                                      <p:cBhvr additive="base">
                                        <p:cTn id="85" dur="500" fill="hold"/>
                                        <p:tgtEl>
                                          <p:spTgt spid="202756">
                                            <p:txEl>
                                              <p:pRg st="17" end="17"/>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202756">
                                            <p:txEl>
                                              <p:pRg st="17" end="1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6"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hangingPunct="1"/>
            <a:r>
              <a:rPr lang="en-US" smtClean="0"/>
              <a:t>sscanf examples</a:t>
            </a:r>
          </a:p>
        </p:txBody>
      </p:sp>
      <p:sp>
        <p:nvSpPr>
          <p:cNvPr id="204803" name="Rectangle 3"/>
          <p:cNvSpPr>
            <a:spLocks noGrp="1" noChangeArrowheads="1"/>
          </p:cNvSpPr>
          <p:nvPr>
            <p:ph type="body" idx="1"/>
          </p:nvPr>
        </p:nvSpPr>
        <p:spPr>
          <a:xfrm>
            <a:off x="304800" y="914400"/>
            <a:ext cx="7772400" cy="5410200"/>
          </a:xfrm>
        </p:spPr>
        <p:txBody>
          <a:bodyPr/>
          <a:lstStyle/>
          <a:p>
            <a:pPr eaLnBrk="1" hangingPunct="1">
              <a:lnSpc>
                <a:spcPct val="80000"/>
              </a:lnSpc>
              <a:buFontTx/>
              <a:buNone/>
            </a:pPr>
            <a:r>
              <a:rPr lang="en-US" sz="2000" smtClean="0">
                <a:latin typeface="Courier New" panose="02070309020205020404" pitchFamily="49" charset="0"/>
              </a:rPr>
              <a:t>#include &lt;stdio.h&gt; </a:t>
            </a:r>
          </a:p>
          <a:p>
            <a:pPr eaLnBrk="1" hangingPunct="1">
              <a:lnSpc>
                <a:spcPct val="80000"/>
              </a:lnSpc>
              <a:buFontTx/>
              <a:buNone/>
            </a:pPr>
            <a:r>
              <a:rPr lang="en-US" sz="2000" smtClean="0">
                <a:latin typeface="Courier New" panose="02070309020205020404" pitchFamily="49" charset="0"/>
              </a:rPr>
              <a:t>main() </a:t>
            </a:r>
          </a:p>
          <a:p>
            <a:pPr eaLnBrk="1" hangingPunct="1">
              <a:lnSpc>
                <a:spcPct val="80000"/>
              </a:lnSpc>
              <a:buFontTx/>
              <a:buNone/>
            </a:pPr>
            <a:r>
              <a:rPr lang="en-US" sz="2000" smtClean="0">
                <a:latin typeface="Courier New" panose="02070309020205020404" pitchFamily="49" charset="0"/>
              </a:rPr>
              <a:t>{ </a:t>
            </a:r>
          </a:p>
          <a:p>
            <a:pPr eaLnBrk="1" hangingPunct="1">
              <a:lnSpc>
                <a:spcPct val="80000"/>
              </a:lnSpc>
              <a:buFontTx/>
              <a:buNone/>
            </a:pPr>
            <a:r>
              <a:rPr lang="en-US" sz="2000" smtClean="0">
                <a:latin typeface="Courier New" panose="02070309020205020404" pitchFamily="49" charset="0"/>
              </a:rPr>
              <a:t>char Host[64]; </a:t>
            </a:r>
          </a:p>
          <a:p>
            <a:pPr eaLnBrk="1" hangingPunct="1">
              <a:lnSpc>
                <a:spcPct val="80000"/>
              </a:lnSpc>
              <a:buFontTx/>
              <a:buNone/>
            </a:pPr>
            <a:r>
              <a:rPr lang="en-US" sz="2000" smtClean="0">
                <a:latin typeface="Courier New" panose="02070309020205020404" pitchFamily="49" charset="0"/>
              </a:rPr>
              <a:t>char User[64]; </a:t>
            </a:r>
          </a:p>
          <a:p>
            <a:pPr eaLnBrk="1" hangingPunct="1">
              <a:lnSpc>
                <a:spcPct val="80000"/>
              </a:lnSpc>
              <a:buFontTx/>
              <a:buNone/>
            </a:pPr>
            <a:r>
              <a:rPr lang="en-US" sz="2000" smtClean="0">
                <a:latin typeface="Courier New" panose="02070309020205020404" pitchFamily="49" charset="0"/>
              </a:rPr>
              <a:t>char Buff[200] = "Hostname=Server1 User=test Time=11:15"; </a:t>
            </a:r>
          </a:p>
          <a:p>
            <a:pPr eaLnBrk="1" hangingPunct="1">
              <a:lnSpc>
                <a:spcPct val="80000"/>
              </a:lnSpc>
              <a:buFontTx/>
              <a:buNone/>
            </a:pPr>
            <a:r>
              <a:rPr lang="en-US" sz="2000" smtClean="0">
                <a:latin typeface="Courier New" panose="02070309020205020404" pitchFamily="49" charset="0"/>
              </a:rPr>
              <a:t>                       ------- ---------     </a:t>
            </a:r>
          </a:p>
          <a:p>
            <a:pPr eaLnBrk="1" hangingPunct="1">
              <a:lnSpc>
                <a:spcPct val="80000"/>
              </a:lnSpc>
              <a:buFontTx/>
              <a:buNone/>
            </a:pPr>
            <a:r>
              <a:rPr lang="en-US" sz="2000" smtClean="0">
                <a:latin typeface="Courier New" panose="02070309020205020404" pitchFamily="49" charset="0"/>
              </a:rPr>
              <a:t>                         |      /</a:t>
            </a:r>
          </a:p>
          <a:p>
            <a:pPr eaLnBrk="1" hangingPunct="1">
              <a:lnSpc>
                <a:spcPct val="80000"/>
              </a:lnSpc>
              <a:buFontTx/>
              <a:buNone/>
            </a:pPr>
            <a:r>
              <a:rPr lang="en-US" sz="2000" smtClean="0">
                <a:latin typeface="Courier New" panose="02070309020205020404" pitchFamily="49" charset="0"/>
              </a:rPr>
              <a:t>                         |    /</a:t>
            </a:r>
          </a:p>
          <a:p>
            <a:pPr eaLnBrk="1" hangingPunct="1">
              <a:lnSpc>
                <a:spcPct val="80000"/>
              </a:lnSpc>
              <a:buFontTx/>
              <a:buNone/>
            </a:pPr>
            <a:r>
              <a:rPr lang="en-US" sz="2000" smtClean="0">
                <a:latin typeface="Courier New" panose="02070309020205020404" pitchFamily="49" charset="0"/>
              </a:rPr>
              <a:t>sscanf (Buff, "Hostname=%s %s", Host, User); </a:t>
            </a:r>
          </a:p>
          <a:p>
            <a:pPr eaLnBrk="1" hangingPunct="1">
              <a:lnSpc>
                <a:spcPct val="80000"/>
              </a:lnSpc>
              <a:buFontTx/>
              <a:buNone/>
            </a:pPr>
            <a:r>
              <a:rPr lang="en-US" sz="2000" smtClean="0">
                <a:latin typeface="Courier New" panose="02070309020205020404" pitchFamily="49" charset="0"/>
              </a:rPr>
              <a:t>printf("Host is %s\n", Host); </a:t>
            </a:r>
          </a:p>
          <a:p>
            <a:pPr eaLnBrk="1" hangingPunct="1">
              <a:lnSpc>
                <a:spcPct val="80000"/>
              </a:lnSpc>
              <a:buFontTx/>
              <a:buNone/>
            </a:pPr>
            <a:r>
              <a:rPr lang="en-US" sz="2000" smtClean="0">
                <a:latin typeface="Courier New" panose="02070309020205020404" pitchFamily="49" charset="0"/>
              </a:rPr>
              <a:t>printf("User is %s\n", User); </a:t>
            </a:r>
          </a:p>
          <a:p>
            <a:pPr eaLnBrk="1" hangingPunct="1">
              <a:lnSpc>
                <a:spcPct val="80000"/>
              </a:lnSpc>
              <a:buFontTx/>
              <a:buNone/>
            </a:pPr>
            <a:r>
              <a:rPr lang="en-US" sz="2000" smtClean="0">
                <a:latin typeface="Courier New" panose="02070309020205020404" pitchFamily="49" charset="0"/>
              </a:rPr>
              <a:t>exit(0); </a:t>
            </a:r>
          </a:p>
          <a:p>
            <a:pPr eaLnBrk="1" hangingPunct="1">
              <a:lnSpc>
                <a:spcPct val="80000"/>
              </a:lnSpc>
              <a:buFontTx/>
              <a:buNone/>
            </a:pPr>
            <a:r>
              <a:rPr lang="en-US" sz="2000" smtClean="0">
                <a:latin typeface="Courier New" panose="02070309020205020404" pitchFamily="49" charset="0"/>
              </a:rPr>
              <a:t>} </a:t>
            </a:r>
          </a:p>
          <a:p>
            <a:pPr eaLnBrk="1" hangingPunct="1">
              <a:lnSpc>
                <a:spcPct val="80000"/>
              </a:lnSpc>
              <a:buFontTx/>
              <a:buNone/>
            </a:pPr>
            <a:endParaRPr lang="en-US" sz="2000" smtClean="0">
              <a:latin typeface="Courier New" panose="02070309020205020404" pitchFamily="49" charset="0"/>
            </a:endParaRPr>
          </a:p>
          <a:p>
            <a:pPr eaLnBrk="1" hangingPunct="1">
              <a:lnSpc>
                <a:spcPct val="80000"/>
              </a:lnSpc>
              <a:buFontTx/>
              <a:buNone/>
            </a:pPr>
            <a:r>
              <a:rPr lang="en-US" sz="2000" smtClean="0">
                <a:latin typeface="Courier New" panose="02070309020205020404" pitchFamily="49" charset="0"/>
              </a:rPr>
              <a:t>Host is Server1 </a:t>
            </a:r>
          </a:p>
          <a:p>
            <a:pPr eaLnBrk="1" hangingPunct="1">
              <a:lnSpc>
                <a:spcPct val="80000"/>
              </a:lnSpc>
              <a:buFontTx/>
              <a:buNone/>
            </a:pPr>
            <a:r>
              <a:rPr lang="en-US" sz="2000" smtClean="0">
                <a:latin typeface="Courier New" panose="02070309020205020404" pitchFamily="49" charset="0"/>
              </a:rPr>
              <a:t>User is User=test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 calcmode="lin" valueType="num">
                                      <p:cBhvr additive="base">
                                        <p:cTn id="7" dur="500" fill="hold"/>
                                        <p:tgtEl>
                                          <p:spTgt spid="20480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048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4803">
                                            <p:txEl>
                                              <p:pRg st="1" end="1"/>
                                            </p:txEl>
                                          </p:spTgt>
                                        </p:tgtEl>
                                        <p:attrNameLst>
                                          <p:attrName>style.visibility</p:attrName>
                                        </p:attrNameLst>
                                      </p:cBhvr>
                                      <p:to>
                                        <p:strVal val="visible"/>
                                      </p:to>
                                    </p:set>
                                    <p:anim calcmode="lin" valueType="num">
                                      <p:cBhvr additive="base">
                                        <p:cTn id="13" dur="500" fill="hold"/>
                                        <p:tgtEl>
                                          <p:spTgt spid="20480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48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4803">
                                            <p:txEl>
                                              <p:pRg st="2" end="2"/>
                                            </p:txEl>
                                          </p:spTgt>
                                        </p:tgtEl>
                                        <p:attrNameLst>
                                          <p:attrName>style.visibility</p:attrName>
                                        </p:attrNameLst>
                                      </p:cBhvr>
                                      <p:to>
                                        <p:strVal val="visible"/>
                                      </p:to>
                                    </p:set>
                                    <p:anim calcmode="lin" valueType="num">
                                      <p:cBhvr additive="base">
                                        <p:cTn id="19" dur="500" fill="hold"/>
                                        <p:tgtEl>
                                          <p:spTgt spid="20480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48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4803">
                                            <p:txEl>
                                              <p:pRg st="3" end="3"/>
                                            </p:txEl>
                                          </p:spTgt>
                                        </p:tgtEl>
                                        <p:attrNameLst>
                                          <p:attrName>style.visibility</p:attrName>
                                        </p:attrNameLst>
                                      </p:cBhvr>
                                      <p:to>
                                        <p:strVal val="visible"/>
                                      </p:to>
                                    </p:set>
                                    <p:anim calcmode="lin" valueType="num">
                                      <p:cBhvr additive="base">
                                        <p:cTn id="25" dur="500" fill="hold"/>
                                        <p:tgtEl>
                                          <p:spTgt spid="20480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48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4803">
                                            <p:txEl>
                                              <p:pRg st="4" end="4"/>
                                            </p:txEl>
                                          </p:spTgt>
                                        </p:tgtEl>
                                        <p:attrNameLst>
                                          <p:attrName>style.visibility</p:attrName>
                                        </p:attrNameLst>
                                      </p:cBhvr>
                                      <p:to>
                                        <p:strVal val="visible"/>
                                      </p:to>
                                    </p:set>
                                    <p:anim calcmode="lin" valueType="num">
                                      <p:cBhvr additive="base">
                                        <p:cTn id="31" dur="500" fill="hold"/>
                                        <p:tgtEl>
                                          <p:spTgt spid="204803">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48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04803">
                                            <p:txEl>
                                              <p:pRg st="5" end="5"/>
                                            </p:txEl>
                                          </p:spTgt>
                                        </p:tgtEl>
                                        <p:attrNameLst>
                                          <p:attrName>style.visibility</p:attrName>
                                        </p:attrNameLst>
                                      </p:cBhvr>
                                      <p:to>
                                        <p:strVal val="visible"/>
                                      </p:to>
                                    </p:set>
                                    <p:anim calcmode="lin" valueType="num">
                                      <p:cBhvr additive="base">
                                        <p:cTn id="37" dur="500" fill="hold"/>
                                        <p:tgtEl>
                                          <p:spTgt spid="204803">
                                            <p:txEl>
                                              <p:pRg st="5" end="5"/>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2048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204803">
                                            <p:txEl>
                                              <p:pRg st="6" end="6"/>
                                            </p:txEl>
                                          </p:spTgt>
                                        </p:tgtEl>
                                        <p:attrNameLst>
                                          <p:attrName>style.visibility</p:attrName>
                                        </p:attrNameLst>
                                      </p:cBhvr>
                                      <p:to>
                                        <p:strVal val="visible"/>
                                      </p:to>
                                    </p:set>
                                    <p:anim calcmode="lin" valueType="num">
                                      <p:cBhvr additive="base">
                                        <p:cTn id="43" dur="500" fill="hold"/>
                                        <p:tgtEl>
                                          <p:spTgt spid="204803">
                                            <p:txEl>
                                              <p:pRg st="6" end="6"/>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20480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204803">
                                            <p:txEl>
                                              <p:pRg st="7" end="7"/>
                                            </p:txEl>
                                          </p:spTgt>
                                        </p:tgtEl>
                                        <p:attrNameLst>
                                          <p:attrName>style.visibility</p:attrName>
                                        </p:attrNameLst>
                                      </p:cBhvr>
                                      <p:to>
                                        <p:strVal val="visible"/>
                                      </p:to>
                                    </p:set>
                                    <p:anim calcmode="lin" valueType="num">
                                      <p:cBhvr additive="base">
                                        <p:cTn id="49" dur="500" fill="hold"/>
                                        <p:tgtEl>
                                          <p:spTgt spid="204803">
                                            <p:txEl>
                                              <p:pRg st="7" end="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20480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204803">
                                            <p:txEl>
                                              <p:pRg st="8" end="8"/>
                                            </p:txEl>
                                          </p:spTgt>
                                        </p:tgtEl>
                                        <p:attrNameLst>
                                          <p:attrName>style.visibility</p:attrName>
                                        </p:attrNameLst>
                                      </p:cBhvr>
                                      <p:to>
                                        <p:strVal val="visible"/>
                                      </p:to>
                                    </p:set>
                                    <p:anim calcmode="lin" valueType="num">
                                      <p:cBhvr additive="base">
                                        <p:cTn id="55" dur="500" fill="hold"/>
                                        <p:tgtEl>
                                          <p:spTgt spid="204803">
                                            <p:txEl>
                                              <p:pRg st="8" end="8"/>
                                            </p:txEl>
                                          </p:spTgt>
                                        </p:tgtEl>
                                        <p:attrNameLst>
                                          <p:attrName>ppt_x</p:attrName>
                                        </p:attrNameLst>
                                      </p:cBhvr>
                                      <p:tavLst>
                                        <p:tav tm="0">
                                          <p:val>
                                            <p:strVal val="1+#ppt_w/2"/>
                                          </p:val>
                                        </p:tav>
                                        <p:tav tm="100000">
                                          <p:val>
                                            <p:strVal val="#ppt_x"/>
                                          </p:val>
                                        </p:tav>
                                      </p:tavLst>
                                    </p:anim>
                                    <p:anim calcmode="lin" valueType="num">
                                      <p:cBhvr additive="base">
                                        <p:cTn id="56" dur="500" fill="hold"/>
                                        <p:tgtEl>
                                          <p:spTgt spid="20480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204803">
                                            <p:txEl>
                                              <p:pRg st="9" end="9"/>
                                            </p:txEl>
                                          </p:spTgt>
                                        </p:tgtEl>
                                        <p:attrNameLst>
                                          <p:attrName>style.visibility</p:attrName>
                                        </p:attrNameLst>
                                      </p:cBhvr>
                                      <p:to>
                                        <p:strVal val="visible"/>
                                      </p:to>
                                    </p:set>
                                    <p:anim calcmode="lin" valueType="num">
                                      <p:cBhvr additive="base">
                                        <p:cTn id="61" dur="500" fill="hold"/>
                                        <p:tgtEl>
                                          <p:spTgt spid="204803">
                                            <p:txEl>
                                              <p:pRg st="9" end="9"/>
                                            </p:txEl>
                                          </p:spTgt>
                                        </p:tgtEl>
                                        <p:attrNameLst>
                                          <p:attrName>ppt_x</p:attrName>
                                        </p:attrNameLst>
                                      </p:cBhvr>
                                      <p:tavLst>
                                        <p:tav tm="0">
                                          <p:val>
                                            <p:strVal val="1+#ppt_w/2"/>
                                          </p:val>
                                        </p:tav>
                                        <p:tav tm="100000">
                                          <p:val>
                                            <p:strVal val="#ppt_x"/>
                                          </p:val>
                                        </p:tav>
                                      </p:tavLst>
                                    </p:anim>
                                    <p:anim calcmode="lin" valueType="num">
                                      <p:cBhvr additive="base">
                                        <p:cTn id="62" dur="500" fill="hold"/>
                                        <p:tgtEl>
                                          <p:spTgt spid="20480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204803">
                                            <p:txEl>
                                              <p:pRg st="10" end="10"/>
                                            </p:txEl>
                                          </p:spTgt>
                                        </p:tgtEl>
                                        <p:attrNameLst>
                                          <p:attrName>style.visibility</p:attrName>
                                        </p:attrNameLst>
                                      </p:cBhvr>
                                      <p:to>
                                        <p:strVal val="visible"/>
                                      </p:to>
                                    </p:set>
                                    <p:anim calcmode="lin" valueType="num">
                                      <p:cBhvr additive="base">
                                        <p:cTn id="67" dur="500" fill="hold"/>
                                        <p:tgtEl>
                                          <p:spTgt spid="204803">
                                            <p:txEl>
                                              <p:pRg st="10" end="10"/>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20480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204803">
                                            <p:txEl>
                                              <p:pRg st="11" end="11"/>
                                            </p:txEl>
                                          </p:spTgt>
                                        </p:tgtEl>
                                        <p:attrNameLst>
                                          <p:attrName>style.visibility</p:attrName>
                                        </p:attrNameLst>
                                      </p:cBhvr>
                                      <p:to>
                                        <p:strVal val="visible"/>
                                      </p:to>
                                    </p:set>
                                    <p:anim calcmode="lin" valueType="num">
                                      <p:cBhvr additive="base">
                                        <p:cTn id="73" dur="500" fill="hold"/>
                                        <p:tgtEl>
                                          <p:spTgt spid="204803">
                                            <p:txEl>
                                              <p:pRg st="11" end="11"/>
                                            </p:txEl>
                                          </p:spTgt>
                                        </p:tgtEl>
                                        <p:attrNameLst>
                                          <p:attrName>ppt_x</p:attrName>
                                        </p:attrNameLst>
                                      </p:cBhvr>
                                      <p:tavLst>
                                        <p:tav tm="0">
                                          <p:val>
                                            <p:strVal val="1+#ppt_w/2"/>
                                          </p:val>
                                        </p:tav>
                                        <p:tav tm="100000">
                                          <p:val>
                                            <p:strVal val="#ppt_x"/>
                                          </p:val>
                                        </p:tav>
                                      </p:tavLst>
                                    </p:anim>
                                    <p:anim calcmode="lin" valueType="num">
                                      <p:cBhvr additive="base">
                                        <p:cTn id="74" dur="500" fill="hold"/>
                                        <p:tgtEl>
                                          <p:spTgt spid="20480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204803">
                                            <p:txEl>
                                              <p:pRg st="12" end="12"/>
                                            </p:txEl>
                                          </p:spTgt>
                                        </p:tgtEl>
                                        <p:attrNameLst>
                                          <p:attrName>style.visibility</p:attrName>
                                        </p:attrNameLst>
                                      </p:cBhvr>
                                      <p:to>
                                        <p:strVal val="visible"/>
                                      </p:to>
                                    </p:set>
                                    <p:anim calcmode="lin" valueType="num">
                                      <p:cBhvr additive="base">
                                        <p:cTn id="79" dur="500" fill="hold"/>
                                        <p:tgtEl>
                                          <p:spTgt spid="204803">
                                            <p:txEl>
                                              <p:pRg st="12" end="12"/>
                                            </p:txEl>
                                          </p:spTgt>
                                        </p:tgtEl>
                                        <p:attrNameLst>
                                          <p:attrName>ppt_x</p:attrName>
                                        </p:attrNameLst>
                                      </p:cBhvr>
                                      <p:tavLst>
                                        <p:tav tm="0">
                                          <p:val>
                                            <p:strVal val="1+#ppt_w/2"/>
                                          </p:val>
                                        </p:tav>
                                        <p:tav tm="100000">
                                          <p:val>
                                            <p:strVal val="#ppt_x"/>
                                          </p:val>
                                        </p:tav>
                                      </p:tavLst>
                                    </p:anim>
                                    <p:anim calcmode="lin" valueType="num">
                                      <p:cBhvr additive="base">
                                        <p:cTn id="80" dur="500" fill="hold"/>
                                        <p:tgtEl>
                                          <p:spTgt spid="204803">
                                            <p:txEl>
                                              <p:pRg st="12" end="12"/>
                                            </p:txEl>
                                          </p:spTgt>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204803">
                                            <p:txEl>
                                              <p:pRg st="13" end="13"/>
                                            </p:txEl>
                                          </p:spTgt>
                                        </p:tgtEl>
                                        <p:attrNameLst>
                                          <p:attrName>style.visibility</p:attrName>
                                        </p:attrNameLst>
                                      </p:cBhvr>
                                      <p:to>
                                        <p:strVal val="visible"/>
                                      </p:to>
                                    </p:set>
                                    <p:anim calcmode="lin" valueType="num">
                                      <p:cBhvr additive="base">
                                        <p:cTn id="85" dur="500" fill="hold"/>
                                        <p:tgtEl>
                                          <p:spTgt spid="204803">
                                            <p:txEl>
                                              <p:pRg st="13" end="13"/>
                                            </p:txEl>
                                          </p:spTgt>
                                        </p:tgtEl>
                                        <p:attrNameLst>
                                          <p:attrName>ppt_x</p:attrName>
                                        </p:attrNameLst>
                                      </p:cBhvr>
                                      <p:tavLst>
                                        <p:tav tm="0">
                                          <p:val>
                                            <p:strVal val="1+#ppt_w/2"/>
                                          </p:val>
                                        </p:tav>
                                        <p:tav tm="100000">
                                          <p:val>
                                            <p:strVal val="#ppt_x"/>
                                          </p:val>
                                        </p:tav>
                                      </p:tavLst>
                                    </p:anim>
                                    <p:anim calcmode="lin" valueType="num">
                                      <p:cBhvr additive="base">
                                        <p:cTn id="86" dur="500" fill="hold"/>
                                        <p:tgtEl>
                                          <p:spTgt spid="204803">
                                            <p:txEl>
                                              <p:pRg st="13" end="13"/>
                                            </p:txEl>
                                          </p:spTgt>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2" fill="hold" grpId="0" nodeType="clickEffect">
                                  <p:stCondLst>
                                    <p:cond delay="0"/>
                                  </p:stCondLst>
                                  <p:childTnLst>
                                    <p:set>
                                      <p:cBhvr>
                                        <p:cTn id="90" dur="1" fill="hold">
                                          <p:stCondLst>
                                            <p:cond delay="0"/>
                                          </p:stCondLst>
                                        </p:cTn>
                                        <p:tgtEl>
                                          <p:spTgt spid="204803">
                                            <p:txEl>
                                              <p:pRg st="15" end="15"/>
                                            </p:txEl>
                                          </p:spTgt>
                                        </p:tgtEl>
                                        <p:attrNameLst>
                                          <p:attrName>style.visibility</p:attrName>
                                        </p:attrNameLst>
                                      </p:cBhvr>
                                      <p:to>
                                        <p:strVal val="visible"/>
                                      </p:to>
                                    </p:set>
                                    <p:anim calcmode="lin" valueType="num">
                                      <p:cBhvr additive="base">
                                        <p:cTn id="91" dur="500" fill="hold"/>
                                        <p:tgtEl>
                                          <p:spTgt spid="204803">
                                            <p:txEl>
                                              <p:pRg st="15" end="15"/>
                                            </p:txEl>
                                          </p:spTgt>
                                        </p:tgtEl>
                                        <p:attrNameLst>
                                          <p:attrName>ppt_x</p:attrName>
                                        </p:attrNameLst>
                                      </p:cBhvr>
                                      <p:tavLst>
                                        <p:tav tm="0">
                                          <p:val>
                                            <p:strVal val="1+#ppt_w/2"/>
                                          </p:val>
                                        </p:tav>
                                        <p:tav tm="100000">
                                          <p:val>
                                            <p:strVal val="#ppt_x"/>
                                          </p:val>
                                        </p:tav>
                                      </p:tavLst>
                                    </p:anim>
                                    <p:anim calcmode="lin" valueType="num">
                                      <p:cBhvr additive="base">
                                        <p:cTn id="92" dur="500" fill="hold"/>
                                        <p:tgtEl>
                                          <p:spTgt spid="204803">
                                            <p:txEl>
                                              <p:pRg st="15" end="15"/>
                                            </p:txEl>
                                          </p:spTgt>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204803">
                                            <p:txEl>
                                              <p:pRg st="16" end="16"/>
                                            </p:txEl>
                                          </p:spTgt>
                                        </p:tgtEl>
                                        <p:attrNameLst>
                                          <p:attrName>style.visibility</p:attrName>
                                        </p:attrNameLst>
                                      </p:cBhvr>
                                      <p:to>
                                        <p:strVal val="visible"/>
                                      </p:to>
                                    </p:set>
                                    <p:anim calcmode="lin" valueType="num">
                                      <p:cBhvr additive="base">
                                        <p:cTn id="97" dur="500" fill="hold"/>
                                        <p:tgtEl>
                                          <p:spTgt spid="204803">
                                            <p:txEl>
                                              <p:pRg st="16" end="16"/>
                                            </p:txEl>
                                          </p:spTgt>
                                        </p:tgtEl>
                                        <p:attrNameLst>
                                          <p:attrName>ppt_x</p:attrName>
                                        </p:attrNameLst>
                                      </p:cBhvr>
                                      <p:tavLst>
                                        <p:tav tm="0">
                                          <p:val>
                                            <p:strVal val="1+#ppt_w/2"/>
                                          </p:val>
                                        </p:tav>
                                        <p:tav tm="100000">
                                          <p:val>
                                            <p:strVal val="#ppt_x"/>
                                          </p:val>
                                        </p:tav>
                                      </p:tavLst>
                                    </p:anim>
                                    <p:anim calcmode="lin" valueType="num">
                                      <p:cBhvr additive="base">
                                        <p:cTn id="98" dur="500" fill="hold"/>
                                        <p:tgtEl>
                                          <p:spTgt spid="204803">
                                            <p:txEl>
                                              <p:pRg st="16" end="1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304800" y="1508125"/>
            <a:ext cx="8534400" cy="4064000"/>
          </a:xfrm>
          <a:prstGeom prst="rect">
            <a:avLst/>
          </a:prstGeom>
          <a:solidFill>
            <a:schemeClr val="bg1"/>
          </a:solidFill>
          <a:ln w="9525">
            <a:solidFill>
              <a:schemeClr val="tx1"/>
            </a:solidFill>
            <a:miter lim="800000"/>
            <a:headEnd/>
            <a:tailEnd/>
          </a:ln>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r>
              <a:rPr lang="en-CA" sz="2000" b="1">
                <a:latin typeface="Courier New" panose="02070309020205020404" pitchFamily="49" charset="0"/>
              </a:rPr>
              <a:t>#include &lt;stdio.h&gt;</a:t>
            </a:r>
            <a:endParaRPr lang="en-US" sz="2000" b="1">
              <a:latin typeface="Courier New" panose="02070309020205020404" pitchFamily="49" charset="0"/>
            </a:endParaRPr>
          </a:p>
          <a:p>
            <a:pPr eaLnBrk="1" hangingPunct="1"/>
            <a:r>
              <a:rPr lang="en-CA" sz="2000" b="1">
                <a:latin typeface="Courier New" panose="02070309020205020404" pitchFamily="49" charset="0"/>
              </a:rPr>
              <a:t>void main(void)</a:t>
            </a:r>
          </a:p>
          <a:p>
            <a:pPr eaLnBrk="1" hangingPunct="1"/>
            <a:r>
              <a:rPr lang="en-CA" sz="2000" b="1">
                <a:latin typeface="Courier New" panose="02070309020205020404" pitchFamily="49" charset="0"/>
              </a:rPr>
              <a:t>{</a:t>
            </a:r>
          </a:p>
          <a:p>
            <a:pPr eaLnBrk="1" hangingPunct="1"/>
            <a:r>
              <a:rPr lang="en-CA" sz="2000" b="1">
                <a:latin typeface="Courier New" panose="02070309020205020404" pitchFamily="49" charset="0"/>
              </a:rPr>
              <a:t>	int i,j = 12;   /* i not initialized, only j */</a:t>
            </a:r>
          </a:p>
          <a:p>
            <a:pPr eaLnBrk="1" hangingPunct="1"/>
            <a:r>
              <a:rPr lang="en-CA" sz="2000" b="1">
                <a:latin typeface="Courier New" panose="02070309020205020404" pitchFamily="49" charset="0"/>
              </a:rPr>
              <a:t>	float f1,f2 = 1.2;</a:t>
            </a:r>
          </a:p>
          <a:p>
            <a:pPr eaLnBrk="1" hangingPunct="1"/>
            <a:endParaRPr lang="en-CA" sz="2000" b="1">
              <a:latin typeface="Courier New" panose="02070309020205020404" pitchFamily="49" charset="0"/>
            </a:endParaRPr>
          </a:p>
          <a:p>
            <a:pPr eaLnBrk="1" hangingPunct="1"/>
            <a:r>
              <a:rPr lang="en-CA" sz="2000" b="1">
                <a:latin typeface="Courier New" panose="02070309020205020404" pitchFamily="49" charset="0"/>
              </a:rPr>
              <a:t>	i = (int) f2;   /* explicit: i &lt;- 1, 0.2 lost */</a:t>
            </a:r>
          </a:p>
          <a:p>
            <a:pPr eaLnBrk="1" hangingPunct="1"/>
            <a:r>
              <a:rPr lang="en-CA" sz="2000" b="1">
                <a:latin typeface="Courier New" panose="02070309020205020404" pitchFamily="49" charset="0"/>
              </a:rPr>
              <a:t>	f1 = i;         /* implicit: f1 &lt;- 1.0 */</a:t>
            </a:r>
          </a:p>
          <a:p>
            <a:pPr eaLnBrk="1" hangingPunct="1"/>
            <a:endParaRPr lang="en-CA" sz="2000" b="1">
              <a:latin typeface="Courier New" panose="02070309020205020404" pitchFamily="49" charset="0"/>
            </a:endParaRPr>
          </a:p>
          <a:p>
            <a:pPr eaLnBrk="1" hangingPunct="1"/>
            <a:r>
              <a:rPr lang="en-CA" sz="2000" b="1">
                <a:latin typeface="Courier New" panose="02070309020205020404" pitchFamily="49" charset="0"/>
              </a:rPr>
              <a:t>	f1 = f2 + (float) j; /* explicit: </a:t>
            </a:r>
          </a:p>
          <a:p>
            <a:pPr eaLnBrk="1" hangingPunct="1"/>
            <a:r>
              <a:rPr lang="en-CA" sz="2000" b="1">
                <a:latin typeface="Courier New" panose="02070309020205020404" pitchFamily="49" charset="0"/>
              </a:rPr>
              <a:t>                              f1 &lt;- 1.2 + 12.0 */</a:t>
            </a:r>
          </a:p>
          <a:p>
            <a:pPr eaLnBrk="1" hangingPunct="1"/>
            <a:r>
              <a:rPr lang="en-CA" sz="2000" b="1">
                <a:latin typeface="Courier New" panose="02070309020205020404" pitchFamily="49" charset="0"/>
              </a:rPr>
              <a:t>	f1 = f2 + j;    /* implicit: f1 &lt;- 1.2 + 12.0 */</a:t>
            </a:r>
          </a:p>
          <a:p>
            <a:pPr eaLnBrk="1" hangingPunct="1"/>
            <a:r>
              <a:rPr lang="en-CA" sz="2000" b="1">
                <a:latin typeface="Courier New" panose="02070309020205020404" pitchFamily="49" charset="0"/>
              </a:rPr>
              <a:t>}</a:t>
            </a:r>
          </a:p>
        </p:txBody>
      </p:sp>
      <p:sp>
        <p:nvSpPr>
          <p:cNvPr id="81923" name="Rectangle 3"/>
          <p:cNvSpPr>
            <a:spLocks noGrp="1" noChangeArrowheads="1"/>
          </p:cNvSpPr>
          <p:nvPr>
            <p:ph type="title" idx="4294967295"/>
          </p:nvPr>
        </p:nvSpPr>
        <p:spPr/>
        <p:txBody>
          <a:bodyPr/>
          <a:lstStyle/>
          <a:p>
            <a:pPr eaLnBrk="1" hangingPunct="1"/>
            <a:r>
              <a:rPr lang="en-US" sz="4000" smtClean="0"/>
              <a:t>Type Conversion</a:t>
            </a:r>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en-US" sz="4000" smtClean="0"/>
              <a:t>Type Conversion</a:t>
            </a:r>
          </a:p>
        </p:txBody>
      </p:sp>
      <p:sp>
        <p:nvSpPr>
          <p:cNvPr id="227331" name="Rectangle 3"/>
          <p:cNvSpPr>
            <a:spLocks noGrp="1" noChangeArrowheads="1"/>
          </p:cNvSpPr>
          <p:nvPr>
            <p:ph type="body" idx="1"/>
          </p:nvPr>
        </p:nvSpPr>
        <p:spPr>
          <a:xfrm>
            <a:off x="533400" y="1676400"/>
            <a:ext cx="8153400" cy="4114800"/>
          </a:xfrm>
        </p:spPr>
        <p:txBody>
          <a:bodyPr/>
          <a:lstStyle/>
          <a:p>
            <a:pPr algn="just" eaLnBrk="1" hangingPunct="1">
              <a:spcBef>
                <a:spcPct val="0"/>
              </a:spcBef>
            </a:pPr>
            <a:endParaRPr lang="en-US" sz="2000" smtClean="0"/>
          </a:p>
          <a:p>
            <a:pPr algn="just" eaLnBrk="1" hangingPunct="1">
              <a:spcBef>
                <a:spcPct val="0"/>
              </a:spcBef>
            </a:pPr>
            <a:r>
              <a:rPr lang="en-US" sz="2000" smtClean="0"/>
              <a:t> The set of implicit conversions is where the “lower” type is </a:t>
            </a:r>
            <a:r>
              <a:rPr lang="en-US" sz="2000" i="1" smtClean="0"/>
              <a:t>promoted</a:t>
            </a:r>
            <a:r>
              <a:rPr lang="en-US" sz="2000" smtClean="0"/>
              <a:t> to the “higher” type, where the “order” of the types is </a:t>
            </a:r>
          </a:p>
          <a:p>
            <a:pPr algn="just" eaLnBrk="1" hangingPunct="1">
              <a:spcBef>
                <a:spcPct val="0"/>
              </a:spcBef>
            </a:pPr>
            <a:endParaRPr lang="en-US" sz="2000" smtClean="0"/>
          </a:p>
          <a:p>
            <a:pPr algn="just" eaLnBrk="1" hangingPunct="1">
              <a:spcBef>
                <a:spcPct val="0"/>
              </a:spcBef>
            </a:pPr>
            <a:r>
              <a:rPr lang="en-US" sz="2000" smtClean="0"/>
              <a:t>    </a:t>
            </a:r>
            <a:r>
              <a:rPr lang="en-US" sz="2000" b="1" smtClean="0">
                <a:solidFill>
                  <a:srgbClr val="339933"/>
                </a:solidFill>
              </a:rPr>
              <a:t>char &lt; short int &lt; int &lt; long int &lt; float &lt; double &lt; long double</a:t>
            </a:r>
            <a:endParaRPr lang="en-CA" sz="1800" b="1" smtClean="0">
              <a:solidFill>
                <a:srgbClr val="339933"/>
              </a:solidFill>
            </a:endParaRPr>
          </a:p>
          <a:p>
            <a:pPr algn="just" eaLnBrk="1" hangingPunct="1"/>
            <a:endParaRPr lang="en-CA" sz="2400" smtClean="0"/>
          </a:p>
          <a:p>
            <a:pPr algn="just" eaLnBrk="1" hangingPunct="1"/>
            <a:r>
              <a:rPr lang="en-CA" sz="2400" smtClean="0"/>
              <a:t>Moral: stick to explicit conversions  - no confusion !</a:t>
            </a:r>
            <a:endParaRPr lang="en-US" sz="2000" b="1" smtClean="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7331">
                                            <p:txEl>
                                              <p:pRg st="1" end="1"/>
                                            </p:txEl>
                                          </p:spTgt>
                                        </p:tgtEl>
                                        <p:attrNameLst>
                                          <p:attrName>style.visibility</p:attrName>
                                        </p:attrNameLst>
                                      </p:cBhvr>
                                      <p:to>
                                        <p:strVal val="visible"/>
                                      </p:to>
                                    </p:set>
                                    <p:anim calcmode="lin" valueType="num">
                                      <p:cBhvr additive="base">
                                        <p:cTn id="7" dur="500" fill="hold"/>
                                        <p:tgtEl>
                                          <p:spTgt spid="227331">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73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27331">
                                            <p:txEl>
                                              <p:pRg st="3" end="3"/>
                                            </p:txEl>
                                          </p:spTgt>
                                        </p:tgtEl>
                                        <p:attrNameLst>
                                          <p:attrName>style.visibility</p:attrName>
                                        </p:attrNameLst>
                                      </p:cBhvr>
                                      <p:to>
                                        <p:strVal val="visible"/>
                                      </p:to>
                                    </p:set>
                                    <p:anim calcmode="lin" valueType="num">
                                      <p:cBhvr additive="base">
                                        <p:cTn id="13" dur="500" fill="hold"/>
                                        <p:tgtEl>
                                          <p:spTgt spid="227331">
                                            <p:txEl>
                                              <p:pRg st="3" end="3"/>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273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27331">
                                            <p:txEl>
                                              <p:pRg st="5" end="5"/>
                                            </p:txEl>
                                          </p:spTgt>
                                        </p:tgtEl>
                                        <p:attrNameLst>
                                          <p:attrName>style.visibility</p:attrName>
                                        </p:attrNameLst>
                                      </p:cBhvr>
                                      <p:to>
                                        <p:strVal val="visible"/>
                                      </p:to>
                                    </p:set>
                                    <p:anim calcmode="lin" valueType="num">
                                      <p:cBhvr additive="base">
                                        <p:cTn id="19" dur="500" fill="hold"/>
                                        <p:tgtEl>
                                          <p:spTgt spid="227331">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273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Writing C Programs</a:t>
            </a:r>
          </a:p>
        </p:txBody>
      </p:sp>
      <p:sp>
        <p:nvSpPr>
          <p:cNvPr id="45059" name="Rectangle 3"/>
          <p:cNvSpPr>
            <a:spLocks noGrp="1" noChangeArrowheads="1"/>
          </p:cNvSpPr>
          <p:nvPr>
            <p:ph type="body" idx="1"/>
          </p:nvPr>
        </p:nvSpPr>
        <p:spPr>
          <a:xfrm>
            <a:off x="304800" y="1295400"/>
            <a:ext cx="8534400" cy="5181600"/>
          </a:xfrm>
        </p:spPr>
        <p:txBody>
          <a:bodyPr/>
          <a:lstStyle/>
          <a:p>
            <a:pPr algn="just" eaLnBrk="1" hangingPunct="1">
              <a:lnSpc>
                <a:spcPct val="90000"/>
              </a:lnSpc>
              <a:defRPr/>
            </a:pPr>
            <a:r>
              <a:rPr lang="en-US" sz="2400" dirty="0" smtClean="0">
                <a:latin typeface="+mj-lt"/>
              </a:rPr>
              <a:t>A programmer uses a </a:t>
            </a:r>
            <a:r>
              <a:rPr lang="en-US" sz="2400" b="1" dirty="0" smtClean="0">
                <a:latin typeface="+mj-lt"/>
              </a:rPr>
              <a:t>text editor </a:t>
            </a:r>
            <a:r>
              <a:rPr lang="en-US" sz="2400" dirty="0" smtClean="0">
                <a:latin typeface="+mj-lt"/>
              </a:rPr>
              <a:t>to create or modify files containing C code.</a:t>
            </a:r>
          </a:p>
          <a:p>
            <a:pPr algn="just" eaLnBrk="1" hangingPunct="1">
              <a:lnSpc>
                <a:spcPct val="90000"/>
              </a:lnSpc>
              <a:defRPr/>
            </a:pPr>
            <a:endParaRPr lang="en-US" sz="2400" dirty="0" smtClean="0">
              <a:latin typeface="+mj-lt"/>
            </a:endParaRPr>
          </a:p>
          <a:p>
            <a:pPr algn="just" eaLnBrk="1" hangingPunct="1">
              <a:lnSpc>
                <a:spcPct val="90000"/>
              </a:lnSpc>
              <a:spcBef>
                <a:spcPct val="50000"/>
              </a:spcBef>
              <a:defRPr/>
            </a:pPr>
            <a:r>
              <a:rPr lang="en-US" sz="2400" dirty="0" smtClean="0">
                <a:latin typeface="+mj-lt"/>
              </a:rPr>
              <a:t>Code is also known as </a:t>
            </a:r>
            <a:r>
              <a:rPr lang="en-US" sz="2400" b="1" dirty="0" smtClean="0">
                <a:latin typeface="+mj-lt"/>
              </a:rPr>
              <a:t>source code(uses .c extension)</a:t>
            </a:r>
            <a:r>
              <a:rPr lang="en-US" sz="2400" dirty="0" smtClean="0">
                <a:latin typeface="+mj-lt"/>
              </a:rPr>
              <a:t>.</a:t>
            </a:r>
          </a:p>
          <a:p>
            <a:pPr algn="just" eaLnBrk="1" hangingPunct="1">
              <a:lnSpc>
                <a:spcPct val="90000"/>
              </a:lnSpc>
              <a:spcBef>
                <a:spcPct val="50000"/>
              </a:spcBef>
              <a:defRPr/>
            </a:pPr>
            <a:endParaRPr lang="en-US" sz="2400" dirty="0" smtClean="0">
              <a:latin typeface="+mj-lt"/>
            </a:endParaRPr>
          </a:p>
          <a:p>
            <a:pPr algn="just" eaLnBrk="1" hangingPunct="1">
              <a:lnSpc>
                <a:spcPct val="90000"/>
              </a:lnSpc>
              <a:spcBef>
                <a:spcPct val="50000"/>
              </a:spcBef>
              <a:defRPr/>
            </a:pPr>
            <a:r>
              <a:rPr lang="en-US" sz="2400" dirty="0" smtClean="0">
                <a:latin typeface="+mj-lt"/>
              </a:rPr>
              <a:t>A file containing source code is called a </a:t>
            </a:r>
            <a:r>
              <a:rPr lang="en-US" sz="2400" b="1" dirty="0" smtClean="0">
                <a:latin typeface="+mj-lt"/>
              </a:rPr>
              <a:t>source file</a:t>
            </a:r>
            <a:r>
              <a:rPr lang="en-US" sz="2400" dirty="0" smtClean="0">
                <a:latin typeface="+mj-lt"/>
              </a:rPr>
              <a:t>.</a:t>
            </a:r>
          </a:p>
          <a:p>
            <a:pPr algn="just" eaLnBrk="1" hangingPunct="1">
              <a:lnSpc>
                <a:spcPct val="90000"/>
              </a:lnSpc>
              <a:spcBef>
                <a:spcPct val="50000"/>
              </a:spcBef>
              <a:defRPr/>
            </a:pPr>
            <a:endParaRPr lang="en-US" sz="2400" dirty="0" smtClean="0">
              <a:latin typeface="+mj-lt"/>
            </a:endParaRPr>
          </a:p>
          <a:p>
            <a:pPr algn="just" eaLnBrk="1" hangingPunct="1">
              <a:lnSpc>
                <a:spcPct val="90000"/>
              </a:lnSpc>
              <a:spcBef>
                <a:spcPct val="50000"/>
              </a:spcBef>
              <a:defRPr/>
            </a:pPr>
            <a:r>
              <a:rPr lang="en-US" sz="2400" dirty="0" smtClean="0">
                <a:latin typeface="+mj-lt"/>
              </a:rPr>
              <a:t>After a C source file has been created, the programmer must </a:t>
            </a:r>
            <a:r>
              <a:rPr lang="en-US" sz="2400" b="1" dirty="0" smtClean="0">
                <a:latin typeface="+mj-lt"/>
              </a:rPr>
              <a:t>invoke the C compiler</a:t>
            </a:r>
            <a:r>
              <a:rPr lang="en-US" sz="2400" dirty="0" smtClean="0">
                <a:latin typeface="+mj-lt"/>
              </a:rPr>
              <a:t> before the program can be </a:t>
            </a:r>
            <a:r>
              <a:rPr lang="en-US" sz="2400" b="1" dirty="0" smtClean="0">
                <a:latin typeface="+mj-lt"/>
              </a:rPr>
              <a:t>executed</a:t>
            </a:r>
            <a:r>
              <a:rPr lang="en-US" sz="2400" dirty="0" smtClean="0">
                <a:latin typeface="+mj-lt"/>
              </a:rPr>
              <a:t> (</a:t>
            </a:r>
            <a:r>
              <a:rPr lang="en-US" sz="2400" b="1" dirty="0" smtClean="0">
                <a:latin typeface="+mj-lt"/>
              </a:rPr>
              <a:t>run)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5059">
                                            <p:txEl>
                                              <p:pRg st="2" end="2"/>
                                            </p:txEl>
                                          </p:spTgt>
                                        </p:tgtEl>
                                        <p:attrNameLst>
                                          <p:attrName>style.visibility</p:attrName>
                                        </p:attrNameLst>
                                      </p:cBhvr>
                                      <p:to>
                                        <p:strVal val="visible"/>
                                      </p:to>
                                    </p:set>
                                    <p:anim calcmode="lin" valueType="num">
                                      <p:cBhvr additive="base">
                                        <p:cTn id="13" dur="500" fill="hold"/>
                                        <p:tgtEl>
                                          <p:spTgt spid="4505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50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5059">
                                            <p:txEl>
                                              <p:pRg st="4" end="4"/>
                                            </p:txEl>
                                          </p:spTgt>
                                        </p:tgtEl>
                                        <p:attrNameLst>
                                          <p:attrName>style.visibility</p:attrName>
                                        </p:attrNameLst>
                                      </p:cBhvr>
                                      <p:to>
                                        <p:strVal val="visible"/>
                                      </p:to>
                                    </p:set>
                                    <p:anim calcmode="lin" valueType="num">
                                      <p:cBhvr additive="base">
                                        <p:cTn id="19" dur="500" fill="hold"/>
                                        <p:tgtEl>
                                          <p:spTgt spid="4505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50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5059">
                                            <p:txEl>
                                              <p:pRg st="6" end="6"/>
                                            </p:txEl>
                                          </p:spTgt>
                                        </p:tgtEl>
                                        <p:attrNameLst>
                                          <p:attrName>style.visibility</p:attrName>
                                        </p:attrNameLst>
                                      </p:cBhvr>
                                      <p:to>
                                        <p:strVal val="visible"/>
                                      </p:to>
                                    </p:set>
                                    <p:anim calcmode="lin" valueType="num">
                                      <p:cBhvr additive="base">
                                        <p:cTn id="25" dur="500" fill="hold"/>
                                        <p:tgtEl>
                                          <p:spTgt spid="45059">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505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en-US" smtClean="0"/>
              <a:t>Good Programming Practices</a:t>
            </a:r>
          </a:p>
        </p:txBody>
      </p:sp>
      <p:sp>
        <p:nvSpPr>
          <p:cNvPr id="147459" name="Rectangle 3"/>
          <p:cNvSpPr>
            <a:spLocks noGrp="1" noChangeArrowheads="1"/>
          </p:cNvSpPr>
          <p:nvPr>
            <p:ph type="body" idx="1"/>
          </p:nvPr>
        </p:nvSpPr>
        <p:spPr>
          <a:xfrm>
            <a:off x="457200" y="990600"/>
            <a:ext cx="8382000" cy="5410200"/>
          </a:xfrm>
        </p:spPr>
        <p:txBody>
          <a:bodyPr/>
          <a:lstStyle/>
          <a:p>
            <a:pPr algn="just" eaLnBrk="1" hangingPunct="1"/>
            <a:r>
              <a:rPr lang="en-US" sz="2400" smtClean="0"/>
              <a:t>Place each variable declaration on its own line with a descriptive comment.</a:t>
            </a:r>
          </a:p>
          <a:p>
            <a:pPr algn="just" eaLnBrk="1" hangingPunct="1"/>
            <a:endParaRPr lang="en-US" sz="2400" smtClean="0"/>
          </a:p>
          <a:p>
            <a:pPr algn="just" eaLnBrk="1" hangingPunct="1"/>
            <a:r>
              <a:rPr lang="en-US" sz="2400" smtClean="0"/>
              <a:t>Place a comment before each logical “chunk” of code describing what it does.</a:t>
            </a:r>
          </a:p>
          <a:p>
            <a:pPr algn="just" eaLnBrk="1" hangingPunct="1"/>
            <a:endParaRPr lang="en-US" sz="2400" smtClean="0"/>
          </a:p>
          <a:p>
            <a:pPr algn="just" eaLnBrk="1" hangingPunct="1"/>
            <a:r>
              <a:rPr lang="en-US" sz="2400" smtClean="0"/>
              <a:t>Do not place a comment on the same line as code (with the exception of variable declarations).</a:t>
            </a:r>
          </a:p>
          <a:p>
            <a:pPr algn="just" eaLnBrk="1" hangingPunct="1"/>
            <a:endParaRPr lang="en-US" sz="2400" smtClean="0"/>
          </a:p>
          <a:p>
            <a:pPr algn="just" eaLnBrk="1" hangingPunct="1"/>
            <a:r>
              <a:rPr lang="en-US" sz="2400" smtClean="0"/>
              <a:t>Use spaces around all arithmetic and assignment operators.</a:t>
            </a:r>
          </a:p>
          <a:p>
            <a:pPr algn="just" eaLnBrk="1" hangingPunct="1"/>
            <a:endParaRPr lang="en-US" sz="2400" smtClean="0"/>
          </a:p>
          <a:p>
            <a:pPr algn="just" eaLnBrk="1" hangingPunct="1"/>
            <a:r>
              <a:rPr lang="en-US" sz="2400" smtClean="0"/>
              <a:t>Use blank lines to enhance readability.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anim calcmode="lin" valueType="num">
                                      <p:cBhvr additive="base">
                                        <p:cTn id="7" dur="500" fill="hold"/>
                                        <p:tgtEl>
                                          <p:spTgt spid="1474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7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7459">
                                            <p:txEl>
                                              <p:pRg st="2" end="2"/>
                                            </p:txEl>
                                          </p:spTgt>
                                        </p:tgtEl>
                                        <p:attrNameLst>
                                          <p:attrName>style.visibility</p:attrName>
                                        </p:attrNameLst>
                                      </p:cBhvr>
                                      <p:to>
                                        <p:strVal val="visible"/>
                                      </p:to>
                                    </p:set>
                                    <p:anim calcmode="lin" valueType="num">
                                      <p:cBhvr additive="base">
                                        <p:cTn id="13" dur="500" fill="hold"/>
                                        <p:tgtEl>
                                          <p:spTgt spid="147459">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7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7459">
                                            <p:txEl>
                                              <p:pRg st="4" end="4"/>
                                            </p:txEl>
                                          </p:spTgt>
                                        </p:tgtEl>
                                        <p:attrNameLst>
                                          <p:attrName>style.visibility</p:attrName>
                                        </p:attrNameLst>
                                      </p:cBhvr>
                                      <p:to>
                                        <p:strVal val="visible"/>
                                      </p:to>
                                    </p:set>
                                    <p:anim calcmode="lin" valueType="num">
                                      <p:cBhvr additive="base">
                                        <p:cTn id="19" dur="500" fill="hold"/>
                                        <p:tgtEl>
                                          <p:spTgt spid="147459">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74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7459">
                                            <p:txEl>
                                              <p:pRg st="6" end="6"/>
                                            </p:txEl>
                                          </p:spTgt>
                                        </p:tgtEl>
                                        <p:attrNameLst>
                                          <p:attrName>style.visibility</p:attrName>
                                        </p:attrNameLst>
                                      </p:cBhvr>
                                      <p:to>
                                        <p:strVal val="visible"/>
                                      </p:to>
                                    </p:set>
                                    <p:anim calcmode="lin" valueType="num">
                                      <p:cBhvr additive="base">
                                        <p:cTn id="25" dur="500" fill="hold"/>
                                        <p:tgtEl>
                                          <p:spTgt spid="147459">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745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47459">
                                            <p:txEl>
                                              <p:pRg st="8" end="8"/>
                                            </p:txEl>
                                          </p:spTgt>
                                        </p:tgtEl>
                                        <p:attrNameLst>
                                          <p:attrName>style.visibility</p:attrName>
                                        </p:attrNameLst>
                                      </p:cBhvr>
                                      <p:to>
                                        <p:strVal val="visible"/>
                                      </p:to>
                                    </p:set>
                                    <p:anim calcmode="lin" valueType="num">
                                      <p:cBhvr additive="base">
                                        <p:cTn id="31" dur="500" fill="hold"/>
                                        <p:tgtEl>
                                          <p:spTgt spid="147459">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4745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sz="3600" smtClean="0"/>
              <a:t>Good Programming Practices (Contd.)</a:t>
            </a:r>
          </a:p>
        </p:txBody>
      </p:sp>
      <p:sp>
        <p:nvSpPr>
          <p:cNvPr id="148483" name="Rectangle 3"/>
          <p:cNvSpPr>
            <a:spLocks noGrp="1" noChangeArrowheads="1"/>
          </p:cNvSpPr>
          <p:nvPr>
            <p:ph type="body" idx="1"/>
          </p:nvPr>
        </p:nvSpPr>
        <p:spPr>
          <a:xfrm>
            <a:off x="304800" y="1295400"/>
            <a:ext cx="8610600" cy="4648200"/>
          </a:xfrm>
        </p:spPr>
        <p:txBody>
          <a:bodyPr/>
          <a:lstStyle/>
          <a:p>
            <a:pPr algn="just" eaLnBrk="1" hangingPunct="1">
              <a:lnSpc>
                <a:spcPct val="90000"/>
              </a:lnSpc>
            </a:pPr>
            <a:r>
              <a:rPr lang="en-US" sz="2000" smtClean="0"/>
              <a:t>Place a blank line between the last variable declaration and the first executable statement of the program.</a:t>
            </a:r>
          </a:p>
          <a:p>
            <a:pPr algn="just" eaLnBrk="1" hangingPunct="1">
              <a:lnSpc>
                <a:spcPct val="90000"/>
              </a:lnSpc>
            </a:pPr>
            <a:endParaRPr lang="en-US" sz="2000" smtClean="0"/>
          </a:p>
          <a:p>
            <a:pPr algn="just" eaLnBrk="1" hangingPunct="1">
              <a:lnSpc>
                <a:spcPct val="90000"/>
              </a:lnSpc>
            </a:pPr>
            <a:r>
              <a:rPr lang="en-US" sz="2000" smtClean="0"/>
              <a:t>Indent the body of the program 3 to 5 spaces -- </a:t>
            </a:r>
            <a:r>
              <a:rPr lang="en-US" sz="2000" i="1" smtClean="0"/>
              <a:t>be consistent!</a:t>
            </a:r>
          </a:p>
          <a:p>
            <a:pPr algn="just" eaLnBrk="1" hangingPunct="1">
              <a:lnSpc>
                <a:spcPct val="90000"/>
              </a:lnSpc>
            </a:pPr>
            <a:endParaRPr lang="en-US" sz="2000" i="1" smtClean="0"/>
          </a:p>
          <a:p>
            <a:pPr algn="just" eaLnBrk="1" hangingPunct="1">
              <a:lnSpc>
                <a:spcPct val="90000"/>
              </a:lnSpc>
            </a:pPr>
            <a:r>
              <a:rPr lang="en-US" sz="2000" smtClean="0"/>
              <a:t>Comments should explain why you are doing something, not what you are doing it.</a:t>
            </a:r>
          </a:p>
          <a:p>
            <a:pPr algn="just" eaLnBrk="1" hangingPunct="1">
              <a:lnSpc>
                <a:spcPct val="90000"/>
              </a:lnSpc>
            </a:pPr>
            <a:endParaRPr lang="en-US" sz="2000" smtClean="0"/>
          </a:p>
          <a:p>
            <a:pPr algn="just" eaLnBrk="1" hangingPunct="1">
              <a:lnSpc>
                <a:spcPct val="90000"/>
              </a:lnSpc>
            </a:pPr>
            <a:r>
              <a:rPr lang="en-US" sz="2000" smtClean="0">
                <a:solidFill>
                  <a:schemeClr val="accent2"/>
                </a:solidFill>
              </a:rPr>
              <a:t>a = a + 1;</a:t>
            </a:r>
          </a:p>
          <a:p>
            <a:pPr algn="just" eaLnBrk="1" hangingPunct="1">
              <a:lnSpc>
                <a:spcPct val="90000"/>
              </a:lnSpc>
            </a:pPr>
            <a:r>
              <a:rPr lang="en-US" sz="2000" smtClean="0">
                <a:solidFill>
                  <a:schemeClr val="accent2"/>
                </a:solidFill>
              </a:rPr>
              <a:t>  </a:t>
            </a:r>
            <a:r>
              <a:rPr lang="en-US" sz="2000" smtClean="0"/>
              <a:t>/* add one to a */       /* </a:t>
            </a:r>
            <a:r>
              <a:rPr lang="en-US" sz="2000" b="1" smtClean="0"/>
              <a:t>WRONG</a:t>
            </a:r>
            <a:r>
              <a:rPr lang="en-US" sz="2000" smtClean="0"/>
              <a:t> */</a:t>
            </a:r>
          </a:p>
          <a:p>
            <a:pPr algn="just" eaLnBrk="1" hangingPunct="1">
              <a:lnSpc>
                <a:spcPct val="90000"/>
              </a:lnSpc>
            </a:pPr>
            <a:r>
              <a:rPr lang="en-US" sz="2000" smtClean="0"/>
              <a:t>  /* count new student */  /* </a:t>
            </a:r>
            <a:r>
              <a:rPr lang="en-US" sz="2000" b="1" smtClean="0"/>
              <a:t>RIGHT</a:t>
            </a:r>
            <a:r>
              <a:rPr lang="en-US" sz="2000" smtClean="0"/>
              <a:t>*/</a:t>
            </a:r>
          </a:p>
          <a:p>
            <a:pPr algn="just" eaLnBrk="1" hangingPunct="1">
              <a:lnSpc>
                <a:spcPct val="90000"/>
              </a:lnSpc>
            </a:pPr>
            <a:r>
              <a:rPr lang="en-US" sz="2000" smtClean="0"/>
              <a:t> /*variable name should have been more descriptive*/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anim calcmode="lin" valueType="num">
                                      <p:cBhvr additive="base">
                                        <p:cTn id="7" dur="500" fill="hold"/>
                                        <p:tgtEl>
                                          <p:spTgt spid="14848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48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8483">
                                            <p:txEl>
                                              <p:pRg st="2" end="2"/>
                                            </p:txEl>
                                          </p:spTgt>
                                        </p:tgtEl>
                                        <p:attrNameLst>
                                          <p:attrName>style.visibility</p:attrName>
                                        </p:attrNameLst>
                                      </p:cBhvr>
                                      <p:to>
                                        <p:strVal val="visible"/>
                                      </p:to>
                                    </p:set>
                                    <p:anim calcmode="lin" valueType="num">
                                      <p:cBhvr additive="base">
                                        <p:cTn id="13" dur="500" fill="hold"/>
                                        <p:tgtEl>
                                          <p:spTgt spid="148483">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48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8483">
                                            <p:txEl>
                                              <p:pRg st="4" end="4"/>
                                            </p:txEl>
                                          </p:spTgt>
                                        </p:tgtEl>
                                        <p:attrNameLst>
                                          <p:attrName>style.visibility</p:attrName>
                                        </p:attrNameLst>
                                      </p:cBhvr>
                                      <p:to>
                                        <p:strVal val="visible"/>
                                      </p:to>
                                    </p:set>
                                    <p:anim calcmode="lin" valueType="num">
                                      <p:cBhvr additive="base">
                                        <p:cTn id="19" dur="500" fill="hold"/>
                                        <p:tgtEl>
                                          <p:spTgt spid="148483">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484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8483">
                                            <p:txEl>
                                              <p:pRg st="6" end="6"/>
                                            </p:txEl>
                                          </p:spTgt>
                                        </p:tgtEl>
                                        <p:attrNameLst>
                                          <p:attrName>style.visibility</p:attrName>
                                        </p:attrNameLst>
                                      </p:cBhvr>
                                      <p:to>
                                        <p:strVal val="visible"/>
                                      </p:to>
                                    </p:set>
                                    <p:anim calcmode="lin" valueType="num">
                                      <p:cBhvr additive="base">
                                        <p:cTn id="25" dur="500" fill="hold"/>
                                        <p:tgtEl>
                                          <p:spTgt spid="148483">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484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48483">
                                            <p:txEl>
                                              <p:pRg st="7" end="7"/>
                                            </p:txEl>
                                          </p:spTgt>
                                        </p:tgtEl>
                                        <p:attrNameLst>
                                          <p:attrName>style.visibility</p:attrName>
                                        </p:attrNameLst>
                                      </p:cBhvr>
                                      <p:to>
                                        <p:strVal val="visible"/>
                                      </p:to>
                                    </p:set>
                                    <p:anim calcmode="lin" valueType="num">
                                      <p:cBhvr additive="base">
                                        <p:cTn id="31" dur="500" fill="hold"/>
                                        <p:tgtEl>
                                          <p:spTgt spid="148483">
                                            <p:txEl>
                                              <p:pRg st="7" end="7"/>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4848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48483">
                                            <p:txEl>
                                              <p:pRg st="8" end="8"/>
                                            </p:txEl>
                                          </p:spTgt>
                                        </p:tgtEl>
                                        <p:attrNameLst>
                                          <p:attrName>style.visibility</p:attrName>
                                        </p:attrNameLst>
                                      </p:cBhvr>
                                      <p:to>
                                        <p:strVal val="visible"/>
                                      </p:to>
                                    </p:set>
                                    <p:anim calcmode="lin" valueType="num">
                                      <p:cBhvr additive="base">
                                        <p:cTn id="37" dur="500" fill="hold"/>
                                        <p:tgtEl>
                                          <p:spTgt spid="148483">
                                            <p:txEl>
                                              <p:pRg st="8" end="8"/>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4848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48483">
                                            <p:txEl>
                                              <p:pRg st="9" end="9"/>
                                            </p:txEl>
                                          </p:spTgt>
                                        </p:tgtEl>
                                        <p:attrNameLst>
                                          <p:attrName>style.visibility</p:attrName>
                                        </p:attrNameLst>
                                      </p:cBhvr>
                                      <p:to>
                                        <p:strVal val="visible"/>
                                      </p:to>
                                    </p:set>
                                    <p:anim calcmode="lin" valueType="num">
                                      <p:cBhvr additive="base">
                                        <p:cTn id="43" dur="500" fill="hold"/>
                                        <p:tgtEl>
                                          <p:spTgt spid="148483">
                                            <p:txEl>
                                              <p:pRg st="9" end="9"/>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4848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smtClean="0"/>
              <a:t>Remaining</a:t>
            </a:r>
          </a:p>
        </p:txBody>
      </p:sp>
      <p:sp>
        <p:nvSpPr>
          <p:cNvPr id="224259" name="Rectangle 3"/>
          <p:cNvSpPr>
            <a:spLocks noGrp="1" noChangeArrowheads="1"/>
          </p:cNvSpPr>
          <p:nvPr>
            <p:ph type="body" idx="1"/>
          </p:nvPr>
        </p:nvSpPr>
        <p:spPr/>
        <p:txBody>
          <a:bodyPr/>
          <a:lstStyle/>
          <a:p>
            <a:pPr algn="just" eaLnBrk="1" hangingPunct="1">
              <a:buFontTx/>
              <a:buNone/>
            </a:pPr>
            <a:r>
              <a:rPr lang="en-US" smtClean="0"/>
              <a:t>Scope and lifetime of variables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24259">
                                            <p:txEl>
                                              <p:pRg st="0" end="0"/>
                                            </p:txEl>
                                          </p:spTgt>
                                        </p:tgtEl>
                                        <p:attrNameLst>
                                          <p:attrName>style.visibility</p:attrName>
                                        </p:attrNameLst>
                                      </p:cBhvr>
                                      <p:to>
                                        <p:strVal val="visible"/>
                                      </p:to>
                                    </p:set>
                                    <p:anim calcmode="lin" valueType="num">
                                      <p:cBhvr additive="base">
                                        <p:cTn id="7" dur="500" fill="hold"/>
                                        <p:tgtEl>
                                          <p:spTgt spid="22425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2425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ChangeArrowheads="1"/>
          </p:cNvSpPr>
          <p:nvPr>
            <p:ph type="ctrTitle" idx="4294967295"/>
          </p:nvPr>
        </p:nvSpPr>
        <p:spPr>
          <a:xfrm>
            <a:off x="838200" y="2362200"/>
            <a:ext cx="7772400" cy="1143000"/>
          </a:xfrm>
          <a:solidFill>
            <a:srgbClr val="FFFFFF"/>
          </a:solidFill>
        </p:spPr>
        <p:txBody>
          <a:bodyPr/>
          <a:lstStyle/>
          <a:p>
            <a:pPr eaLnBrk="1" hangingPunct="1"/>
            <a:r>
              <a:rPr lang="en-US" smtClean="0">
                <a:solidFill>
                  <a:schemeClr val="tx1"/>
                </a:solidFill>
              </a:rPr>
              <a:t>Operators in C</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noFill/>
        </p:spPr>
        <p:txBody>
          <a:bodyPr lIns="90488" tIns="44450" rIns="90488" bIns="44450"/>
          <a:lstStyle/>
          <a:p>
            <a:pPr eaLnBrk="1" hangingPunct="1"/>
            <a:r>
              <a:rPr lang="en-US" smtClean="0"/>
              <a:t>Objectives</a:t>
            </a:r>
          </a:p>
        </p:txBody>
      </p:sp>
      <p:sp>
        <p:nvSpPr>
          <p:cNvPr id="88067" name="Rectangle 3"/>
          <p:cNvSpPr>
            <a:spLocks noGrp="1" noChangeArrowheads="1"/>
          </p:cNvSpPr>
          <p:nvPr>
            <p:ph type="body" idx="1"/>
          </p:nvPr>
        </p:nvSpPr>
        <p:spPr>
          <a:noFill/>
        </p:spPr>
        <p:txBody>
          <a:bodyPr lIns="90488" tIns="44450" rIns="90488" bIns="44450"/>
          <a:lstStyle/>
          <a:p>
            <a:pPr eaLnBrk="1" hangingPunct="1"/>
            <a:r>
              <a:rPr lang="en-US" smtClean="0"/>
              <a:t>Arithmetic operators</a:t>
            </a:r>
          </a:p>
          <a:p>
            <a:pPr eaLnBrk="1" hangingPunct="1"/>
            <a:r>
              <a:rPr lang="en-US" smtClean="0"/>
              <a:t>Cast operator</a:t>
            </a:r>
          </a:p>
          <a:p>
            <a:pPr eaLnBrk="1" hangingPunct="1"/>
            <a:r>
              <a:rPr lang="en-US" smtClean="0"/>
              <a:t>Increment and Decrement</a:t>
            </a:r>
          </a:p>
          <a:p>
            <a:pPr eaLnBrk="1" hangingPunct="1"/>
            <a:r>
              <a:rPr lang="en-US" smtClean="0"/>
              <a:t>Bitwise operators</a:t>
            </a:r>
          </a:p>
          <a:p>
            <a:pPr eaLnBrk="1" hangingPunct="1"/>
            <a:r>
              <a:rPr lang="en-US" smtClean="0"/>
              <a:t>Comparison operators</a:t>
            </a:r>
          </a:p>
          <a:p>
            <a:pPr eaLnBrk="1" hangingPunct="1"/>
            <a:r>
              <a:rPr lang="en-US" smtClean="0"/>
              <a:t>Assignment operators</a:t>
            </a:r>
          </a:p>
          <a:p>
            <a:pPr eaLnBrk="1" hangingPunct="1"/>
            <a:r>
              <a:rPr lang="en-US" smtClean="0">
                <a:latin typeface="Courier New" panose="02070309020205020404" pitchFamily="49" charset="0"/>
              </a:rPr>
              <a:t>sizeof</a:t>
            </a:r>
            <a:r>
              <a:rPr lang="en-US" smtClean="0"/>
              <a:t> operator</a:t>
            </a:r>
          </a:p>
          <a:p>
            <a:pPr eaLnBrk="1" hangingPunct="1"/>
            <a:r>
              <a:rPr lang="en-US" smtClean="0"/>
              <a:t>Conditional expression operator</a:t>
            </a: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en-US" smtClean="0"/>
              <a:t>Arithmetic Operators in C</a:t>
            </a:r>
          </a:p>
        </p:txBody>
      </p:sp>
      <p:sp>
        <p:nvSpPr>
          <p:cNvPr id="89091" name="Rectangle 3"/>
          <p:cNvSpPr>
            <a:spLocks noGrp="1" noChangeArrowheads="1"/>
          </p:cNvSpPr>
          <p:nvPr>
            <p:ph type="body" idx="1"/>
          </p:nvPr>
        </p:nvSpPr>
        <p:spPr/>
        <p:txBody>
          <a:bodyPr/>
          <a:lstStyle/>
          <a:p>
            <a:pPr eaLnBrk="1" hangingPunct="1">
              <a:buFont typeface="Monotype Sorts" pitchFamily="2" charset="2"/>
              <a:buNone/>
              <a:tabLst>
                <a:tab pos="3152775" algn="l"/>
                <a:tab pos="5091113" algn="l"/>
              </a:tabLst>
            </a:pPr>
            <a:r>
              <a:rPr lang="en-US" u="sng" smtClean="0"/>
              <a:t>Name</a:t>
            </a:r>
            <a:r>
              <a:rPr lang="en-US" smtClean="0"/>
              <a:t>	</a:t>
            </a:r>
            <a:r>
              <a:rPr lang="en-US" u="sng" smtClean="0"/>
              <a:t>Operator</a:t>
            </a:r>
            <a:r>
              <a:rPr lang="en-US" smtClean="0"/>
              <a:t>	</a:t>
            </a:r>
            <a:r>
              <a:rPr lang="en-US" u="sng" smtClean="0"/>
              <a:t>Example</a:t>
            </a:r>
            <a:endParaRPr lang="en-US" smtClean="0"/>
          </a:p>
          <a:p>
            <a:pPr eaLnBrk="1" hangingPunct="1">
              <a:buFont typeface="Monotype Sorts" pitchFamily="2" charset="2"/>
              <a:buNone/>
              <a:tabLst>
                <a:tab pos="3152775" algn="l"/>
                <a:tab pos="5091113" algn="l"/>
              </a:tabLst>
            </a:pPr>
            <a:endParaRPr lang="en-US" smtClean="0"/>
          </a:p>
          <a:p>
            <a:pPr eaLnBrk="1" hangingPunct="1">
              <a:buFont typeface="Monotype Sorts" pitchFamily="2" charset="2"/>
              <a:buNone/>
              <a:tabLst>
                <a:tab pos="3152775" algn="l"/>
                <a:tab pos="5091113" algn="l"/>
              </a:tabLst>
            </a:pPr>
            <a:r>
              <a:rPr lang="en-US" smtClean="0"/>
              <a:t>Addition	+	num1 + num2</a:t>
            </a:r>
          </a:p>
          <a:p>
            <a:pPr eaLnBrk="1" hangingPunct="1">
              <a:buFont typeface="Monotype Sorts" pitchFamily="2" charset="2"/>
              <a:buNone/>
              <a:tabLst>
                <a:tab pos="3152775" algn="l"/>
                <a:tab pos="5091113" algn="l"/>
              </a:tabLst>
            </a:pPr>
            <a:r>
              <a:rPr lang="en-US" smtClean="0"/>
              <a:t>Subtraction	-	initial - spent</a:t>
            </a:r>
          </a:p>
          <a:p>
            <a:pPr eaLnBrk="1" hangingPunct="1">
              <a:buFont typeface="Monotype Sorts" pitchFamily="2" charset="2"/>
              <a:buNone/>
              <a:tabLst>
                <a:tab pos="3152775" algn="l"/>
                <a:tab pos="5091113" algn="l"/>
              </a:tabLst>
            </a:pPr>
            <a:r>
              <a:rPr lang="en-US" smtClean="0"/>
              <a:t>Multiplication	*	fathoms * 6</a:t>
            </a:r>
          </a:p>
          <a:p>
            <a:pPr eaLnBrk="1" hangingPunct="1">
              <a:buFont typeface="Monotype Sorts" pitchFamily="2" charset="2"/>
              <a:buNone/>
              <a:tabLst>
                <a:tab pos="3152775" algn="l"/>
                <a:tab pos="5091113" algn="l"/>
              </a:tabLst>
            </a:pPr>
            <a:r>
              <a:rPr lang="en-US" smtClean="0"/>
              <a:t>Division	/	sum / count</a:t>
            </a:r>
          </a:p>
          <a:p>
            <a:pPr eaLnBrk="1" hangingPunct="1">
              <a:buFont typeface="Monotype Sorts" pitchFamily="2" charset="2"/>
              <a:buNone/>
              <a:tabLst>
                <a:tab pos="3152775" algn="l"/>
                <a:tab pos="5091113" algn="l"/>
              </a:tabLst>
            </a:pPr>
            <a:r>
              <a:rPr lang="en-US" smtClean="0"/>
              <a:t>Modulus	%	m % n</a:t>
            </a:r>
          </a:p>
          <a:p>
            <a:pPr eaLnBrk="1" hangingPunct="1">
              <a:buFont typeface="Monotype Sorts" pitchFamily="2" charset="2"/>
              <a:buNone/>
              <a:tabLst>
                <a:tab pos="3152775" algn="l"/>
                <a:tab pos="5091113" algn="l"/>
              </a:tabLst>
            </a:pPr>
            <a:endParaRPr lang="en-US" smtClean="0"/>
          </a:p>
          <a:p>
            <a:pPr eaLnBrk="1" hangingPunct="1">
              <a:buFont typeface="Monotype Sorts" pitchFamily="2" charset="2"/>
              <a:buNone/>
              <a:tabLst>
                <a:tab pos="3152775" algn="l"/>
                <a:tab pos="5091113" algn="l"/>
              </a:tabLst>
            </a:pPr>
            <a:r>
              <a:rPr lang="en-US" b="1" i="1" smtClean="0">
                <a:solidFill>
                  <a:srgbClr val="339933"/>
                </a:solidFill>
              </a:rPr>
              <a:t>% can not be used with reals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noFill/>
        </p:spPr>
        <p:txBody>
          <a:bodyPr lIns="90488" tIns="44450" rIns="90488" bIns="44450"/>
          <a:lstStyle/>
          <a:p>
            <a:pPr eaLnBrk="1" hangingPunct="1"/>
            <a:r>
              <a:rPr lang="en-US" smtClean="0"/>
              <a:t>Using Arithmetic Operators</a:t>
            </a:r>
          </a:p>
        </p:txBody>
      </p:sp>
      <p:sp>
        <p:nvSpPr>
          <p:cNvPr id="90115" name="Rectangle 3"/>
          <p:cNvSpPr>
            <a:spLocks noGrp="1" noChangeArrowheads="1"/>
          </p:cNvSpPr>
          <p:nvPr>
            <p:ph type="body" idx="1"/>
          </p:nvPr>
        </p:nvSpPr>
        <p:spPr>
          <a:noFill/>
        </p:spPr>
        <p:txBody>
          <a:bodyPr lIns="90488" tIns="44450" rIns="90488" bIns="44450"/>
          <a:lstStyle/>
          <a:p>
            <a:pPr eaLnBrk="1" hangingPunct="1">
              <a:buFontTx/>
              <a:buNone/>
            </a:pPr>
            <a:r>
              <a:rPr lang="en-US" smtClean="0"/>
              <a:t>The compiler uses the types of the operands to determine how the calculation should be done	</a:t>
            </a:r>
            <a:endParaRPr lang="en-US" b="1" i="1" smtClean="0">
              <a:solidFill>
                <a:srgbClr val="339933"/>
              </a:solidFill>
            </a:endParaRPr>
          </a:p>
        </p:txBody>
      </p:sp>
      <p:sp>
        <p:nvSpPr>
          <p:cNvPr id="242692" name="Rectangle 4"/>
          <p:cNvSpPr>
            <a:spLocks noChangeArrowheads="1"/>
          </p:cNvSpPr>
          <p:nvPr/>
        </p:nvSpPr>
        <p:spPr bwMode="auto">
          <a:xfrm>
            <a:off x="4329113" y="3048000"/>
            <a:ext cx="4067175" cy="27908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11175" algn="l"/>
                <a:tab pos="1428750" algn="l"/>
              </a:tabLst>
              <a:defRPr/>
            </a:pPr>
            <a:r>
              <a:rPr lang="en-US" sz="1600" b="1">
                <a:latin typeface="Courier New" pitchFamily="49" charset="0"/>
                <a:cs typeface="+mn-cs"/>
              </a:rPr>
              <a:t>int	main(void)</a:t>
            </a:r>
          </a:p>
          <a:p>
            <a:pPr eaLnBrk="0" hangingPunct="0">
              <a:tabLst>
                <a:tab pos="511175" algn="l"/>
                <a:tab pos="1428750" algn="l"/>
              </a:tabLst>
              <a:defRPr/>
            </a:pPr>
            <a:r>
              <a:rPr lang="en-US" sz="1600" b="1">
                <a:latin typeface="Courier New" pitchFamily="49" charset="0"/>
                <a:cs typeface="+mn-cs"/>
              </a:rPr>
              <a:t>{</a:t>
            </a:r>
          </a:p>
          <a:p>
            <a:pPr eaLnBrk="0" hangingPunct="0">
              <a:tabLst>
                <a:tab pos="511175" algn="l"/>
                <a:tab pos="1428750" algn="l"/>
              </a:tabLst>
              <a:defRPr/>
            </a:pPr>
            <a:r>
              <a:rPr lang="en-US" sz="1600" b="1">
                <a:latin typeface="Courier New" pitchFamily="49" charset="0"/>
                <a:cs typeface="+mn-cs"/>
              </a:rPr>
              <a:t>	int	i = 5,   j = 4,   k;</a:t>
            </a:r>
          </a:p>
          <a:p>
            <a:pPr eaLnBrk="0" hangingPunct="0">
              <a:tabLst>
                <a:tab pos="511175" algn="l"/>
                <a:tab pos="1428750" algn="l"/>
              </a:tabLst>
              <a:defRPr/>
            </a:pPr>
            <a:r>
              <a:rPr lang="en-US" sz="1600" b="1">
                <a:latin typeface="Courier New" pitchFamily="49" charset="0"/>
                <a:cs typeface="+mn-cs"/>
              </a:rPr>
              <a:t>	double	f = 5.0, g = 4.0, h;</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	k = i / j;</a:t>
            </a:r>
          </a:p>
          <a:p>
            <a:pPr eaLnBrk="0" hangingPunct="0">
              <a:tabLst>
                <a:tab pos="511175" algn="l"/>
                <a:tab pos="1428750" algn="l"/>
              </a:tabLst>
              <a:defRPr/>
            </a:pPr>
            <a:r>
              <a:rPr lang="en-US" sz="1600" b="1">
                <a:latin typeface="Courier New" pitchFamily="49" charset="0"/>
                <a:cs typeface="+mn-cs"/>
              </a:rPr>
              <a:t>	h = f / g;</a:t>
            </a:r>
          </a:p>
          <a:p>
            <a:pPr eaLnBrk="0" hangingPunct="0">
              <a:tabLst>
                <a:tab pos="511175" algn="l"/>
                <a:tab pos="1428750" algn="l"/>
              </a:tabLst>
              <a:defRPr/>
            </a:pPr>
            <a:r>
              <a:rPr lang="en-US" sz="1600" b="1">
                <a:latin typeface="Courier New" pitchFamily="49" charset="0"/>
                <a:cs typeface="+mn-cs"/>
              </a:rPr>
              <a:t>	h = i / j;</a:t>
            </a:r>
          </a:p>
          <a:p>
            <a:pPr eaLnBrk="0" hangingPunct="0">
              <a:tabLst>
                <a:tab pos="511175" algn="l"/>
                <a:tab pos="1428750" algn="l"/>
              </a:tabLst>
              <a:defRPr/>
            </a:pPr>
            <a:endParaRPr lang="en-US" sz="1600" b="1">
              <a:latin typeface="Courier New" pitchFamily="49" charset="0"/>
              <a:cs typeface="+mn-cs"/>
            </a:endParaRPr>
          </a:p>
          <a:p>
            <a:pPr eaLnBrk="0" hangingPunct="0">
              <a:tabLst>
                <a:tab pos="511175" algn="l"/>
                <a:tab pos="1428750" algn="l"/>
              </a:tabLst>
              <a:defRPr/>
            </a:pPr>
            <a:r>
              <a:rPr lang="en-US" sz="1600" b="1">
                <a:latin typeface="Courier New" pitchFamily="49" charset="0"/>
                <a:cs typeface="+mn-cs"/>
              </a:rPr>
              <a:t>	return 0;</a:t>
            </a:r>
          </a:p>
          <a:p>
            <a:pPr eaLnBrk="0" hangingPunct="0">
              <a:tabLst>
                <a:tab pos="511175" algn="l"/>
                <a:tab pos="1428750" algn="l"/>
              </a:tabLst>
              <a:defRPr/>
            </a:pPr>
            <a:r>
              <a:rPr lang="en-US" sz="1600" b="1">
                <a:latin typeface="Courier New" pitchFamily="49" charset="0"/>
                <a:cs typeface="+mn-cs"/>
              </a:rPr>
              <a:t>}</a:t>
            </a:r>
          </a:p>
        </p:txBody>
      </p:sp>
      <p:sp>
        <p:nvSpPr>
          <p:cNvPr id="90117" name="Rectangle 5"/>
          <p:cNvSpPr>
            <a:spLocks noChangeArrowheads="1"/>
          </p:cNvSpPr>
          <p:nvPr/>
        </p:nvSpPr>
        <p:spPr bwMode="auto">
          <a:xfrm>
            <a:off x="909638" y="2720975"/>
            <a:ext cx="30416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600" b="1">
                <a:solidFill>
                  <a:srgbClr val="339933"/>
                </a:solidFill>
                <a:latin typeface="Arial" panose="020B0604020202020204" pitchFamily="34" charset="0"/>
              </a:rPr>
              <a:t>“i” and “j” are ints, integer division is done, 1 is assigned to “k”</a:t>
            </a:r>
          </a:p>
        </p:txBody>
      </p:sp>
      <p:sp>
        <p:nvSpPr>
          <p:cNvPr id="90118" name="Rectangle 6"/>
          <p:cNvSpPr>
            <a:spLocks noChangeArrowheads="1"/>
          </p:cNvSpPr>
          <p:nvPr/>
        </p:nvSpPr>
        <p:spPr bwMode="auto">
          <a:xfrm>
            <a:off x="481013" y="3863975"/>
            <a:ext cx="3000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600" b="1">
                <a:solidFill>
                  <a:srgbClr val="339933"/>
                </a:solidFill>
                <a:latin typeface="Arial" panose="020B0604020202020204" pitchFamily="34" charset="0"/>
              </a:rPr>
              <a:t>Either of “f” and “g” are double, double division is done, 1.25 is assigned to “h”</a:t>
            </a:r>
          </a:p>
        </p:txBody>
      </p:sp>
      <p:sp>
        <p:nvSpPr>
          <p:cNvPr id="90119" name="Line 7"/>
          <p:cNvSpPr>
            <a:spLocks noChangeShapeType="1"/>
          </p:cNvSpPr>
          <p:nvPr/>
        </p:nvSpPr>
        <p:spPr bwMode="auto">
          <a:xfrm>
            <a:off x="3468688" y="3309938"/>
            <a:ext cx="1338262" cy="111760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90120" name="Line 8"/>
          <p:cNvSpPr>
            <a:spLocks noChangeShapeType="1"/>
          </p:cNvSpPr>
          <p:nvPr/>
        </p:nvSpPr>
        <p:spPr bwMode="auto">
          <a:xfrm>
            <a:off x="3352800" y="4267200"/>
            <a:ext cx="1443038" cy="411163"/>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90121" name="Rectangle 9"/>
          <p:cNvSpPr>
            <a:spLocks noChangeArrowheads="1"/>
          </p:cNvSpPr>
          <p:nvPr/>
        </p:nvSpPr>
        <p:spPr bwMode="auto">
          <a:xfrm>
            <a:off x="649288" y="5083175"/>
            <a:ext cx="30861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1600" b="1">
                <a:solidFill>
                  <a:srgbClr val="339933"/>
                </a:solidFill>
                <a:latin typeface="Arial" panose="020B0604020202020204" pitchFamily="34" charset="0"/>
              </a:rPr>
              <a:t>integer division is still done, despite “h” being double. Value assigned is 1.00000</a:t>
            </a:r>
          </a:p>
        </p:txBody>
      </p:sp>
      <p:sp>
        <p:nvSpPr>
          <p:cNvPr id="90122" name="Line 10"/>
          <p:cNvSpPr>
            <a:spLocks noChangeShapeType="1"/>
          </p:cNvSpPr>
          <p:nvPr/>
        </p:nvSpPr>
        <p:spPr bwMode="auto">
          <a:xfrm flipV="1">
            <a:off x="3605213" y="4929188"/>
            <a:ext cx="1211262" cy="515937"/>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buFont typeface="Monotype Sorts" pitchFamily="2" charset="2"/>
              <a:buNone/>
            </a:pPr>
            <a:r>
              <a:rPr lang="en-US" smtClean="0"/>
              <a:t>Division</a:t>
            </a:r>
          </a:p>
        </p:txBody>
      </p:sp>
      <p:sp>
        <p:nvSpPr>
          <p:cNvPr id="91139" name="Rectangle 3"/>
          <p:cNvSpPr>
            <a:spLocks noGrp="1" noChangeArrowheads="1"/>
          </p:cNvSpPr>
          <p:nvPr>
            <p:ph type="body" idx="1"/>
          </p:nvPr>
        </p:nvSpPr>
        <p:spPr>
          <a:xfrm>
            <a:off x="304800" y="1143000"/>
            <a:ext cx="8610600" cy="5181600"/>
          </a:xfrm>
        </p:spPr>
        <p:txBody>
          <a:bodyPr/>
          <a:lstStyle/>
          <a:p>
            <a:pPr algn="just" eaLnBrk="1" hangingPunct="1">
              <a:lnSpc>
                <a:spcPct val="90000"/>
              </a:lnSpc>
            </a:pPr>
            <a:r>
              <a:rPr lang="en-US" sz="2400" smtClean="0"/>
              <a:t>If both operands of a division expression are integers, you will get an integer answer.   </a:t>
            </a:r>
            <a:r>
              <a:rPr lang="en-US" sz="2400" i="1" smtClean="0"/>
              <a:t>The fractional portion is discarded.</a:t>
            </a:r>
          </a:p>
          <a:p>
            <a:pPr algn="just" eaLnBrk="1" hangingPunct="1">
              <a:lnSpc>
                <a:spcPct val="90000"/>
              </a:lnSpc>
            </a:pPr>
            <a:endParaRPr lang="en-US" sz="2400" smtClean="0"/>
          </a:p>
          <a:p>
            <a:pPr algn="just" eaLnBrk="1" hangingPunct="1">
              <a:lnSpc>
                <a:spcPct val="90000"/>
              </a:lnSpc>
            </a:pPr>
            <a:r>
              <a:rPr lang="en-US" sz="2400" smtClean="0"/>
              <a:t>Division where at least one operand is a floating point number will produce a floating point answer.</a:t>
            </a:r>
          </a:p>
          <a:p>
            <a:pPr lvl="1" algn="just" eaLnBrk="1" hangingPunct="1">
              <a:lnSpc>
                <a:spcPct val="90000"/>
              </a:lnSpc>
            </a:pPr>
            <a:r>
              <a:rPr lang="en-US" smtClean="0"/>
              <a:t>What happens?  The integer operand is temporarily converted to a floating point, then the division is performed. </a:t>
            </a:r>
            <a:endParaRPr lang="en-US" smtClean="0">
              <a:solidFill>
                <a:srgbClr val="339933"/>
              </a:solidFill>
            </a:endParaRPr>
          </a:p>
          <a:p>
            <a:pPr lvl="1" algn="just" eaLnBrk="1" hangingPunct="1">
              <a:lnSpc>
                <a:spcPct val="90000"/>
              </a:lnSpc>
            </a:pPr>
            <a:endParaRPr lang="en-US" smtClean="0">
              <a:solidFill>
                <a:schemeClr val="accent2"/>
              </a:solidFill>
            </a:endParaRPr>
          </a:p>
          <a:p>
            <a:pPr algn="just" eaLnBrk="1" hangingPunct="1">
              <a:lnSpc>
                <a:spcPct val="90000"/>
              </a:lnSpc>
            </a:pPr>
            <a:r>
              <a:rPr lang="en-US" sz="2400" smtClean="0"/>
              <a:t>Division by zero is mathematically undefined.</a:t>
            </a:r>
          </a:p>
          <a:p>
            <a:pPr algn="just" eaLnBrk="1" hangingPunct="1">
              <a:lnSpc>
                <a:spcPct val="90000"/>
              </a:lnSpc>
            </a:pPr>
            <a:endParaRPr lang="en-US" sz="2400" smtClean="0"/>
          </a:p>
          <a:p>
            <a:pPr algn="just" eaLnBrk="1" hangingPunct="1">
              <a:lnSpc>
                <a:spcPct val="90000"/>
              </a:lnSpc>
            </a:pPr>
            <a:r>
              <a:rPr lang="en-US" sz="2400" smtClean="0"/>
              <a:t>Division by zero in a program gives a </a:t>
            </a:r>
            <a:r>
              <a:rPr lang="en-US" sz="2400" b="1" smtClean="0"/>
              <a:t>fatal error</a:t>
            </a:r>
            <a:r>
              <a:rPr lang="en-US" sz="2400" smtClean="0"/>
              <a:t>, thus causing your program to terminate execution.</a:t>
            </a:r>
          </a:p>
          <a:p>
            <a:pPr algn="just" eaLnBrk="1" hangingPunct="1">
              <a:lnSpc>
                <a:spcPct val="90000"/>
              </a:lnSpc>
            </a:pPr>
            <a:endParaRPr lang="en-US" sz="2400" smtClean="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noFill/>
        </p:spPr>
        <p:txBody>
          <a:bodyPr lIns="90488" tIns="44450" rIns="90488" bIns="44450"/>
          <a:lstStyle/>
          <a:p>
            <a:pPr eaLnBrk="1" hangingPunct="1"/>
            <a:r>
              <a:rPr lang="en-US" smtClean="0"/>
              <a:t>The Cast Operator</a:t>
            </a:r>
          </a:p>
        </p:txBody>
      </p:sp>
      <p:sp>
        <p:nvSpPr>
          <p:cNvPr id="92163" name="Rectangle 3"/>
          <p:cNvSpPr>
            <a:spLocks noGrp="1" noChangeArrowheads="1"/>
          </p:cNvSpPr>
          <p:nvPr>
            <p:ph type="body" idx="1"/>
          </p:nvPr>
        </p:nvSpPr>
        <p:spPr>
          <a:xfrm>
            <a:off x="304800" y="990600"/>
            <a:ext cx="8534400" cy="1219200"/>
          </a:xfrm>
          <a:noFill/>
        </p:spPr>
        <p:txBody>
          <a:bodyPr lIns="90488" tIns="44450" rIns="90488" bIns="44450"/>
          <a:lstStyle/>
          <a:p>
            <a:pPr eaLnBrk="1" hangingPunct="1">
              <a:buFontTx/>
              <a:buNone/>
            </a:pPr>
            <a:r>
              <a:rPr lang="en-US" smtClean="0"/>
              <a:t>The cast operator generates a temporary value with a type equivalent to the caste type.</a:t>
            </a:r>
          </a:p>
          <a:p>
            <a:pPr eaLnBrk="1" hangingPunct="1">
              <a:buFontTx/>
              <a:buNone/>
            </a:pPr>
            <a:endParaRPr lang="en-US" smtClean="0"/>
          </a:p>
        </p:txBody>
      </p:sp>
      <p:sp>
        <p:nvSpPr>
          <p:cNvPr id="244740" name="Rectangle 4"/>
          <p:cNvSpPr>
            <a:spLocks noChangeArrowheads="1"/>
          </p:cNvSpPr>
          <p:nvPr/>
        </p:nvSpPr>
        <p:spPr bwMode="auto">
          <a:xfrm>
            <a:off x="4176713" y="2590800"/>
            <a:ext cx="4667250" cy="3759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11175" algn="l"/>
                <a:tab pos="1428750" algn="l"/>
              </a:tabLst>
              <a:defRPr/>
            </a:pPr>
            <a:r>
              <a:rPr lang="en-US" sz="2000" b="1">
                <a:latin typeface="Courier New" pitchFamily="49" charset="0"/>
                <a:cs typeface="+mn-cs"/>
              </a:rPr>
              <a:t>int	main(void)</a:t>
            </a:r>
          </a:p>
          <a:p>
            <a:pPr eaLnBrk="0" hangingPunct="0">
              <a:tabLst>
                <a:tab pos="511175" algn="l"/>
                <a:tab pos="1428750" algn="l"/>
              </a:tabLst>
              <a:defRPr/>
            </a:pPr>
            <a:r>
              <a:rPr lang="en-US" sz="2000" b="1">
                <a:latin typeface="Courier New" pitchFamily="49" charset="0"/>
                <a:cs typeface="+mn-cs"/>
              </a:rPr>
              <a:t>{</a:t>
            </a:r>
          </a:p>
          <a:p>
            <a:pPr eaLnBrk="0" hangingPunct="0">
              <a:tabLst>
                <a:tab pos="511175" algn="l"/>
                <a:tab pos="1428750" algn="l"/>
              </a:tabLst>
              <a:defRPr/>
            </a:pPr>
            <a:r>
              <a:rPr lang="en-US" sz="2000" b="1">
                <a:latin typeface="Courier New" pitchFamily="49" charset="0"/>
                <a:cs typeface="+mn-cs"/>
              </a:rPr>
              <a:t>	int	i = 5, j = 4;</a:t>
            </a:r>
          </a:p>
          <a:p>
            <a:pPr eaLnBrk="0" hangingPunct="0">
              <a:tabLst>
                <a:tab pos="511175" algn="l"/>
                <a:tab pos="1428750" algn="l"/>
              </a:tabLst>
              <a:defRPr/>
            </a:pPr>
            <a:r>
              <a:rPr lang="en-US" sz="2000" b="1">
                <a:latin typeface="Courier New" pitchFamily="49" charset="0"/>
                <a:cs typeface="+mn-cs"/>
              </a:rPr>
              <a:t>	double	f;</a:t>
            </a:r>
          </a:p>
          <a:p>
            <a:pPr eaLnBrk="0" hangingPunct="0">
              <a:tabLst>
                <a:tab pos="511175" algn="l"/>
                <a:tab pos="1428750" algn="l"/>
              </a:tabLst>
              <a:defRPr/>
            </a:pPr>
            <a:endParaRPr lang="en-US" sz="2000" b="1">
              <a:latin typeface="Courier New" pitchFamily="49" charset="0"/>
              <a:cs typeface="+mn-cs"/>
            </a:endParaRPr>
          </a:p>
          <a:p>
            <a:pPr eaLnBrk="0" hangingPunct="0">
              <a:tabLst>
                <a:tab pos="511175" algn="l"/>
                <a:tab pos="1428750" algn="l"/>
              </a:tabLst>
              <a:defRPr/>
            </a:pPr>
            <a:r>
              <a:rPr lang="en-US" sz="2000" b="1">
                <a:latin typeface="Courier New" pitchFamily="49" charset="0"/>
                <a:cs typeface="+mn-cs"/>
              </a:rPr>
              <a:t>	f = (double)i / j;</a:t>
            </a:r>
          </a:p>
          <a:p>
            <a:pPr eaLnBrk="0" hangingPunct="0">
              <a:tabLst>
                <a:tab pos="511175" algn="l"/>
                <a:tab pos="1428750" algn="l"/>
              </a:tabLst>
              <a:defRPr/>
            </a:pPr>
            <a:r>
              <a:rPr lang="en-US" sz="2000" b="1">
                <a:latin typeface="Courier New" pitchFamily="49" charset="0"/>
                <a:cs typeface="+mn-cs"/>
              </a:rPr>
              <a:t>	f = i / (double)j;</a:t>
            </a:r>
          </a:p>
          <a:p>
            <a:pPr eaLnBrk="0" hangingPunct="0">
              <a:tabLst>
                <a:tab pos="511175" algn="l"/>
                <a:tab pos="1428750" algn="l"/>
              </a:tabLst>
              <a:defRPr/>
            </a:pPr>
            <a:r>
              <a:rPr lang="en-US" sz="2000" b="1">
                <a:latin typeface="Courier New" pitchFamily="49" charset="0"/>
                <a:cs typeface="+mn-cs"/>
              </a:rPr>
              <a:t>	f = (double)i / (double)j;</a:t>
            </a:r>
          </a:p>
          <a:p>
            <a:pPr eaLnBrk="0" hangingPunct="0">
              <a:tabLst>
                <a:tab pos="511175" algn="l"/>
                <a:tab pos="1428750" algn="l"/>
              </a:tabLst>
              <a:defRPr/>
            </a:pPr>
            <a:r>
              <a:rPr lang="en-US" sz="2000" b="1">
                <a:latin typeface="Courier New" pitchFamily="49" charset="0"/>
                <a:cs typeface="+mn-cs"/>
              </a:rPr>
              <a:t>	f = (double)(i / j);</a:t>
            </a:r>
          </a:p>
          <a:p>
            <a:pPr eaLnBrk="0" hangingPunct="0">
              <a:tabLst>
                <a:tab pos="511175" algn="l"/>
                <a:tab pos="1428750" algn="l"/>
              </a:tabLst>
              <a:defRPr/>
            </a:pPr>
            <a:endParaRPr lang="en-US" sz="2000" b="1">
              <a:latin typeface="Courier New" pitchFamily="49" charset="0"/>
              <a:cs typeface="+mn-cs"/>
            </a:endParaRPr>
          </a:p>
          <a:p>
            <a:pPr eaLnBrk="0" hangingPunct="0">
              <a:tabLst>
                <a:tab pos="511175" algn="l"/>
                <a:tab pos="1428750" algn="l"/>
              </a:tabLst>
              <a:defRPr/>
            </a:pPr>
            <a:r>
              <a:rPr lang="en-US" sz="2000" b="1">
                <a:latin typeface="Courier New" pitchFamily="49" charset="0"/>
                <a:cs typeface="+mn-cs"/>
              </a:rPr>
              <a:t>	return 0;</a:t>
            </a:r>
          </a:p>
          <a:p>
            <a:pPr eaLnBrk="0" hangingPunct="0">
              <a:tabLst>
                <a:tab pos="511175" algn="l"/>
                <a:tab pos="1428750" algn="l"/>
              </a:tabLst>
              <a:defRPr/>
            </a:pPr>
            <a:r>
              <a:rPr lang="en-US" sz="2000" b="1">
                <a:latin typeface="Courier New" pitchFamily="49" charset="0"/>
                <a:cs typeface="+mn-cs"/>
              </a:rPr>
              <a:t>}</a:t>
            </a:r>
          </a:p>
        </p:txBody>
      </p:sp>
      <p:sp>
        <p:nvSpPr>
          <p:cNvPr id="92165" name="Line 5"/>
          <p:cNvSpPr>
            <a:spLocks noChangeShapeType="1"/>
          </p:cNvSpPr>
          <p:nvPr/>
        </p:nvSpPr>
        <p:spPr bwMode="auto">
          <a:xfrm flipV="1">
            <a:off x="3663950" y="5257800"/>
            <a:ext cx="1060450" cy="635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92166" name="Rectangle 6"/>
          <p:cNvSpPr>
            <a:spLocks noChangeArrowheads="1"/>
          </p:cNvSpPr>
          <p:nvPr/>
        </p:nvSpPr>
        <p:spPr bwMode="auto">
          <a:xfrm>
            <a:off x="638175" y="4995863"/>
            <a:ext cx="3105150"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b="1">
                <a:solidFill>
                  <a:srgbClr val="339933"/>
                </a:solidFill>
                <a:latin typeface="Arial" panose="020B0604020202020204" pitchFamily="34" charset="0"/>
              </a:rPr>
              <a:t>integer division is done here, the result, 1, is changed to a double, 1.00000</a:t>
            </a:r>
          </a:p>
        </p:txBody>
      </p:sp>
      <p:sp>
        <p:nvSpPr>
          <p:cNvPr id="92167" name="Rectangle 7"/>
          <p:cNvSpPr>
            <a:spLocks noChangeArrowheads="1"/>
          </p:cNvSpPr>
          <p:nvPr/>
        </p:nvSpPr>
        <p:spPr bwMode="auto">
          <a:xfrm>
            <a:off x="690563" y="2744788"/>
            <a:ext cx="3000375"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b="1">
                <a:solidFill>
                  <a:srgbClr val="339933"/>
                </a:solidFill>
                <a:latin typeface="Arial" panose="020B0604020202020204" pitchFamily="34" charset="0"/>
              </a:rPr>
              <a:t>if either operand is a double, the other is automatically promoted</a:t>
            </a:r>
          </a:p>
        </p:txBody>
      </p:sp>
      <p:sp>
        <p:nvSpPr>
          <p:cNvPr id="92168" name="Line 8"/>
          <p:cNvSpPr>
            <a:spLocks noChangeShapeType="1"/>
          </p:cNvSpPr>
          <p:nvPr/>
        </p:nvSpPr>
        <p:spPr bwMode="auto">
          <a:xfrm>
            <a:off x="2809875" y="3432175"/>
            <a:ext cx="1990725" cy="835025"/>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92169" name="Line 9"/>
          <p:cNvSpPr>
            <a:spLocks noChangeShapeType="1"/>
          </p:cNvSpPr>
          <p:nvPr/>
        </p:nvSpPr>
        <p:spPr bwMode="auto">
          <a:xfrm>
            <a:off x="2808288" y="3435350"/>
            <a:ext cx="1916112" cy="113665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r>
              <a:rPr lang="en-US" smtClean="0"/>
              <a:t>Modulus</a:t>
            </a:r>
          </a:p>
        </p:txBody>
      </p:sp>
      <p:sp>
        <p:nvSpPr>
          <p:cNvPr id="93187" name="Rectangle 3"/>
          <p:cNvSpPr>
            <a:spLocks noGrp="1" noChangeArrowheads="1"/>
          </p:cNvSpPr>
          <p:nvPr>
            <p:ph type="body" idx="1"/>
          </p:nvPr>
        </p:nvSpPr>
        <p:spPr/>
        <p:txBody>
          <a:bodyPr/>
          <a:lstStyle/>
          <a:p>
            <a:pPr eaLnBrk="1" hangingPunct="1"/>
            <a:r>
              <a:rPr lang="en-US" smtClean="0"/>
              <a:t>The expression  </a:t>
            </a:r>
            <a:r>
              <a:rPr lang="en-US" b="1" smtClean="0"/>
              <a:t>m % n </a:t>
            </a:r>
            <a:r>
              <a:rPr lang="en-US" smtClean="0"/>
              <a:t>yields the integer remainder after </a:t>
            </a:r>
            <a:r>
              <a:rPr lang="en-US" b="1" smtClean="0"/>
              <a:t>m</a:t>
            </a:r>
            <a:r>
              <a:rPr lang="en-US" smtClean="0"/>
              <a:t> is divided by </a:t>
            </a:r>
            <a:r>
              <a:rPr lang="en-US" b="1" smtClean="0"/>
              <a:t>n</a:t>
            </a:r>
            <a:r>
              <a:rPr lang="en-US" smtClean="0"/>
              <a:t>.</a:t>
            </a:r>
          </a:p>
          <a:p>
            <a:pPr eaLnBrk="1" hangingPunct="1"/>
            <a:r>
              <a:rPr lang="en-US" smtClean="0"/>
              <a:t>Modulus is an integer operation -- both operands MUST be integers.</a:t>
            </a:r>
          </a:p>
          <a:p>
            <a:pPr eaLnBrk="1" hangingPunct="1"/>
            <a:r>
              <a:rPr lang="en-US" smtClean="0"/>
              <a:t>Examples :	17 % 5  =  2</a:t>
            </a:r>
          </a:p>
          <a:p>
            <a:pPr eaLnBrk="1" hangingPunct="1">
              <a:buFont typeface="Monotype Sorts" pitchFamily="2" charset="2"/>
              <a:buChar char=" "/>
            </a:pPr>
            <a:r>
              <a:rPr lang="en-US" smtClean="0"/>
              <a:t> 			  6 % 3  =  0</a:t>
            </a:r>
          </a:p>
          <a:p>
            <a:pPr eaLnBrk="1" hangingPunct="1">
              <a:buFont typeface="Monotype Sorts" pitchFamily="2" charset="2"/>
              <a:buChar char=" "/>
            </a:pPr>
            <a:r>
              <a:rPr lang="en-US" smtClean="0"/>
              <a:t> 			  9 % 2  =  1</a:t>
            </a:r>
          </a:p>
          <a:p>
            <a:pPr eaLnBrk="1" hangingPunct="1">
              <a:buFont typeface="Monotype Sorts" pitchFamily="2" charset="2"/>
              <a:buChar char=" "/>
            </a:pPr>
            <a:r>
              <a:rPr lang="en-US" smtClean="0"/>
              <a:t> 			  5 % 8  =  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spcBef>
                <a:spcPct val="50000"/>
              </a:spcBef>
            </a:pPr>
            <a:r>
              <a:rPr lang="en-US" sz="4000" b="1" smtClean="0"/>
              <a:t>Getting an executable program</a:t>
            </a:r>
          </a:p>
        </p:txBody>
      </p:sp>
      <p:sp>
        <p:nvSpPr>
          <p:cNvPr id="47107" name="Rectangle 3"/>
          <p:cNvSpPr>
            <a:spLocks noGrp="1" noChangeArrowheads="1"/>
          </p:cNvSpPr>
          <p:nvPr>
            <p:ph type="body" idx="1"/>
          </p:nvPr>
        </p:nvSpPr>
        <p:spPr/>
        <p:txBody>
          <a:bodyPr/>
          <a:lstStyle/>
          <a:p>
            <a:pPr algn="just" eaLnBrk="1" hangingPunct="1">
              <a:lnSpc>
                <a:spcPct val="90000"/>
              </a:lnSpc>
              <a:defRPr/>
            </a:pPr>
            <a:r>
              <a:rPr lang="en-US" sz="2400" dirty="0" smtClean="0">
                <a:latin typeface="+mj-lt"/>
              </a:rPr>
              <a:t>The process of conversion from source code to machine executable code is a multi step process.</a:t>
            </a:r>
          </a:p>
          <a:p>
            <a:pPr algn="just" eaLnBrk="1" hangingPunct="1">
              <a:lnSpc>
                <a:spcPct val="90000"/>
              </a:lnSpc>
              <a:defRPr/>
            </a:pPr>
            <a:endParaRPr lang="en-US" sz="2400" dirty="0" smtClean="0">
              <a:latin typeface="+mj-lt"/>
            </a:endParaRPr>
          </a:p>
          <a:p>
            <a:pPr algn="just" eaLnBrk="1" hangingPunct="1">
              <a:lnSpc>
                <a:spcPct val="90000"/>
              </a:lnSpc>
              <a:defRPr/>
            </a:pPr>
            <a:r>
              <a:rPr lang="en-US" sz="2400" dirty="0" smtClean="0">
                <a:latin typeface="+mj-lt"/>
              </a:rPr>
              <a:t>If there are no errors in the source code, the processes called </a:t>
            </a:r>
            <a:r>
              <a:rPr lang="en-US" sz="2400" i="1" dirty="0" smtClean="0">
                <a:latin typeface="+mj-lt"/>
              </a:rPr>
              <a:t>compilation &amp; linking </a:t>
            </a:r>
            <a:r>
              <a:rPr lang="en-US" sz="2400" dirty="0" smtClean="0">
                <a:latin typeface="+mj-lt"/>
              </a:rPr>
              <a:t>produce an </a:t>
            </a:r>
            <a:r>
              <a:rPr lang="en-US" sz="2400" b="1" dirty="0" smtClean="0">
                <a:latin typeface="+mj-lt"/>
              </a:rPr>
              <a:t>executable file</a:t>
            </a:r>
          </a:p>
          <a:p>
            <a:pPr algn="just" eaLnBrk="1" hangingPunct="1">
              <a:lnSpc>
                <a:spcPct val="90000"/>
              </a:lnSpc>
              <a:defRPr/>
            </a:pPr>
            <a:endParaRPr lang="en-US" sz="2400" b="1" dirty="0" smtClean="0">
              <a:latin typeface="+mj-lt"/>
            </a:endParaRPr>
          </a:p>
          <a:p>
            <a:pPr algn="just" eaLnBrk="1" hangingPunct="1">
              <a:lnSpc>
                <a:spcPct val="90000"/>
              </a:lnSpc>
              <a:defRPr/>
            </a:pPr>
            <a:r>
              <a:rPr lang="en-US" sz="2400" dirty="0" smtClean="0">
                <a:latin typeface="+mj-lt"/>
              </a:rPr>
              <a:t>To execute the program, at the prompt, type</a:t>
            </a:r>
          </a:p>
          <a:p>
            <a:pPr lvl="1" algn="just" eaLnBrk="1" hangingPunct="1">
              <a:lnSpc>
                <a:spcPct val="90000"/>
              </a:lnSpc>
              <a:buFont typeface="Wingdings" panose="05000000000000000000" pitchFamily="2" charset="2"/>
              <a:buNone/>
              <a:defRPr/>
            </a:pPr>
            <a:r>
              <a:rPr lang="en-US" dirty="0" smtClean="0">
                <a:latin typeface="+mj-lt"/>
              </a:rPr>
              <a:t>			 &lt;</a:t>
            </a:r>
            <a:r>
              <a:rPr lang="en-US" i="1" dirty="0" smtClean="0">
                <a:latin typeface="+mj-lt"/>
              </a:rPr>
              <a:t>executable file name</a:t>
            </a:r>
            <a:r>
              <a:rPr lang="en-US" dirty="0" smtClean="0">
                <a:latin typeface="+mj-lt"/>
              </a:rPr>
              <a:t>&gt; </a:t>
            </a:r>
            <a:endParaRPr lang="en-US" b="1" dirty="0" smtClean="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7107">
                                            <p:txEl>
                                              <p:pRg st="2" end="2"/>
                                            </p:txEl>
                                          </p:spTgt>
                                        </p:tgtEl>
                                        <p:attrNameLst>
                                          <p:attrName>style.visibility</p:attrName>
                                        </p:attrNameLst>
                                      </p:cBhvr>
                                      <p:to>
                                        <p:strVal val="visible"/>
                                      </p:to>
                                    </p:set>
                                    <p:anim calcmode="lin" valueType="num">
                                      <p:cBhvr additive="base">
                                        <p:cTn id="13" dur="500" fill="hold"/>
                                        <p:tgtEl>
                                          <p:spTgt spid="47107">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71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7107">
                                            <p:txEl>
                                              <p:pRg st="4" end="4"/>
                                            </p:txEl>
                                          </p:spTgt>
                                        </p:tgtEl>
                                        <p:attrNameLst>
                                          <p:attrName>style.visibility</p:attrName>
                                        </p:attrNameLst>
                                      </p:cBhvr>
                                      <p:to>
                                        <p:strVal val="visible"/>
                                      </p:to>
                                    </p:set>
                                    <p:anim calcmode="lin" valueType="num">
                                      <p:cBhvr additive="base">
                                        <p:cTn id="19" dur="500" fill="hold"/>
                                        <p:tgtEl>
                                          <p:spTgt spid="47107">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7107">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47107">
                                            <p:txEl>
                                              <p:pRg st="5" end="5"/>
                                            </p:txEl>
                                          </p:spTgt>
                                        </p:tgtEl>
                                        <p:attrNameLst>
                                          <p:attrName>style.visibility</p:attrName>
                                        </p:attrNameLst>
                                      </p:cBhvr>
                                      <p:to>
                                        <p:strVal val="visible"/>
                                      </p:to>
                                    </p:set>
                                    <p:anim calcmode="lin" valueType="num">
                                      <p:cBhvr additive="base">
                                        <p:cTn id="23" dur="500" fill="hold"/>
                                        <p:tgtEl>
                                          <p:spTgt spid="47107">
                                            <p:txEl>
                                              <p:pRg st="5" end="5"/>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4710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524000" y="0"/>
            <a:ext cx="7470775" cy="838200"/>
          </a:xfrm>
        </p:spPr>
        <p:txBody>
          <a:bodyPr/>
          <a:lstStyle/>
          <a:p>
            <a:pPr eaLnBrk="1" hangingPunct="1"/>
            <a:r>
              <a:rPr lang="en-US" b="1" smtClean="0"/>
              <a:t>Precedence</a:t>
            </a:r>
          </a:p>
        </p:txBody>
      </p:sp>
      <p:sp>
        <p:nvSpPr>
          <p:cNvPr id="94211" name="Rectangle 3"/>
          <p:cNvSpPr>
            <a:spLocks noGrp="1" noChangeArrowheads="1"/>
          </p:cNvSpPr>
          <p:nvPr>
            <p:ph type="body" idx="1"/>
          </p:nvPr>
        </p:nvSpPr>
        <p:spPr>
          <a:xfrm>
            <a:off x="685800" y="990600"/>
            <a:ext cx="7696200" cy="5029200"/>
          </a:xfrm>
        </p:spPr>
        <p:txBody>
          <a:bodyPr/>
          <a:lstStyle/>
          <a:p>
            <a:pPr eaLnBrk="1" hangingPunct="1">
              <a:buFont typeface="Monotype Sorts" pitchFamily="2" charset="2"/>
              <a:buNone/>
              <a:tabLst>
                <a:tab pos="2298700" algn="l"/>
              </a:tabLst>
            </a:pPr>
            <a:r>
              <a:rPr lang="en-US" sz="2400" b="1" u="sng" smtClean="0"/>
              <a:t>Operator(s)</a:t>
            </a:r>
            <a:r>
              <a:rPr lang="en-US" sz="2400" b="1" smtClean="0"/>
              <a:t>	  </a:t>
            </a:r>
            <a:r>
              <a:rPr lang="en-US" sz="2400" b="1" u="sng" smtClean="0"/>
              <a:t>Precedence &amp; Associativity</a:t>
            </a:r>
            <a:endParaRPr lang="en-US" sz="2400" b="1" smtClean="0"/>
          </a:p>
          <a:p>
            <a:pPr eaLnBrk="1" hangingPunct="1">
              <a:spcBef>
                <a:spcPct val="40000"/>
              </a:spcBef>
              <a:buFont typeface="Monotype Sorts" pitchFamily="2" charset="2"/>
              <a:buNone/>
              <a:tabLst>
                <a:tab pos="2298700" algn="l"/>
              </a:tabLst>
            </a:pPr>
            <a:endParaRPr lang="en-US" sz="2400" b="1" smtClean="0"/>
          </a:p>
          <a:p>
            <a:pPr eaLnBrk="1" hangingPunct="1">
              <a:spcBef>
                <a:spcPct val="40000"/>
              </a:spcBef>
              <a:buFont typeface="Monotype Sorts" pitchFamily="2" charset="2"/>
              <a:buNone/>
              <a:tabLst>
                <a:tab pos="2298700" algn="l"/>
              </a:tabLst>
            </a:pPr>
            <a:r>
              <a:rPr lang="en-US" sz="2400" smtClean="0"/>
              <a:t>( )		Evaluated first. If </a:t>
            </a:r>
            <a:r>
              <a:rPr lang="en-US" sz="2400" b="1" smtClean="0"/>
              <a:t>nested</a:t>
            </a:r>
            <a:r>
              <a:rPr lang="en-US" sz="2400" smtClean="0"/>
              <a:t>, 	innermost is evaluated first. If 	on 	same level, evaluation is left to right.</a:t>
            </a:r>
          </a:p>
          <a:p>
            <a:pPr eaLnBrk="1" hangingPunct="1">
              <a:spcBef>
                <a:spcPct val="40000"/>
              </a:spcBef>
              <a:buFont typeface="Monotype Sorts" pitchFamily="2" charset="2"/>
              <a:buNone/>
              <a:tabLst>
                <a:tab pos="2298700" algn="l"/>
              </a:tabLst>
            </a:pPr>
            <a:r>
              <a:rPr lang="en-US" sz="2400" smtClean="0"/>
              <a:t>*   /   %	Evaluated second. In case of multiple 	 entries, evaluation is left to right.</a:t>
            </a:r>
          </a:p>
          <a:p>
            <a:pPr eaLnBrk="1" hangingPunct="1">
              <a:spcBef>
                <a:spcPct val="40000"/>
              </a:spcBef>
              <a:buFont typeface="Monotype Sorts" pitchFamily="2" charset="2"/>
              <a:buNone/>
              <a:tabLst>
                <a:tab pos="2298700" algn="l"/>
              </a:tabLst>
            </a:pPr>
            <a:r>
              <a:rPr lang="en-US" sz="2400" smtClean="0"/>
              <a:t>+   -	Evaluated third. In case of multiple 	 	entries, evaluation is left to right.</a:t>
            </a:r>
          </a:p>
          <a:p>
            <a:pPr eaLnBrk="1" hangingPunct="1">
              <a:spcBef>
                <a:spcPct val="40000"/>
              </a:spcBef>
              <a:buFont typeface="Monotype Sorts" pitchFamily="2" charset="2"/>
              <a:buNone/>
              <a:tabLst>
                <a:tab pos="2298700" algn="l"/>
              </a:tabLst>
            </a:pPr>
            <a:r>
              <a:rPr lang="en-US" sz="2400" smtClean="0"/>
              <a:t>=		Evaluated last, right to left.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noFill/>
        </p:spPr>
        <p:txBody>
          <a:bodyPr lIns="90488" tIns="44450" rIns="90488" bIns="44450"/>
          <a:lstStyle/>
          <a:p>
            <a:pPr eaLnBrk="1" hangingPunct="1"/>
            <a:r>
              <a:rPr lang="en-US" smtClean="0"/>
              <a:t>Increment and Decrement</a:t>
            </a:r>
          </a:p>
        </p:txBody>
      </p:sp>
      <p:sp>
        <p:nvSpPr>
          <p:cNvPr id="95235" name="Rectangle 3"/>
          <p:cNvSpPr>
            <a:spLocks noGrp="1" noChangeArrowheads="1"/>
          </p:cNvSpPr>
          <p:nvPr>
            <p:ph type="body" idx="1"/>
          </p:nvPr>
        </p:nvSpPr>
        <p:spPr>
          <a:xfrm>
            <a:off x="609600" y="1066800"/>
            <a:ext cx="7772400" cy="2743200"/>
          </a:xfrm>
          <a:noFill/>
        </p:spPr>
        <p:txBody>
          <a:bodyPr lIns="90488" tIns="44450" rIns="90488" bIns="44450"/>
          <a:lstStyle/>
          <a:p>
            <a:pPr eaLnBrk="1" hangingPunct="1">
              <a:buFontTx/>
              <a:buNone/>
              <a:tabLst>
                <a:tab pos="1376363" algn="l"/>
                <a:tab pos="2292350" algn="l"/>
              </a:tabLst>
            </a:pPr>
            <a:r>
              <a:rPr lang="en-US" sz="2400" smtClean="0"/>
              <a:t>C has two special operators for adding and subtracting 1 from a variable</a:t>
            </a:r>
          </a:p>
          <a:p>
            <a:pPr eaLnBrk="1" hangingPunct="1">
              <a:spcBef>
                <a:spcPct val="53000"/>
              </a:spcBef>
              <a:buFontTx/>
              <a:buNone/>
              <a:tabLst>
                <a:tab pos="1376363" algn="l"/>
                <a:tab pos="2292350" algn="l"/>
              </a:tabLst>
            </a:pPr>
            <a:r>
              <a:rPr lang="en-US" sz="2400" smtClean="0"/>
              <a:t>		++	increment</a:t>
            </a:r>
          </a:p>
          <a:p>
            <a:pPr eaLnBrk="1" hangingPunct="1">
              <a:buFontTx/>
              <a:buNone/>
              <a:tabLst>
                <a:tab pos="1376363" algn="l"/>
                <a:tab pos="2292350" algn="l"/>
              </a:tabLst>
            </a:pPr>
            <a:r>
              <a:rPr lang="en-US" sz="2400" smtClean="0"/>
              <a:t>		- -	decrement</a:t>
            </a:r>
          </a:p>
          <a:p>
            <a:pPr eaLnBrk="1" hangingPunct="1">
              <a:spcBef>
                <a:spcPct val="53000"/>
              </a:spcBef>
              <a:buFontTx/>
              <a:buNone/>
              <a:tabLst>
                <a:tab pos="1376363" algn="l"/>
                <a:tab pos="2292350" algn="l"/>
              </a:tabLst>
            </a:pPr>
            <a:r>
              <a:rPr lang="en-US" sz="2400" smtClean="0"/>
              <a:t>These may be either prefix (before the variable) or postfix (after the variable):</a:t>
            </a:r>
          </a:p>
        </p:txBody>
      </p:sp>
      <p:sp>
        <p:nvSpPr>
          <p:cNvPr id="247812" name="Rectangle 4"/>
          <p:cNvSpPr>
            <a:spLocks noChangeArrowheads="1"/>
          </p:cNvSpPr>
          <p:nvPr/>
        </p:nvSpPr>
        <p:spPr bwMode="auto">
          <a:xfrm>
            <a:off x="4665663" y="4191000"/>
            <a:ext cx="2862262" cy="1625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687388" algn="l"/>
                <a:tab pos="1428750" algn="l"/>
              </a:tabLst>
              <a:defRPr/>
            </a:pPr>
            <a:r>
              <a:rPr lang="en-US" sz="2000" b="1">
                <a:latin typeface="Courier New" pitchFamily="49" charset="0"/>
                <a:cs typeface="+mn-cs"/>
              </a:rPr>
              <a:t>int	i = 5, j = 4;</a:t>
            </a:r>
          </a:p>
          <a:p>
            <a:pPr eaLnBrk="0" hangingPunct="0">
              <a:tabLst>
                <a:tab pos="687388" algn="l"/>
                <a:tab pos="1428750" algn="l"/>
              </a:tabLst>
              <a:defRPr/>
            </a:pPr>
            <a:endParaRPr lang="en-US" sz="2000" b="1">
              <a:latin typeface="Courier New" pitchFamily="49" charset="0"/>
              <a:cs typeface="+mn-cs"/>
            </a:endParaRPr>
          </a:p>
          <a:p>
            <a:pPr eaLnBrk="0" hangingPunct="0">
              <a:tabLst>
                <a:tab pos="687388" algn="l"/>
                <a:tab pos="1428750" algn="l"/>
              </a:tabLst>
              <a:defRPr/>
            </a:pPr>
            <a:r>
              <a:rPr lang="en-US" sz="2000" b="1">
                <a:latin typeface="Courier New" pitchFamily="49" charset="0"/>
                <a:cs typeface="+mn-cs"/>
              </a:rPr>
              <a:t>i++;</a:t>
            </a:r>
          </a:p>
          <a:p>
            <a:pPr eaLnBrk="0" hangingPunct="0">
              <a:tabLst>
                <a:tab pos="687388" algn="l"/>
                <a:tab pos="1428750" algn="l"/>
              </a:tabLst>
              <a:defRPr/>
            </a:pPr>
            <a:r>
              <a:rPr lang="en-US" sz="2000" b="1">
                <a:latin typeface="Courier New" pitchFamily="49" charset="0"/>
                <a:cs typeface="+mn-cs"/>
              </a:rPr>
              <a:t>--j;</a:t>
            </a:r>
          </a:p>
          <a:p>
            <a:pPr eaLnBrk="0" hangingPunct="0">
              <a:tabLst>
                <a:tab pos="687388" algn="l"/>
                <a:tab pos="1428750" algn="l"/>
              </a:tabLst>
              <a:defRPr/>
            </a:pPr>
            <a:r>
              <a:rPr lang="en-US" sz="2000" b="1">
                <a:latin typeface="Courier New" pitchFamily="49" charset="0"/>
                <a:cs typeface="+mn-cs"/>
              </a:rPr>
              <a:t>++i;</a:t>
            </a:r>
          </a:p>
        </p:txBody>
      </p:sp>
      <p:sp>
        <p:nvSpPr>
          <p:cNvPr id="95237" name="Rectangle 5"/>
          <p:cNvSpPr>
            <a:spLocks noChangeArrowheads="1"/>
          </p:cNvSpPr>
          <p:nvPr/>
        </p:nvSpPr>
        <p:spPr bwMode="auto">
          <a:xfrm>
            <a:off x="1143000" y="4321175"/>
            <a:ext cx="21320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b="1">
                <a:latin typeface="Arial" panose="020B0604020202020204" pitchFamily="34" charset="0"/>
              </a:rPr>
              <a:t>“i” becomes 6</a:t>
            </a:r>
          </a:p>
        </p:txBody>
      </p:sp>
      <p:sp>
        <p:nvSpPr>
          <p:cNvPr id="95238" name="Line 6"/>
          <p:cNvSpPr>
            <a:spLocks noChangeShapeType="1"/>
          </p:cNvSpPr>
          <p:nvPr/>
        </p:nvSpPr>
        <p:spPr bwMode="auto">
          <a:xfrm>
            <a:off x="3235325" y="4502150"/>
            <a:ext cx="1565275" cy="45085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95239" name="Rectangle 7"/>
          <p:cNvSpPr>
            <a:spLocks noChangeArrowheads="1"/>
          </p:cNvSpPr>
          <p:nvPr/>
        </p:nvSpPr>
        <p:spPr bwMode="auto">
          <a:xfrm>
            <a:off x="762000" y="4854575"/>
            <a:ext cx="21320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b="1">
                <a:latin typeface="Arial" panose="020B0604020202020204" pitchFamily="34" charset="0"/>
              </a:rPr>
              <a:t>“j” becomes 3</a:t>
            </a:r>
          </a:p>
        </p:txBody>
      </p:sp>
      <p:sp>
        <p:nvSpPr>
          <p:cNvPr id="95240" name="Line 8"/>
          <p:cNvSpPr>
            <a:spLocks noChangeShapeType="1"/>
          </p:cNvSpPr>
          <p:nvPr/>
        </p:nvSpPr>
        <p:spPr bwMode="auto">
          <a:xfrm>
            <a:off x="2859088" y="5003800"/>
            <a:ext cx="1941512" cy="25400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
        <p:nvSpPr>
          <p:cNvPr id="95241" name="Rectangle 9"/>
          <p:cNvSpPr>
            <a:spLocks noChangeArrowheads="1"/>
          </p:cNvSpPr>
          <p:nvPr/>
        </p:nvSpPr>
        <p:spPr bwMode="auto">
          <a:xfrm>
            <a:off x="1143000" y="5464175"/>
            <a:ext cx="2208213"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spcBef>
                <a:spcPct val="50000"/>
              </a:spcBef>
            </a:pPr>
            <a:r>
              <a:rPr lang="en-US" sz="2000" b="1">
                <a:latin typeface="Arial" panose="020B0604020202020204" pitchFamily="34" charset="0"/>
              </a:rPr>
              <a:t>“i” becomes 7</a:t>
            </a:r>
          </a:p>
        </p:txBody>
      </p:sp>
      <p:sp>
        <p:nvSpPr>
          <p:cNvPr id="95242" name="Line 10"/>
          <p:cNvSpPr>
            <a:spLocks noChangeShapeType="1"/>
          </p:cNvSpPr>
          <p:nvPr/>
        </p:nvSpPr>
        <p:spPr bwMode="auto">
          <a:xfrm flipV="1">
            <a:off x="3255963" y="5562600"/>
            <a:ext cx="1468437" cy="38100"/>
          </a:xfrm>
          <a:prstGeom prst="line">
            <a:avLst/>
          </a:prstGeom>
          <a:noFill/>
          <a:ln w="12700">
            <a:solidFill>
              <a:schemeClr val="bg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IN"/>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noFill/>
        </p:spPr>
        <p:txBody>
          <a:bodyPr lIns="90488" tIns="44450" rIns="90488" bIns="44450"/>
          <a:lstStyle/>
          <a:p>
            <a:pPr eaLnBrk="1" hangingPunct="1"/>
            <a:r>
              <a:rPr lang="en-US" smtClean="0"/>
              <a:t>Prefix and Postfix</a:t>
            </a:r>
          </a:p>
        </p:txBody>
      </p:sp>
      <p:sp>
        <p:nvSpPr>
          <p:cNvPr id="96259" name="Rectangle 3"/>
          <p:cNvSpPr>
            <a:spLocks noGrp="1" noChangeArrowheads="1"/>
          </p:cNvSpPr>
          <p:nvPr>
            <p:ph type="body" idx="1"/>
          </p:nvPr>
        </p:nvSpPr>
        <p:spPr>
          <a:xfrm>
            <a:off x="533400" y="1066800"/>
            <a:ext cx="8077200" cy="838200"/>
          </a:xfrm>
          <a:noFill/>
        </p:spPr>
        <p:txBody>
          <a:bodyPr lIns="90488" tIns="44450" rIns="90488" bIns="44450"/>
          <a:lstStyle/>
          <a:p>
            <a:pPr eaLnBrk="1" hangingPunct="1">
              <a:buFontTx/>
              <a:buNone/>
            </a:pPr>
            <a:r>
              <a:rPr lang="en-US" sz="2400" smtClean="0"/>
              <a:t>The prefix and postfix versions are different when used as a part of an expression.</a:t>
            </a:r>
          </a:p>
        </p:txBody>
      </p:sp>
      <p:sp>
        <p:nvSpPr>
          <p:cNvPr id="248836" name="Rectangle 4"/>
          <p:cNvSpPr>
            <a:spLocks noChangeArrowheads="1"/>
          </p:cNvSpPr>
          <p:nvPr/>
        </p:nvSpPr>
        <p:spPr bwMode="auto">
          <a:xfrm>
            <a:off x="1052513" y="2057400"/>
            <a:ext cx="4664075" cy="4221163"/>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lIns="90488" tIns="44450" rIns="90488" bIns="44450">
            <a:spAutoFit/>
          </a:bodyPr>
          <a:lstStyle/>
          <a:p>
            <a:pPr eaLnBrk="0" hangingPunct="0">
              <a:tabLst>
                <a:tab pos="511175" algn="l"/>
                <a:tab pos="1428750" algn="l"/>
              </a:tabLst>
              <a:defRPr/>
            </a:pPr>
            <a:r>
              <a:rPr lang="en-US" sz="1800" b="1">
                <a:latin typeface="Courier New" pitchFamily="49" charset="0"/>
                <a:cs typeface="+mn-cs"/>
              </a:rPr>
              <a:t>#include &lt;stdio.h&gt;</a:t>
            </a:r>
          </a:p>
          <a:p>
            <a:pPr eaLnBrk="0" hangingPunct="0">
              <a:tabLst>
                <a:tab pos="511175" algn="l"/>
                <a:tab pos="1428750" algn="l"/>
              </a:tabLst>
              <a:defRPr/>
            </a:pPr>
            <a:endParaRPr lang="en-US" sz="1800" b="1">
              <a:latin typeface="Courier New" pitchFamily="49" charset="0"/>
              <a:cs typeface="+mn-cs"/>
            </a:endParaRPr>
          </a:p>
          <a:p>
            <a:pPr eaLnBrk="0" hangingPunct="0">
              <a:tabLst>
                <a:tab pos="511175" algn="l"/>
                <a:tab pos="1428750" algn="l"/>
              </a:tabLst>
              <a:defRPr/>
            </a:pPr>
            <a:r>
              <a:rPr lang="en-US" sz="1800" b="1">
                <a:latin typeface="Courier New" pitchFamily="49" charset="0"/>
                <a:cs typeface="+mn-cs"/>
              </a:rPr>
              <a:t>int	main(void)</a:t>
            </a:r>
          </a:p>
          <a:p>
            <a:pPr eaLnBrk="0" hangingPunct="0">
              <a:tabLst>
                <a:tab pos="511175" algn="l"/>
                <a:tab pos="1428750" algn="l"/>
              </a:tabLst>
              <a:defRPr/>
            </a:pPr>
            <a:r>
              <a:rPr lang="en-US" sz="1800" b="1">
                <a:latin typeface="Courier New" pitchFamily="49" charset="0"/>
                <a:cs typeface="+mn-cs"/>
              </a:rPr>
              <a:t>{</a:t>
            </a:r>
          </a:p>
          <a:p>
            <a:pPr eaLnBrk="0" hangingPunct="0">
              <a:tabLst>
                <a:tab pos="511175" algn="l"/>
                <a:tab pos="1428750" algn="l"/>
              </a:tabLst>
              <a:defRPr/>
            </a:pPr>
            <a:r>
              <a:rPr lang="en-US" sz="1800" b="1">
                <a:latin typeface="Courier New" pitchFamily="49" charset="0"/>
                <a:cs typeface="+mn-cs"/>
              </a:rPr>
              <a:t>	int	i, j = 5;</a:t>
            </a:r>
          </a:p>
          <a:p>
            <a:pPr eaLnBrk="0" hangingPunct="0">
              <a:tabLst>
                <a:tab pos="511175" algn="l"/>
                <a:tab pos="1428750" algn="l"/>
              </a:tabLst>
              <a:defRPr/>
            </a:pPr>
            <a:endParaRPr lang="en-US" sz="1800" b="1">
              <a:latin typeface="Courier New" pitchFamily="49" charset="0"/>
              <a:cs typeface="+mn-cs"/>
            </a:endParaRPr>
          </a:p>
          <a:p>
            <a:pPr eaLnBrk="0" hangingPunct="0">
              <a:tabLst>
                <a:tab pos="511175" algn="l"/>
                <a:tab pos="1428750" algn="l"/>
              </a:tabLst>
              <a:defRPr/>
            </a:pPr>
            <a:r>
              <a:rPr lang="en-US" sz="1800" b="1">
                <a:latin typeface="Courier New" pitchFamily="49" charset="0"/>
                <a:cs typeface="+mn-cs"/>
              </a:rPr>
              <a:t>	i = ++j;</a:t>
            </a:r>
          </a:p>
          <a:p>
            <a:pPr eaLnBrk="0" hangingPunct="0">
              <a:tabLst>
                <a:tab pos="511175" algn="l"/>
                <a:tab pos="1428750" algn="l"/>
              </a:tabLst>
              <a:defRPr/>
            </a:pPr>
            <a:r>
              <a:rPr lang="en-US" sz="1800" b="1">
                <a:latin typeface="Courier New" pitchFamily="49" charset="0"/>
                <a:cs typeface="+mn-cs"/>
              </a:rPr>
              <a:t>	printf("i=%d, j=%d\n", i, j);</a:t>
            </a:r>
          </a:p>
          <a:p>
            <a:pPr eaLnBrk="0" hangingPunct="0">
              <a:tabLst>
                <a:tab pos="511175" algn="l"/>
                <a:tab pos="1428750" algn="l"/>
              </a:tabLst>
              <a:defRPr/>
            </a:pPr>
            <a:endParaRPr lang="en-US" sz="1800" b="1">
              <a:latin typeface="Courier New" pitchFamily="49" charset="0"/>
              <a:cs typeface="+mn-cs"/>
            </a:endParaRPr>
          </a:p>
          <a:p>
            <a:pPr eaLnBrk="0" hangingPunct="0">
              <a:tabLst>
                <a:tab pos="511175" algn="l"/>
                <a:tab pos="1428750" algn="l"/>
              </a:tabLst>
              <a:defRPr/>
            </a:pPr>
            <a:r>
              <a:rPr lang="en-US" sz="1800" b="1">
                <a:latin typeface="Courier New" pitchFamily="49" charset="0"/>
                <a:cs typeface="+mn-cs"/>
              </a:rPr>
              <a:t>	j = 5;</a:t>
            </a:r>
          </a:p>
          <a:p>
            <a:pPr eaLnBrk="0" hangingPunct="0">
              <a:tabLst>
                <a:tab pos="511175" algn="l"/>
                <a:tab pos="1428750" algn="l"/>
              </a:tabLst>
              <a:defRPr/>
            </a:pPr>
            <a:r>
              <a:rPr lang="en-US" sz="1800" b="1">
                <a:latin typeface="Courier New" pitchFamily="49" charset="0"/>
                <a:cs typeface="+mn-cs"/>
              </a:rPr>
              <a:t>	i = j++;</a:t>
            </a:r>
          </a:p>
          <a:p>
            <a:pPr eaLnBrk="0" hangingPunct="0">
              <a:tabLst>
                <a:tab pos="511175" algn="l"/>
                <a:tab pos="1428750" algn="l"/>
              </a:tabLst>
              <a:defRPr/>
            </a:pPr>
            <a:r>
              <a:rPr lang="en-US" sz="1800" b="1">
                <a:latin typeface="Courier New" pitchFamily="49" charset="0"/>
                <a:cs typeface="+mn-cs"/>
              </a:rPr>
              <a:t>	printf("i=%d, j=%d\n", i, j);</a:t>
            </a:r>
          </a:p>
          <a:p>
            <a:pPr eaLnBrk="0" hangingPunct="0">
              <a:tabLst>
                <a:tab pos="511175" algn="l"/>
                <a:tab pos="1428750" algn="l"/>
              </a:tabLst>
              <a:defRPr/>
            </a:pPr>
            <a:endParaRPr lang="en-US" sz="1800" b="1">
              <a:latin typeface="Courier New" pitchFamily="49" charset="0"/>
              <a:cs typeface="+mn-cs"/>
            </a:endParaRPr>
          </a:p>
          <a:p>
            <a:pPr eaLnBrk="0" hangingPunct="0">
              <a:tabLst>
                <a:tab pos="511175" algn="l"/>
                <a:tab pos="1428750" algn="l"/>
              </a:tabLst>
              <a:defRPr/>
            </a:pPr>
            <a:r>
              <a:rPr lang="en-US" sz="1800" b="1">
                <a:latin typeface="Courier New" pitchFamily="49" charset="0"/>
                <a:cs typeface="+mn-cs"/>
              </a:rPr>
              <a:t>	return 0;</a:t>
            </a:r>
          </a:p>
          <a:p>
            <a:pPr eaLnBrk="0" hangingPunct="0">
              <a:tabLst>
                <a:tab pos="511175" algn="l"/>
                <a:tab pos="1428750" algn="l"/>
              </a:tabLst>
              <a:defRPr/>
            </a:pPr>
            <a:r>
              <a:rPr lang="en-US" sz="1800" b="1">
                <a:latin typeface="Courier New" pitchFamily="49" charset="0"/>
                <a:cs typeface="+mn-cs"/>
              </a:rPr>
              <a:t>}</a:t>
            </a:r>
          </a:p>
        </p:txBody>
      </p:sp>
      <p:sp>
        <p:nvSpPr>
          <p:cNvPr id="248837" name="Rectangle 5"/>
          <p:cNvSpPr>
            <a:spLocks noChangeArrowheads="1"/>
          </p:cNvSpPr>
          <p:nvPr/>
        </p:nvSpPr>
        <p:spPr bwMode="auto">
          <a:xfrm>
            <a:off x="5256213" y="5210175"/>
            <a:ext cx="1425575" cy="6508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lIns="90488" tIns="44450" rIns="90488" bIns="44450">
            <a:spAutoFit/>
          </a:bodyPr>
          <a:lstStyle/>
          <a:p>
            <a:pPr eaLnBrk="0" hangingPunct="0">
              <a:tabLst>
                <a:tab pos="635000" algn="l"/>
                <a:tab pos="1376363" algn="l"/>
              </a:tabLst>
              <a:defRPr/>
            </a:pPr>
            <a:r>
              <a:rPr lang="en-US" sz="1800" b="1">
                <a:latin typeface="Courier New" pitchFamily="49" charset="0"/>
                <a:cs typeface="+mn-cs"/>
              </a:rPr>
              <a:t>i=6, j=6</a:t>
            </a:r>
          </a:p>
          <a:p>
            <a:pPr eaLnBrk="0" hangingPunct="0">
              <a:tabLst>
                <a:tab pos="635000" algn="l"/>
                <a:tab pos="1376363" algn="l"/>
              </a:tabLst>
              <a:defRPr/>
            </a:pPr>
            <a:r>
              <a:rPr lang="en-US" sz="1800" b="1">
                <a:latin typeface="Courier New" pitchFamily="49" charset="0"/>
                <a:cs typeface="+mn-cs"/>
              </a:rPr>
              <a:t>i=5, j=6</a:t>
            </a:r>
          </a:p>
        </p:txBody>
      </p:sp>
      <p:sp>
        <p:nvSpPr>
          <p:cNvPr id="96262" name="Rectangle 6"/>
          <p:cNvSpPr>
            <a:spLocks noChangeArrowheads="1"/>
          </p:cNvSpPr>
          <p:nvPr/>
        </p:nvSpPr>
        <p:spPr bwMode="auto">
          <a:xfrm>
            <a:off x="6350000" y="2154238"/>
            <a:ext cx="1749425" cy="912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equivalent to:</a:t>
            </a:r>
          </a:p>
          <a:p>
            <a:r>
              <a:rPr lang="en-US" sz="1800" b="1">
                <a:latin typeface="Arial" panose="020B0604020202020204" pitchFamily="34" charset="0"/>
              </a:rPr>
              <a:t> 1.	j++;</a:t>
            </a:r>
          </a:p>
          <a:p>
            <a:r>
              <a:rPr lang="en-US" sz="1800" b="1">
                <a:latin typeface="Arial" panose="020B0604020202020204" pitchFamily="34" charset="0"/>
              </a:rPr>
              <a:t> 2.	i = j;</a:t>
            </a:r>
          </a:p>
        </p:txBody>
      </p:sp>
      <p:sp>
        <p:nvSpPr>
          <p:cNvPr id="96263" name="Arc 7"/>
          <p:cNvSpPr>
            <a:spLocks/>
          </p:cNvSpPr>
          <p:nvPr/>
        </p:nvSpPr>
        <p:spPr bwMode="auto">
          <a:xfrm>
            <a:off x="2760663" y="2946400"/>
            <a:ext cx="4167187" cy="939800"/>
          </a:xfrm>
          <a:custGeom>
            <a:avLst/>
            <a:gdLst>
              <a:gd name="T0" fmla="*/ 2147483647 w 21600"/>
              <a:gd name="T1" fmla="*/ 0 h 21599"/>
              <a:gd name="T2" fmla="*/ 2147483647 w 21600"/>
              <a:gd name="T3" fmla="*/ 2147483647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21600" y="0"/>
                </a:moveTo>
                <a:cubicBezTo>
                  <a:pt x="21600" y="11861"/>
                  <a:pt x="12035" y="21503"/>
                  <a:pt x="174" y="21599"/>
                </a:cubicBezTo>
              </a:path>
              <a:path w="21600" h="21599" stroke="0" extrusionOk="0">
                <a:moveTo>
                  <a:pt x="21600" y="0"/>
                </a:moveTo>
                <a:cubicBezTo>
                  <a:pt x="21600" y="11861"/>
                  <a:pt x="12035" y="21503"/>
                  <a:pt x="174" y="21599"/>
                </a:cubicBezTo>
                <a:lnTo>
                  <a:pt x="0" y="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
        <p:nvSpPr>
          <p:cNvPr id="96264" name="Rectangle 8"/>
          <p:cNvSpPr>
            <a:spLocks noChangeArrowheads="1"/>
          </p:cNvSpPr>
          <p:nvPr/>
        </p:nvSpPr>
        <p:spPr bwMode="auto">
          <a:xfrm>
            <a:off x="6554788" y="3787775"/>
            <a:ext cx="174942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tabLst>
                <a:tab pos="565150" algn="l"/>
              </a:tabLst>
              <a:defRPr sz="2400">
                <a:solidFill>
                  <a:schemeClr val="tx1"/>
                </a:solidFill>
                <a:latin typeface="Times New Roman" panose="02020603050405020304" pitchFamily="18" charset="0"/>
                <a:cs typeface="Arial" panose="020B0604020202020204" pitchFamily="34" charset="0"/>
              </a:defRPr>
            </a:lvl1pPr>
            <a:lvl2pPr marL="742950" indent="-285750" eaLnBrk="0" hangingPunct="0">
              <a:tabLst>
                <a:tab pos="565150" algn="l"/>
              </a:tabLst>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tabLst>
                <a:tab pos="565150" algn="l"/>
              </a:tabLst>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tabLst>
                <a:tab pos="565150" algn="l"/>
              </a:tabLst>
              <a:defRPr sz="2400">
                <a:solidFill>
                  <a:schemeClr val="tx1"/>
                </a:solidFill>
                <a:latin typeface="Times New Roman" panose="02020603050405020304" pitchFamily="18" charset="0"/>
                <a:cs typeface="Arial" panose="020B0604020202020204" pitchFamily="34" charset="0"/>
              </a:defRPr>
            </a:lvl9pPr>
          </a:lstStyle>
          <a:p>
            <a:r>
              <a:rPr lang="en-US" sz="1800" b="1">
                <a:latin typeface="Arial" panose="020B0604020202020204" pitchFamily="34" charset="0"/>
              </a:rPr>
              <a:t>equivalent to:</a:t>
            </a:r>
          </a:p>
          <a:p>
            <a:r>
              <a:rPr lang="en-US" sz="1800" b="1">
                <a:latin typeface="Arial" panose="020B0604020202020204" pitchFamily="34" charset="0"/>
              </a:rPr>
              <a:t> 1.	i = j;</a:t>
            </a:r>
          </a:p>
          <a:p>
            <a:r>
              <a:rPr lang="en-US" sz="1800" b="1">
                <a:latin typeface="Arial" panose="020B0604020202020204" pitchFamily="34" charset="0"/>
              </a:rPr>
              <a:t> 2.	j++;</a:t>
            </a:r>
          </a:p>
        </p:txBody>
      </p:sp>
      <p:sp>
        <p:nvSpPr>
          <p:cNvPr id="96265" name="Arc 9"/>
          <p:cNvSpPr>
            <a:spLocks/>
          </p:cNvSpPr>
          <p:nvPr/>
        </p:nvSpPr>
        <p:spPr bwMode="auto">
          <a:xfrm>
            <a:off x="2895600" y="4117975"/>
            <a:ext cx="3729038" cy="911225"/>
          </a:xfrm>
          <a:custGeom>
            <a:avLst/>
            <a:gdLst>
              <a:gd name="T0" fmla="*/ 2147483647 w 19738"/>
              <a:gd name="T1" fmla="*/ 2147483647 h 21600"/>
              <a:gd name="T2" fmla="*/ 0 w 19738"/>
              <a:gd name="T3" fmla="*/ 2147483647 h 21600"/>
              <a:gd name="T4" fmla="*/ 0 w 19738"/>
              <a:gd name="T5" fmla="*/ 0 h 21600"/>
              <a:gd name="T6" fmla="*/ 0 60000 65536"/>
              <a:gd name="T7" fmla="*/ 0 60000 65536"/>
              <a:gd name="T8" fmla="*/ 0 60000 65536"/>
              <a:gd name="T9" fmla="*/ 0 w 19738"/>
              <a:gd name="T10" fmla="*/ 0 h 21600"/>
              <a:gd name="T11" fmla="*/ 19738 w 19738"/>
              <a:gd name="T12" fmla="*/ 21600 h 21600"/>
            </a:gdLst>
            <a:ahLst/>
            <a:cxnLst>
              <a:cxn ang="T6">
                <a:pos x="T0" y="T1"/>
              </a:cxn>
              <a:cxn ang="T7">
                <a:pos x="T2" y="T3"/>
              </a:cxn>
              <a:cxn ang="T8">
                <a:pos x="T4" y="T5"/>
              </a:cxn>
            </a:cxnLst>
            <a:rect l="T9" t="T10" r="T11" b="T12"/>
            <a:pathLst>
              <a:path w="19738" h="21600" fill="none" extrusionOk="0">
                <a:moveTo>
                  <a:pt x="19737" y="8773"/>
                </a:moveTo>
                <a:cubicBezTo>
                  <a:pt x="16270" y="16573"/>
                  <a:pt x="8535" y="21599"/>
                  <a:pt x="0" y="21600"/>
                </a:cubicBezTo>
              </a:path>
              <a:path w="19738" h="21600" stroke="0" extrusionOk="0">
                <a:moveTo>
                  <a:pt x="19737" y="8773"/>
                </a:moveTo>
                <a:cubicBezTo>
                  <a:pt x="16270" y="16573"/>
                  <a:pt x="8535" y="21599"/>
                  <a:pt x="0" y="21600"/>
                </a:cubicBezTo>
                <a:lnTo>
                  <a:pt x="0" y="0"/>
                </a:lnTo>
                <a:close/>
              </a:path>
            </a:pathLst>
          </a:custGeom>
          <a:noFill/>
          <a:ln w="12700" cap="rnd">
            <a:solidFill>
              <a:schemeClr val="bg2"/>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1" hangingPunct="1"/>
            <a:endParaRPr lang="en-US"/>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smtClean="0"/>
              <a:t>Prefix Vs Postfix</a:t>
            </a:r>
          </a:p>
        </p:txBody>
      </p:sp>
      <p:sp>
        <p:nvSpPr>
          <p:cNvPr id="97283" name="Rectangle 3"/>
          <p:cNvSpPr>
            <a:spLocks noGrp="1" noChangeArrowheads="1"/>
          </p:cNvSpPr>
          <p:nvPr>
            <p:ph type="body" idx="1"/>
          </p:nvPr>
        </p:nvSpPr>
        <p:spPr>
          <a:xfrm>
            <a:off x="685800" y="1143000"/>
            <a:ext cx="7772400" cy="1143000"/>
          </a:xfrm>
        </p:spPr>
        <p:txBody>
          <a:bodyPr/>
          <a:lstStyle/>
          <a:p>
            <a:pPr algn="ctr" eaLnBrk="1" hangingPunct="1">
              <a:spcBef>
                <a:spcPct val="50000"/>
              </a:spcBef>
              <a:buFont typeface="Monotype Sorts" pitchFamily="2" charset="2"/>
              <a:buNone/>
            </a:pPr>
            <a:r>
              <a:rPr lang="en-US" sz="2400" smtClean="0">
                <a:solidFill>
                  <a:schemeClr val="accent2"/>
                </a:solidFill>
              </a:rPr>
              <a:t>int amount, count ;	</a:t>
            </a:r>
          </a:p>
          <a:p>
            <a:pPr algn="ctr" eaLnBrk="1" hangingPunct="1">
              <a:spcBef>
                <a:spcPct val="50000"/>
              </a:spcBef>
              <a:buFont typeface="Monotype Sorts" pitchFamily="2" charset="2"/>
              <a:buNone/>
            </a:pPr>
            <a:r>
              <a:rPr lang="en-US" sz="2400" smtClean="0">
                <a:solidFill>
                  <a:schemeClr val="accent2"/>
                </a:solidFill>
              </a:rPr>
              <a:t>count = 3 ;</a:t>
            </a:r>
            <a:endParaRPr lang="en-US" sz="2400" smtClean="0"/>
          </a:p>
        </p:txBody>
      </p:sp>
      <p:sp>
        <p:nvSpPr>
          <p:cNvPr id="97284" name="Text Box 4"/>
          <p:cNvSpPr txBox="1">
            <a:spLocks noChangeArrowheads="1"/>
          </p:cNvSpPr>
          <p:nvPr/>
        </p:nvSpPr>
        <p:spPr bwMode="auto">
          <a:xfrm>
            <a:off x="609600" y="2590800"/>
            <a:ext cx="3276600" cy="328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eaLnBrk="1" hangingPunct="1">
              <a:lnSpc>
                <a:spcPct val="75000"/>
              </a:lnSpc>
              <a:spcBef>
                <a:spcPct val="50000"/>
              </a:spcBef>
              <a:buFont typeface="Monotype Sorts" pitchFamily="2" charset="2"/>
              <a:buChar char=" "/>
            </a:pPr>
            <a:r>
              <a:rPr lang="en-US">
                <a:solidFill>
                  <a:schemeClr val="accent2"/>
                </a:solidFill>
              </a:rPr>
              <a:t>amount = 2 * --count ;</a:t>
            </a:r>
          </a:p>
          <a:p>
            <a:pPr algn="just" eaLnBrk="1" hangingPunct="1">
              <a:spcBef>
                <a:spcPct val="50000"/>
              </a:spcBef>
              <a:buFontTx/>
              <a:buChar char="•"/>
            </a:pPr>
            <a:r>
              <a:rPr lang="en-US"/>
              <a:t>1 gets subtracted from count first, then amount gets the value of 2 * 2, which is 4.</a:t>
            </a:r>
          </a:p>
          <a:p>
            <a:pPr algn="just" eaLnBrk="1" hangingPunct="1">
              <a:spcBef>
                <a:spcPct val="50000"/>
              </a:spcBef>
              <a:buFontTx/>
              <a:buChar char="•"/>
            </a:pPr>
            <a:r>
              <a:rPr lang="en-US"/>
              <a:t>So, after executing the last line, amount is 4 and count is 2.</a:t>
            </a:r>
          </a:p>
        </p:txBody>
      </p:sp>
      <p:sp>
        <p:nvSpPr>
          <p:cNvPr id="97285" name="Text Box 5"/>
          <p:cNvSpPr txBox="1">
            <a:spLocks noChangeArrowheads="1"/>
          </p:cNvSpPr>
          <p:nvPr/>
        </p:nvSpPr>
        <p:spPr bwMode="auto">
          <a:xfrm>
            <a:off x="5105400" y="2590800"/>
            <a:ext cx="3276600" cy="327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cs typeface="Arial" panose="020B0604020202020204" pitchFamily="34" charset="0"/>
              </a:defRPr>
            </a:lvl1pPr>
            <a:lvl2pPr marL="742950" indent="-285750" eaLnBrk="0" hangingPunct="0">
              <a:defRPr sz="2400">
                <a:solidFill>
                  <a:schemeClr val="tx1"/>
                </a:solidFill>
                <a:latin typeface="Times New Roman" panose="02020603050405020304" pitchFamily="18" charset="0"/>
                <a:cs typeface="Arial" panose="020B0604020202020204" pitchFamily="34" charset="0"/>
              </a:defRPr>
            </a:lvl2pPr>
            <a:lvl3pPr marL="1143000" indent="-228600" eaLnBrk="0" hangingPunct="0">
              <a:defRPr sz="2400">
                <a:solidFill>
                  <a:schemeClr val="tx1"/>
                </a:solidFill>
                <a:latin typeface="Times New Roman" panose="02020603050405020304" pitchFamily="18" charset="0"/>
                <a:cs typeface="Arial" panose="020B0604020202020204" pitchFamily="34" charset="0"/>
              </a:defRPr>
            </a:lvl3pPr>
            <a:lvl4pPr marL="1600200" indent="-228600" eaLnBrk="0" hangingPunct="0">
              <a:defRPr sz="2400">
                <a:solidFill>
                  <a:schemeClr val="tx1"/>
                </a:solidFill>
                <a:latin typeface="Times New Roman" panose="02020603050405020304" pitchFamily="18" charset="0"/>
                <a:cs typeface="Arial" panose="020B0604020202020204" pitchFamily="34" charset="0"/>
              </a:defRPr>
            </a:lvl4pPr>
            <a:lvl5pPr marL="2057400" indent="-228600" eaLnBrk="0" hangingPunct="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eaLnBrk="1" hangingPunct="1">
              <a:lnSpc>
                <a:spcPct val="75000"/>
              </a:lnSpc>
              <a:spcBef>
                <a:spcPct val="50000"/>
              </a:spcBef>
              <a:buFont typeface="Monotype Sorts" pitchFamily="2" charset="2"/>
              <a:buChar char=" "/>
            </a:pPr>
            <a:r>
              <a:rPr lang="en-US">
                <a:solidFill>
                  <a:schemeClr val="accent2"/>
                </a:solidFill>
              </a:rPr>
              <a:t>amount = 2 * count-- ;</a:t>
            </a:r>
          </a:p>
          <a:p>
            <a:pPr algn="just" eaLnBrk="1" hangingPunct="1">
              <a:spcBef>
                <a:spcPct val="75000"/>
              </a:spcBef>
              <a:buFontTx/>
              <a:buChar char="•"/>
            </a:pPr>
            <a:r>
              <a:rPr lang="en-US"/>
              <a:t>amount gets the value of 2 * 3, which is 6, and        then 1 gets subtracted from count.</a:t>
            </a:r>
          </a:p>
          <a:p>
            <a:pPr algn="just" eaLnBrk="1" hangingPunct="1">
              <a:spcBef>
                <a:spcPct val="20000"/>
              </a:spcBef>
              <a:buFontTx/>
              <a:buChar char="•"/>
            </a:pPr>
            <a:r>
              <a:rPr lang="en-US"/>
              <a:t>So, after executing the last line, amount is 6 and count is 2.</a:t>
            </a:r>
          </a:p>
        </p:txBody>
      </p:sp>
      <p:sp>
        <p:nvSpPr>
          <p:cNvPr id="97286" name="Line 6"/>
          <p:cNvSpPr>
            <a:spLocks noChangeShapeType="1"/>
          </p:cNvSpPr>
          <p:nvPr/>
        </p:nvSpPr>
        <p:spPr bwMode="auto">
          <a:xfrm flipH="1">
            <a:off x="2514600" y="1676400"/>
            <a:ext cx="990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
        <p:nvSpPr>
          <p:cNvPr id="97287" name="Line 7"/>
          <p:cNvSpPr>
            <a:spLocks noChangeShapeType="1"/>
          </p:cNvSpPr>
          <p:nvPr/>
        </p:nvSpPr>
        <p:spPr bwMode="auto">
          <a:xfrm>
            <a:off x="5791200" y="1752600"/>
            <a:ext cx="13716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IN"/>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spcBef>
                <a:spcPct val="53000"/>
              </a:spcBef>
            </a:pPr>
            <a:r>
              <a:rPr lang="en-US" smtClean="0"/>
              <a:t>Increment and Decrement</a:t>
            </a:r>
          </a:p>
        </p:txBody>
      </p:sp>
      <p:sp>
        <p:nvSpPr>
          <p:cNvPr id="98307" name="Rectangle 3"/>
          <p:cNvSpPr>
            <a:spLocks noGrp="1" noChangeArrowheads="1"/>
          </p:cNvSpPr>
          <p:nvPr>
            <p:ph type="body" idx="1"/>
          </p:nvPr>
        </p:nvSpPr>
        <p:spPr>
          <a:xfrm>
            <a:off x="228600" y="1066800"/>
            <a:ext cx="8709025" cy="5224463"/>
          </a:xfrm>
        </p:spPr>
        <p:txBody>
          <a:bodyPr/>
          <a:lstStyle/>
          <a:p>
            <a:pPr algn="just" eaLnBrk="1" hangingPunct="1"/>
            <a:r>
              <a:rPr lang="en-US" sz="2400" smtClean="0"/>
              <a:t>Increment and decrement operators can only be applied to variables, </a:t>
            </a:r>
            <a:r>
              <a:rPr lang="en-US" sz="2400" smtClean="0">
                <a:solidFill>
                  <a:srgbClr val="339933"/>
                </a:solidFill>
              </a:rPr>
              <a:t>not to constants or expressions</a:t>
            </a:r>
          </a:p>
          <a:p>
            <a:pPr algn="just" eaLnBrk="1" hangingPunct="1"/>
            <a:endParaRPr lang="en-US" sz="2400" smtClean="0">
              <a:solidFill>
                <a:srgbClr val="993300"/>
              </a:solidFill>
            </a:endParaRPr>
          </a:p>
          <a:p>
            <a:pPr algn="just" eaLnBrk="1" hangingPunct="1"/>
            <a:r>
              <a:rPr lang="en-US" sz="2400" smtClean="0"/>
              <a:t>When written as a single statement </a:t>
            </a:r>
            <a:r>
              <a:rPr lang="en-US" sz="2400" smtClean="0">
                <a:solidFill>
                  <a:schemeClr val="accent2"/>
                </a:solidFill>
              </a:rPr>
              <a:t>++count;</a:t>
            </a:r>
            <a:r>
              <a:rPr lang="en-US" sz="2400" smtClean="0"/>
              <a:t> and </a:t>
            </a:r>
            <a:r>
              <a:rPr lang="en-US" sz="2400" smtClean="0">
                <a:solidFill>
                  <a:schemeClr val="accent2"/>
                </a:solidFill>
              </a:rPr>
              <a:t>count++;</a:t>
            </a:r>
            <a:r>
              <a:rPr lang="en-US" sz="2400" smtClean="0"/>
              <a:t> have the same meaning.</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just" eaLnBrk="1" hangingPunct="1"/>
            <a:r>
              <a:rPr lang="en-US" smtClean="0"/>
              <a:t>A </a:t>
            </a:r>
            <a:r>
              <a:rPr lang="en-US" b="1" smtClean="0"/>
              <a:t>Hand Trace</a:t>
            </a:r>
            <a:r>
              <a:rPr lang="en-US" smtClean="0"/>
              <a:t> Example</a:t>
            </a:r>
          </a:p>
        </p:txBody>
      </p:sp>
      <p:sp>
        <p:nvSpPr>
          <p:cNvPr id="99331" name="Rectangle 3"/>
          <p:cNvSpPr>
            <a:spLocks noGrp="1" noChangeArrowheads="1"/>
          </p:cNvSpPr>
          <p:nvPr>
            <p:ph type="body" idx="1"/>
          </p:nvPr>
        </p:nvSpPr>
        <p:spPr>
          <a:xfrm>
            <a:off x="685800" y="1219200"/>
            <a:ext cx="7772400" cy="5105400"/>
          </a:xfrm>
        </p:spPr>
        <p:txBody>
          <a:bodyPr/>
          <a:lstStyle/>
          <a:p>
            <a:pPr eaLnBrk="1" hangingPunct="1">
              <a:lnSpc>
                <a:spcPct val="90000"/>
              </a:lnSpc>
              <a:buFont typeface="Monotype Sorts" pitchFamily="2" charset="2"/>
              <a:buNone/>
            </a:pPr>
            <a:r>
              <a:rPr lang="en-US" sz="2400" smtClean="0">
                <a:solidFill>
                  <a:schemeClr val="accent2"/>
                </a:solidFill>
              </a:rPr>
              <a:t>int answer, value = 4 ;</a:t>
            </a:r>
          </a:p>
          <a:p>
            <a:pPr eaLnBrk="1" hangingPunct="1">
              <a:lnSpc>
                <a:spcPct val="90000"/>
              </a:lnSpc>
              <a:buFont typeface="Monotype Sorts" pitchFamily="2" charset="2"/>
              <a:buNone/>
            </a:pPr>
            <a:r>
              <a:rPr lang="en-US" sz="2400" b="1" u="sng" smtClean="0"/>
              <a:t>Code</a:t>
            </a:r>
            <a:r>
              <a:rPr lang="en-US" sz="2400" b="1" smtClean="0"/>
              <a:t>                                        </a:t>
            </a:r>
            <a:r>
              <a:rPr lang="en-US" sz="2400" b="1" u="sng" smtClean="0"/>
              <a:t>Value </a:t>
            </a:r>
            <a:r>
              <a:rPr lang="en-US" sz="2400" b="1" smtClean="0"/>
              <a:t>     	</a:t>
            </a:r>
            <a:r>
              <a:rPr lang="en-US" sz="2400" b="1" u="sng" smtClean="0"/>
              <a:t>Answer</a:t>
            </a:r>
          </a:p>
          <a:p>
            <a:pPr lvl="4" eaLnBrk="1" hangingPunct="1">
              <a:lnSpc>
                <a:spcPct val="90000"/>
              </a:lnSpc>
              <a:buFontTx/>
              <a:buNone/>
            </a:pPr>
            <a:r>
              <a:rPr lang="en-US" sz="2400" smtClean="0"/>
              <a:t>			   	4	garbage</a:t>
            </a:r>
          </a:p>
          <a:p>
            <a:pPr eaLnBrk="1" hangingPunct="1">
              <a:lnSpc>
                <a:spcPct val="90000"/>
              </a:lnSpc>
              <a:buFont typeface="Monotype Sorts" pitchFamily="2" charset="2"/>
              <a:buNone/>
            </a:pPr>
            <a:r>
              <a:rPr lang="en-US" sz="2400" smtClean="0">
                <a:solidFill>
                  <a:schemeClr val="accent2"/>
                </a:solidFill>
              </a:rPr>
              <a:t>value = value + 1 ;		 </a:t>
            </a:r>
          </a:p>
          <a:p>
            <a:pPr eaLnBrk="1" hangingPunct="1">
              <a:lnSpc>
                <a:spcPct val="90000"/>
              </a:lnSpc>
              <a:buFont typeface="Monotype Sorts" pitchFamily="2" charset="2"/>
              <a:buNone/>
            </a:pPr>
            <a:r>
              <a:rPr lang="en-US" sz="2400" smtClean="0">
                <a:solidFill>
                  <a:schemeClr val="accent2"/>
                </a:solidFill>
              </a:rPr>
              <a:t>value++ ;			    	    </a:t>
            </a:r>
          </a:p>
          <a:p>
            <a:pPr eaLnBrk="1" hangingPunct="1">
              <a:lnSpc>
                <a:spcPct val="90000"/>
              </a:lnSpc>
              <a:buFont typeface="Monotype Sorts" pitchFamily="2" charset="2"/>
              <a:buNone/>
            </a:pPr>
            <a:r>
              <a:rPr lang="en-US" sz="2400" smtClean="0">
                <a:solidFill>
                  <a:schemeClr val="accent2"/>
                </a:solidFill>
              </a:rPr>
              <a:t>++value ;			               </a:t>
            </a:r>
          </a:p>
          <a:p>
            <a:pPr eaLnBrk="1" hangingPunct="1">
              <a:lnSpc>
                <a:spcPct val="90000"/>
              </a:lnSpc>
              <a:buFont typeface="Monotype Sorts" pitchFamily="2" charset="2"/>
              <a:buNone/>
            </a:pPr>
            <a:r>
              <a:rPr lang="en-US" sz="2400" smtClean="0">
                <a:solidFill>
                  <a:schemeClr val="accent2"/>
                </a:solidFill>
              </a:rPr>
              <a:t>answer = 2 * value++ ;	    	    </a:t>
            </a:r>
          </a:p>
          <a:p>
            <a:pPr eaLnBrk="1" hangingPunct="1">
              <a:lnSpc>
                <a:spcPct val="90000"/>
              </a:lnSpc>
              <a:buFont typeface="Monotype Sorts" pitchFamily="2" charset="2"/>
              <a:buNone/>
            </a:pPr>
            <a:r>
              <a:rPr lang="en-US" sz="2400" smtClean="0">
                <a:solidFill>
                  <a:schemeClr val="accent2"/>
                </a:solidFill>
              </a:rPr>
              <a:t>answer = ++value / 2 ;	    	    </a:t>
            </a:r>
          </a:p>
          <a:p>
            <a:pPr eaLnBrk="1" hangingPunct="1">
              <a:lnSpc>
                <a:spcPct val="90000"/>
              </a:lnSpc>
              <a:buFont typeface="Monotype Sorts" pitchFamily="2" charset="2"/>
              <a:buNone/>
            </a:pPr>
            <a:r>
              <a:rPr lang="en-US" sz="2400" smtClean="0">
                <a:solidFill>
                  <a:schemeClr val="accent2"/>
                </a:solidFill>
              </a:rPr>
              <a:t>value-- ;				    </a:t>
            </a:r>
          </a:p>
          <a:p>
            <a:pPr eaLnBrk="1" hangingPunct="1">
              <a:lnSpc>
                <a:spcPct val="90000"/>
              </a:lnSpc>
              <a:buFont typeface="Monotype Sorts" pitchFamily="2" charset="2"/>
              <a:buNone/>
            </a:pPr>
            <a:r>
              <a:rPr lang="en-US" sz="2400" smtClean="0">
                <a:solidFill>
                  <a:schemeClr val="accent2"/>
                </a:solidFill>
              </a:rPr>
              <a:t>--value ;				    </a:t>
            </a:r>
          </a:p>
          <a:p>
            <a:pPr eaLnBrk="1" hangingPunct="1">
              <a:lnSpc>
                <a:spcPct val="90000"/>
              </a:lnSpc>
              <a:buFont typeface="Monotype Sorts" pitchFamily="2" charset="2"/>
              <a:buNone/>
            </a:pPr>
            <a:r>
              <a:rPr lang="en-US" sz="2400" smtClean="0">
                <a:solidFill>
                  <a:schemeClr val="accent2"/>
                </a:solidFill>
              </a:rPr>
              <a:t>answer = --value * 2 ;		    </a:t>
            </a:r>
          </a:p>
          <a:p>
            <a:pPr eaLnBrk="1" hangingPunct="1">
              <a:lnSpc>
                <a:spcPct val="90000"/>
              </a:lnSpc>
              <a:buFont typeface="Monotype Sorts" pitchFamily="2" charset="2"/>
              <a:buNone/>
            </a:pPr>
            <a:r>
              <a:rPr lang="en-US" sz="2400" smtClean="0">
                <a:solidFill>
                  <a:schemeClr val="accent2"/>
                </a:solidFill>
              </a:rPr>
              <a:t>answer = value-- / 3 ;</a:t>
            </a:r>
          </a:p>
          <a:p>
            <a:pPr eaLnBrk="1" hangingPunct="1">
              <a:lnSpc>
                <a:spcPct val="90000"/>
              </a:lnSpc>
              <a:buFontTx/>
              <a:buNone/>
            </a:pPr>
            <a:endParaRPr lang="en-US" sz="2400" smtClean="0">
              <a:solidFill>
                <a:schemeClr val="accent2"/>
              </a:solidFill>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pPr eaLnBrk="1" hangingPunct="1"/>
            <a:r>
              <a:rPr lang="en-US" smtClean="0"/>
              <a:t>Practice</a:t>
            </a:r>
          </a:p>
        </p:txBody>
      </p:sp>
      <p:sp>
        <p:nvSpPr>
          <p:cNvPr id="100355" name="Rectangle 3"/>
          <p:cNvSpPr>
            <a:spLocks noGrp="1" noChangeArrowheads="1"/>
          </p:cNvSpPr>
          <p:nvPr>
            <p:ph type="body" idx="1"/>
          </p:nvPr>
        </p:nvSpPr>
        <p:spPr/>
        <p:txBody>
          <a:bodyPr/>
          <a:lstStyle/>
          <a:p>
            <a:pPr eaLnBrk="1" hangingPunct="1">
              <a:buFont typeface="Monotype Sorts" pitchFamily="2" charset="2"/>
              <a:buChar char=" "/>
            </a:pPr>
            <a:r>
              <a:rPr lang="en-US" smtClean="0"/>
              <a:t>Given</a:t>
            </a:r>
          </a:p>
          <a:p>
            <a:pPr eaLnBrk="1" hangingPunct="1">
              <a:buFont typeface="Monotype Sorts" pitchFamily="2" charset="2"/>
              <a:buChar char=" "/>
            </a:pPr>
            <a:r>
              <a:rPr lang="en-US" smtClean="0"/>
              <a:t>     </a:t>
            </a:r>
            <a:r>
              <a:rPr lang="en-US" smtClean="0">
                <a:solidFill>
                  <a:schemeClr val="accent2"/>
                </a:solidFill>
              </a:rPr>
              <a:t>int a = 1, b = 2, c = 3 ;</a:t>
            </a:r>
          </a:p>
          <a:p>
            <a:pPr eaLnBrk="1" hangingPunct="1">
              <a:buFont typeface="Monotype Sorts" pitchFamily="2" charset="2"/>
              <a:buChar char=" "/>
            </a:pPr>
            <a:endParaRPr lang="en-US" sz="1200" smtClean="0">
              <a:solidFill>
                <a:schemeClr val="accent2"/>
              </a:solidFill>
            </a:endParaRPr>
          </a:p>
          <a:p>
            <a:pPr eaLnBrk="1" hangingPunct="1">
              <a:buFont typeface="Monotype Sorts" pitchFamily="2" charset="2"/>
              <a:buChar char=" "/>
            </a:pPr>
            <a:r>
              <a:rPr lang="en-US" smtClean="0"/>
              <a:t>What is the value of this expression?</a:t>
            </a:r>
          </a:p>
          <a:p>
            <a:pPr eaLnBrk="1" hangingPunct="1">
              <a:buFont typeface="Monotype Sorts" pitchFamily="2" charset="2"/>
              <a:buChar char=" "/>
            </a:pPr>
            <a:endParaRPr lang="en-US" sz="1200" smtClean="0"/>
          </a:p>
          <a:p>
            <a:pPr eaLnBrk="1" hangingPunct="1">
              <a:buFont typeface="Monotype Sorts" pitchFamily="2" charset="2"/>
              <a:buChar char=" "/>
            </a:pPr>
            <a:r>
              <a:rPr lang="en-US" smtClean="0"/>
              <a:t> 		</a:t>
            </a:r>
            <a:r>
              <a:rPr lang="en-US" smtClean="0">
                <a:solidFill>
                  <a:schemeClr val="accent2"/>
                </a:solidFill>
              </a:rPr>
              <a:t>++a * b - c--</a:t>
            </a:r>
          </a:p>
          <a:p>
            <a:pPr eaLnBrk="1" hangingPunct="1">
              <a:buFont typeface="Monotype Sorts" pitchFamily="2" charset="2"/>
              <a:buChar char=" "/>
            </a:pPr>
            <a:endParaRPr lang="en-US" smtClean="0">
              <a:solidFill>
                <a:schemeClr val="accent2"/>
              </a:solidFill>
            </a:endParaRPr>
          </a:p>
          <a:p>
            <a:pPr eaLnBrk="1" hangingPunct="1">
              <a:buFont typeface="Monotype Sorts" pitchFamily="2" charset="2"/>
              <a:buChar char=" "/>
            </a:pPr>
            <a:r>
              <a:rPr lang="en-US" smtClean="0"/>
              <a:t>What are the new values of a, b, and c?</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en-US" smtClean="0"/>
              <a:t>More Practice</a:t>
            </a:r>
          </a:p>
        </p:txBody>
      </p:sp>
      <p:sp>
        <p:nvSpPr>
          <p:cNvPr id="101379" name="Rectangle 3"/>
          <p:cNvSpPr>
            <a:spLocks noGrp="1" noChangeArrowheads="1"/>
          </p:cNvSpPr>
          <p:nvPr>
            <p:ph type="body" idx="1"/>
          </p:nvPr>
        </p:nvSpPr>
        <p:spPr/>
        <p:txBody>
          <a:bodyPr/>
          <a:lstStyle/>
          <a:p>
            <a:pPr eaLnBrk="1" hangingPunct="1">
              <a:buFont typeface="Monotype Sorts" pitchFamily="2" charset="2"/>
              <a:buNone/>
            </a:pPr>
            <a:r>
              <a:rPr lang="en-US" smtClean="0"/>
              <a:t>Given</a:t>
            </a:r>
          </a:p>
          <a:p>
            <a:pPr eaLnBrk="1" hangingPunct="1">
              <a:buFont typeface="Monotype Sorts" pitchFamily="2" charset="2"/>
              <a:buNone/>
            </a:pPr>
            <a:r>
              <a:rPr lang="en-US" smtClean="0"/>
              <a:t>     </a:t>
            </a:r>
            <a:r>
              <a:rPr lang="en-US" smtClean="0">
                <a:solidFill>
                  <a:schemeClr val="accent2"/>
                </a:solidFill>
              </a:rPr>
              <a:t>int a = 1, b = 2, c = 3, d = 4 ;</a:t>
            </a:r>
          </a:p>
          <a:p>
            <a:pPr eaLnBrk="1" hangingPunct="1">
              <a:buFont typeface="Monotype Sorts" pitchFamily="2" charset="2"/>
              <a:buNone/>
            </a:pPr>
            <a:endParaRPr lang="en-US" sz="1200" smtClean="0">
              <a:solidFill>
                <a:schemeClr val="accent2"/>
              </a:solidFill>
            </a:endParaRPr>
          </a:p>
          <a:p>
            <a:pPr eaLnBrk="1" hangingPunct="1">
              <a:buFont typeface="Monotype Sorts" pitchFamily="2" charset="2"/>
              <a:buNone/>
            </a:pPr>
            <a:r>
              <a:rPr lang="en-US" smtClean="0"/>
              <a:t>What is the value of this expression?</a:t>
            </a:r>
          </a:p>
          <a:p>
            <a:pPr eaLnBrk="1" hangingPunct="1">
              <a:buFont typeface="Monotype Sorts" pitchFamily="2" charset="2"/>
              <a:buNone/>
            </a:pPr>
            <a:endParaRPr lang="en-US" sz="1200" smtClean="0"/>
          </a:p>
          <a:p>
            <a:pPr eaLnBrk="1" hangingPunct="1">
              <a:buFont typeface="Monotype Sorts" pitchFamily="2" charset="2"/>
              <a:buNone/>
            </a:pPr>
            <a:r>
              <a:rPr lang="en-US" smtClean="0"/>
              <a:t> 		</a:t>
            </a:r>
            <a:r>
              <a:rPr lang="en-US" smtClean="0">
                <a:solidFill>
                  <a:schemeClr val="accent2"/>
                </a:solidFill>
              </a:rPr>
              <a:t>++b / c + a * d++</a:t>
            </a:r>
          </a:p>
          <a:p>
            <a:pPr eaLnBrk="1" hangingPunct="1">
              <a:buFont typeface="Monotype Sorts" pitchFamily="2" charset="2"/>
              <a:buNone/>
            </a:pPr>
            <a:endParaRPr lang="en-US" smtClean="0">
              <a:solidFill>
                <a:schemeClr val="accent2"/>
              </a:solidFill>
            </a:endParaRPr>
          </a:p>
          <a:p>
            <a:pPr eaLnBrk="1" hangingPunct="1">
              <a:buFont typeface="Monotype Sorts" pitchFamily="2" charset="2"/>
              <a:buNone/>
            </a:pPr>
            <a:r>
              <a:rPr lang="en-US" smtClean="0"/>
              <a:t>What are the new values of a, b, c, and d?</a:t>
            </a:r>
          </a:p>
          <a:p>
            <a:pPr eaLnBrk="1" hangingPunct="1">
              <a:buFontTx/>
              <a:buNone/>
            </a:pPr>
            <a:endParaRPr lang="en-US" smtClean="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spcBef>
                <a:spcPct val="40000"/>
              </a:spcBef>
              <a:buFont typeface="Monotype Sorts" pitchFamily="2" charset="2"/>
              <a:buNone/>
            </a:pPr>
            <a:r>
              <a:rPr lang="en-US" smtClean="0"/>
              <a:t>Using Parentheses</a:t>
            </a:r>
          </a:p>
        </p:txBody>
      </p:sp>
      <p:sp>
        <p:nvSpPr>
          <p:cNvPr id="102403" name="Rectangle 3"/>
          <p:cNvSpPr>
            <a:spLocks noGrp="1" noChangeArrowheads="1"/>
          </p:cNvSpPr>
          <p:nvPr>
            <p:ph type="body" idx="1"/>
          </p:nvPr>
        </p:nvSpPr>
        <p:spPr>
          <a:xfrm>
            <a:off x="381000" y="1066800"/>
            <a:ext cx="8458200" cy="5181600"/>
          </a:xfrm>
        </p:spPr>
        <p:txBody>
          <a:bodyPr/>
          <a:lstStyle/>
          <a:p>
            <a:pPr marL="457200" indent="-457200" eaLnBrk="1" hangingPunct="1">
              <a:buFontTx/>
              <a:buNone/>
            </a:pPr>
            <a:r>
              <a:rPr lang="en-US" sz="2400" smtClean="0"/>
              <a:t>One can use parentheses to change the order in which an expression is evaluated. </a:t>
            </a:r>
          </a:p>
          <a:p>
            <a:pPr marL="914400" lvl="1" indent="-457200" eaLnBrk="1" hangingPunct="1">
              <a:buFont typeface="Monotype Sorts" pitchFamily="2" charset="2"/>
              <a:buChar char=" "/>
            </a:pPr>
            <a:r>
              <a:rPr lang="en-US" sz="2000" smtClean="0">
                <a:solidFill>
                  <a:schemeClr val="accent2"/>
                </a:solidFill>
              </a:rPr>
              <a:t>a + b * c</a:t>
            </a:r>
          </a:p>
          <a:p>
            <a:pPr marL="914400" lvl="1" indent="-457200" eaLnBrk="1" hangingPunct="1">
              <a:buFont typeface="Monotype Sorts" pitchFamily="2" charset="2"/>
              <a:buAutoNum type="arabicPeriod"/>
            </a:pPr>
            <a:r>
              <a:rPr lang="en-US" sz="2000" smtClean="0"/>
              <a:t>Would multiply b * c first,</a:t>
            </a:r>
          </a:p>
          <a:p>
            <a:pPr marL="914400" lvl="1" indent="-457200" eaLnBrk="1" hangingPunct="1">
              <a:buFont typeface="Monotype Sorts" pitchFamily="2" charset="2"/>
              <a:buAutoNum type="arabicPeriod"/>
            </a:pPr>
            <a:r>
              <a:rPr lang="en-US" sz="2000" smtClean="0"/>
              <a:t>then add a to the result.</a:t>
            </a:r>
          </a:p>
          <a:p>
            <a:pPr marL="457200" indent="-457200" eaLnBrk="1" hangingPunct="1">
              <a:buFontTx/>
              <a:buNone/>
            </a:pPr>
            <a:endParaRPr lang="en-US" sz="2400" smtClean="0"/>
          </a:p>
          <a:p>
            <a:pPr marL="457200" indent="-457200" eaLnBrk="1" hangingPunct="1">
              <a:buFontTx/>
              <a:buNone/>
            </a:pPr>
            <a:r>
              <a:rPr lang="en-US" sz="2400" smtClean="0"/>
              <a:t>If you really want the sum of a and b to be multiplied by c, use parentheses to force the evaluation to be done in the order you want.</a:t>
            </a:r>
          </a:p>
          <a:p>
            <a:pPr marL="457200" indent="-457200" eaLnBrk="1" hangingPunct="1">
              <a:buFont typeface="Monotype Sorts" pitchFamily="2" charset="2"/>
              <a:buNone/>
            </a:pPr>
            <a:r>
              <a:rPr lang="en-US" sz="2400" smtClean="0">
                <a:solidFill>
                  <a:schemeClr val="accent2"/>
                </a:solidFill>
              </a:rPr>
              <a:t>(a + b) * c</a:t>
            </a:r>
          </a:p>
          <a:p>
            <a:pPr marL="457200" indent="-457200" eaLnBrk="1" hangingPunct="1">
              <a:buFontTx/>
              <a:buNone/>
            </a:pPr>
            <a:endParaRPr lang="en-US" sz="2400" smtClean="0">
              <a:solidFill>
                <a:schemeClr val="accent2"/>
              </a:solidFill>
            </a:endParaRPr>
          </a:p>
          <a:p>
            <a:pPr marL="457200" indent="-457200" eaLnBrk="1" hangingPunct="1">
              <a:buFontTx/>
              <a:buNone/>
            </a:pPr>
            <a:r>
              <a:rPr lang="en-US" sz="2400" smtClean="0"/>
              <a:t>Also use parentheses to clarify a complex expression.</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eaLnBrk="1" hangingPunct="1"/>
            <a:r>
              <a:rPr lang="en-US" smtClean="0"/>
              <a:t>Evaluate and test by execution</a:t>
            </a:r>
          </a:p>
        </p:txBody>
      </p:sp>
      <p:sp>
        <p:nvSpPr>
          <p:cNvPr id="103427" name="Rectangle 3"/>
          <p:cNvSpPr>
            <a:spLocks noGrp="1" noChangeArrowheads="1"/>
          </p:cNvSpPr>
          <p:nvPr>
            <p:ph type="body" idx="1"/>
          </p:nvPr>
        </p:nvSpPr>
        <p:spPr>
          <a:xfrm>
            <a:off x="685800" y="1371600"/>
            <a:ext cx="7772400" cy="4724400"/>
          </a:xfrm>
        </p:spPr>
        <p:txBody>
          <a:bodyPr/>
          <a:lstStyle/>
          <a:p>
            <a:pPr eaLnBrk="1" hangingPunct="1">
              <a:buFont typeface="Monotype Sorts" pitchFamily="2" charset="2"/>
              <a:buNone/>
            </a:pPr>
            <a:r>
              <a:rPr lang="en-US" smtClean="0">
                <a:solidFill>
                  <a:srgbClr val="993300"/>
                </a:solidFill>
              </a:rPr>
              <a:t>Given integer variables a, b, c, d, and e, where a = 1, b = 2, c = 3, d = 4,</a:t>
            </a:r>
          </a:p>
          <a:p>
            <a:pPr eaLnBrk="1" hangingPunct="1">
              <a:buFont typeface="Monotype Sorts" pitchFamily="2" charset="2"/>
              <a:buNone/>
            </a:pPr>
            <a:r>
              <a:rPr lang="en-US" smtClean="0">
                <a:solidFill>
                  <a:srgbClr val="993300"/>
                </a:solidFill>
              </a:rPr>
              <a:t>evaluate the following expressions:</a:t>
            </a:r>
          </a:p>
          <a:p>
            <a:pPr eaLnBrk="1" hangingPunct="1">
              <a:spcBef>
                <a:spcPct val="50000"/>
              </a:spcBef>
              <a:buFont typeface="Monotype Sorts" pitchFamily="2" charset="2"/>
              <a:buNone/>
            </a:pPr>
            <a:r>
              <a:rPr lang="en-US" smtClean="0">
                <a:solidFill>
                  <a:srgbClr val="993300"/>
                </a:solidFill>
              </a:rPr>
              <a:t> 	a + b - c + d</a:t>
            </a:r>
          </a:p>
          <a:p>
            <a:pPr eaLnBrk="1" hangingPunct="1">
              <a:buFont typeface="Monotype Sorts" pitchFamily="2" charset="2"/>
              <a:buNone/>
            </a:pPr>
            <a:r>
              <a:rPr lang="en-US" smtClean="0">
                <a:solidFill>
                  <a:srgbClr val="993300"/>
                </a:solidFill>
              </a:rPr>
              <a:t> 	a * b / c</a:t>
            </a:r>
          </a:p>
          <a:p>
            <a:pPr eaLnBrk="1" hangingPunct="1">
              <a:buFont typeface="Monotype Sorts" pitchFamily="2" charset="2"/>
              <a:buNone/>
            </a:pPr>
            <a:r>
              <a:rPr lang="en-US" smtClean="0">
                <a:solidFill>
                  <a:srgbClr val="993300"/>
                </a:solidFill>
              </a:rPr>
              <a:t> 	1 + a * b % c </a:t>
            </a:r>
          </a:p>
          <a:p>
            <a:pPr eaLnBrk="1" hangingPunct="1">
              <a:buFont typeface="Monotype Sorts" pitchFamily="2" charset="2"/>
              <a:buNone/>
            </a:pPr>
            <a:r>
              <a:rPr lang="en-US" smtClean="0">
                <a:solidFill>
                  <a:srgbClr val="993300"/>
                </a:solidFill>
              </a:rPr>
              <a:t> 	a + d % b - c</a:t>
            </a:r>
          </a:p>
          <a:p>
            <a:pPr eaLnBrk="1" hangingPunct="1">
              <a:buFont typeface="Monotype Sorts" pitchFamily="2" charset="2"/>
              <a:buNone/>
            </a:pPr>
            <a:r>
              <a:rPr lang="en-US" smtClean="0">
                <a:solidFill>
                  <a:srgbClr val="993300"/>
                </a:solidFill>
              </a:rPr>
              <a:t> 	e = b = d + c / b - 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600200" y="0"/>
            <a:ext cx="7239000" cy="762000"/>
          </a:xfrm>
        </p:spPr>
        <p:txBody>
          <a:bodyPr/>
          <a:lstStyle/>
          <a:p>
            <a:pPr algn="just" eaLnBrk="1" hangingPunct="1"/>
            <a:r>
              <a:rPr lang="en-US" sz="3500" b="1" smtClean="0"/>
              <a:t>Conversion from .C to executable</a:t>
            </a:r>
          </a:p>
        </p:txBody>
      </p:sp>
      <p:sp>
        <p:nvSpPr>
          <p:cNvPr id="48131" name="Rectangle 3"/>
          <p:cNvSpPr>
            <a:spLocks noGrp="1" noChangeArrowheads="1"/>
          </p:cNvSpPr>
          <p:nvPr>
            <p:ph type="body" idx="1"/>
          </p:nvPr>
        </p:nvSpPr>
        <p:spPr>
          <a:xfrm>
            <a:off x="1547813" y="1706563"/>
            <a:ext cx="6224587" cy="2484437"/>
          </a:xfrm>
        </p:spPr>
        <p:txBody>
          <a:bodyPr/>
          <a:lstStyle/>
          <a:p>
            <a:pPr marL="609600" indent="-609600" algn="just" eaLnBrk="1" hangingPunct="1">
              <a:buFontTx/>
              <a:buAutoNum type="arabicPeriod"/>
              <a:defRPr/>
            </a:pPr>
            <a:r>
              <a:rPr lang="en-US" sz="2400" b="1" dirty="0" smtClean="0">
                <a:latin typeface="+mj-lt"/>
              </a:rPr>
              <a:t>Preprocessing</a:t>
            </a:r>
          </a:p>
          <a:p>
            <a:pPr marL="609600" indent="-609600" algn="just" eaLnBrk="1" hangingPunct="1">
              <a:buFontTx/>
              <a:buAutoNum type="arabicPeriod"/>
              <a:defRPr/>
            </a:pPr>
            <a:endParaRPr lang="en-US" sz="2400" b="1" dirty="0" smtClean="0">
              <a:latin typeface="+mj-lt"/>
            </a:endParaRPr>
          </a:p>
          <a:p>
            <a:pPr marL="609600" indent="-609600" algn="just" eaLnBrk="1" hangingPunct="1">
              <a:buFontTx/>
              <a:buAutoNum type="arabicPeriod"/>
              <a:defRPr/>
            </a:pPr>
            <a:r>
              <a:rPr lang="en-US" sz="2400" b="1" dirty="0" smtClean="0">
                <a:latin typeface="+mj-lt"/>
              </a:rPr>
              <a:t>Compilation</a:t>
            </a:r>
          </a:p>
          <a:p>
            <a:pPr marL="609600" indent="-609600" algn="just" eaLnBrk="1" hangingPunct="1">
              <a:buFontTx/>
              <a:buAutoNum type="arabicPeriod"/>
              <a:defRPr/>
            </a:pPr>
            <a:endParaRPr lang="en-US" sz="2400" b="1" dirty="0" smtClean="0">
              <a:latin typeface="+mj-lt"/>
            </a:endParaRPr>
          </a:p>
          <a:p>
            <a:pPr marL="609600" indent="-609600" algn="just" eaLnBrk="1" hangingPunct="1">
              <a:buFontTx/>
              <a:buAutoNum type="arabicPeriod"/>
              <a:defRPr/>
            </a:pPr>
            <a:r>
              <a:rPr lang="en-US" sz="2400" b="1" dirty="0" smtClean="0">
                <a:latin typeface="+mj-lt"/>
              </a:rPr>
              <a:t>Linking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anim calcmode="lin" valueType="num">
                                      <p:cBhvr additive="base">
                                        <p:cTn id="13" dur="500" fill="hold"/>
                                        <p:tgtEl>
                                          <p:spTgt spid="48131">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81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8131">
                                            <p:txEl>
                                              <p:pRg st="4" end="4"/>
                                            </p:txEl>
                                          </p:spTgt>
                                        </p:tgtEl>
                                        <p:attrNameLst>
                                          <p:attrName>style.visibility</p:attrName>
                                        </p:attrNameLst>
                                      </p:cBhvr>
                                      <p:to>
                                        <p:strVal val="visible"/>
                                      </p:to>
                                    </p:set>
                                    <p:anim calcmode="lin" valueType="num">
                                      <p:cBhvr additive="base">
                                        <p:cTn id="19" dur="500" fill="hold"/>
                                        <p:tgtEl>
                                          <p:spTgt spid="48131">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813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noFill/>
        </p:spPr>
        <p:txBody>
          <a:bodyPr lIns="90488" tIns="44450" rIns="90488" bIns="44450"/>
          <a:lstStyle/>
          <a:p>
            <a:pPr eaLnBrk="1" hangingPunct="1"/>
            <a:r>
              <a:rPr lang="en-US" smtClean="0"/>
              <a:t>Truth in C</a:t>
            </a:r>
          </a:p>
        </p:txBody>
      </p:sp>
      <p:sp>
        <p:nvSpPr>
          <p:cNvPr id="104451" name="Rectangle 3"/>
          <p:cNvSpPr>
            <a:spLocks noGrp="1" noChangeArrowheads="1"/>
          </p:cNvSpPr>
          <p:nvPr>
            <p:ph type="body" idx="1"/>
          </p:nvPr>
        </p:nvSpPr>
        <p:spPr>
          <a:noFill/>
        </p:spPr>
        <p:txBody>
          <a:bodyPr lIns="90488" tIns="44450" rIns="90488" bIns="44450"/>
          <a:lstStyle/>
          <a:p>
            <a:pPr eaLnBrk="1" hangingPunct="1"/>
            <a:r>
              <a:rPr lang="en-US" sz="2400" smtClean="0"/>
              <a:t>To understand C’s comparison operators (less than, greater than, etc.) and the logical operators (and, or, not) it is important to understand how C regards truth</a:t>
            </a:r>
          </a:p>
          <a:p>
            <a:pPr eaLnBrk="1" hangingPunct="1"/>
            <a:r>
              <a:rPr lang="en-US" sz="2400" smtClean="0"/>
              <a:t>There is no boolean data type in C, integers are used instead</a:t>
            </a:r>
          </a:p>
          <a:p>
            <a:pPr eaLnBrk="1" hangingPunct="1"/>
            <a:r>
              <a:rPr lang="en-US" sz="2400" smtClean="0"/>
              <a:t>The value of 0 (or 0.0) is false</a:t>
            </a:r>
          </a:p>
          <a:p>
            <a:pPr eaLnBrk="1" hangingPunct="1"/>
            <a:r>
              <a:rPr lang="en-US" sz="2400" smtClean="0"/>
              <a:t>Any other value, 1, -1, 0.3, -20.8, is true </a:t>
            </a:r>
          </a:p>
        </p:txBody>
      </p:sp>
      <p:sp>
        <p:nvSpPr>
          <p:cNvPr id="257028" name="Rectangle 4"/>
          <p:cNvSpPr>
            <a:spLocks noChangeArrowheads="1"/>
          </p:cNvSpPr>
          <p:nvPr/>
        </p:nvSpPr>
        <p:spPr bwMode="auto">
          <a:xfrm>
            <a:off x="1508125" y="4343400"/>
            <a:ext cx="6980238" cy="16287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spAutoFit/>
          </a:bodyPr>
          <a:lstStyle/>
          <a:p>
            <a:pPr eaLnBrk="0" hangingPunct="0">
              <a:tabLst>
                <a:tab pos="687388" algn="l"/>
                <a:tab pos="1428750" algn="l"/>
              </a:tabLst>
              <a:defRPr/>
            </a:pPr>
            <a:r>
              <a:rPr lang="en-US" sz="2000" b="1">
                <a:latin typeface="Courier New" pitchFamily="49" charset="0"/>
                <a:cs typeface="+mn-cs"/>
              </a:rPr>
              <a:t>if(32)</a:t>
            </a:r>
          </a:p>
          <a:p>
            <a:pPr eaLnBrk="0" hangingPunct="0">
              <a:tabLst>
                <a:tab pos="687388" algn="l"/>
                <a:tab pos="1428750" algn="l"/>
              </a:tabLst>
              <a:defRPr/>
            </a:pPr>
            <a:r>
              <a:rPr lang="en-US" sz="2000" b="1">
                <a:latin typeface="Courier New" pitchFamily="49" charset="0"/>
                <a:cs typeface="+mn-cs"/>
              </a:rPr>
              <a:t>	printf("this will always be printed\n");</a:t>
            </a:r>
          </a:p>
          <a:p>
            <a:pPr eaLnBrk="0" hangingPunct="0">
              <a:tabLst>
                <a:tab pos="687388" algn="l"/>
                <a:tab pos="1428750" algn="l"/>
              </a:tabLst>
              <a:defRPr/>
            </a:pPr>
            <a:endParaRPr lang="en-US" sz="2000" b="1">
              <a:latin typeface="Courier New" pitchFamily="49" charset="0"/>
              <a:cs typeface="+mn-cs"/>
            </a:endParaRPr>
          </a:p>
          <a:p>
            <a:pPr eaLnBrk="0" hangingPunct="0">
              <a:tabLst>
                <a:tab pos="687388" algn="l"/>
                <a:tab pos="1428750" algn="l"/>
              </a:tabLst>
              <a:defRPr/>
            </a:pPr>
            <a:r>
              <a:rPr lang="en-US" sz="2000" b="1">
                <a:latin typeface="Courier New" pitchFamily="49" charset="0"/>
                <a:cs typeface="+mn-cs"/>
              </a:rPr>
              <a:t>if(0)</a:t>
            </a:r>
          </a:p>
          <a:p>
            <a:pPr eaLnBrk="0" hangingPunct="0">
              <a:tabLst>
                <a:tab pos="687388" algn="l"/>
                <a:tab pos="1428750" algn="l"/>
              </a:tabLst>
              <a:defRPr/>
            </a:pPr>
            <a:r>
              <a:rPr lang="en-US" sz="2000" b="1">
                <a:latin typeface="Courier New" pitchFamily="49" charset="0"/>
                <a:cs typeface="+mn-cs"/>
              </a:rPr>
              <a:t>	printf("this will never be printed\n");</a:t>
            </a:r>
          </a:p>
        </p:txBody>
      </p:sp>
    </p:spTree>
  </p:cSld>
  <p:clrMapOvr>
    <a:masterClrMapping/>
  </p:clrMapOvr>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eaLnBrk="1" hangingPunct="1"/>
            <a:r>
              <a:rPr lang="en-US" smtClean="0"/>
              <a:t>Relational Operators</a:t>
            </a:r>
          </a:p>
        </p:txBody>
      </p:sp>
      <p:sp>
        <p:nvSpPr>
          <p:cNvPr id="105475" name="Rectangle 3"/>
          <p:cNvSpPr>
            <a:spLocks noGrp="1" noChangeArrowheads="1"/>
          </p:cNvSpPr>
          <p:nvPr>
            <p:ph type="body" idx="1"/>
          </p:nvPr>
        </p:nvSpPr>
        <p:spPr>
          <a:xfrm>
            <a:off x="457200" y="990600"/>
            <a:ext cx="8077200" cy="4953000"/>
          </a:xfrm>
        </p:spPr>
        <p:txBody>
          <a:bodyPr/>
          <a:lstStyle/>
          <a:p>
            <a:pPr lvl="2" eaLnBrk="1" hangingPunct="1">
              <a:lnSpc>
                <a:spcPct val="90000"/>
              </a:lnSpc>
              <a:buFont typeface="Monotype Sorts" pitchFamily="2" charset="2"/>
              <a:buNone/>
            </a:pPr>
            <a:r>
              <a:rPr lang="en-US" smtClean="0"/>
              <a:t>		&lt;	less than</a:t>
            </a:r>
          </a:p>
          <a:p>
            <a:pPr lvl="1" eaLnBrk="1" hangingPunct="1">
              <a:lnSpc>
                <a:spcPct val="90000"/>
              </a:lnSpc>
              <a:buFont typeface="Monotype Sorts" pitchFamily="2" charset="2"/>
              <a:buChar char=" "/>
            </a:pPr>
            <a:r>
              <a:rPr lang="en-US" sz="2200" smtClean="0"/>
              <a:t> 		&gt;	greater than</a:t>
            </a:r>
          </a:p>
          <a:p>
            <a:pPr lvl="1" eaLnBrk="1" hangingPunct="1">
              <a:lnSpc>
                <a:spcPct val="90000"/>
              </a:lnSpc>
              <a:buFont typeface="Monotype Sorts" pitchFamily="2" charset="2"/>
              <a:buChar char=" "/>
            </a:pPr>
            <a:r>
              <a:rPr lang="en-US" sz="2200" smtClean="0"/>
              <a:t> 		&lt;=	less than or equal to</a:t>
            </a:r>
          </a:p>
          <a:p>
            <a:pPr lvl="1" eaLnBrk="1" hangingPunct="1">
              <a:lnSpc>
                <a:spcPct val="90000"/>
              </a:lnSpc>
              <a:buFont typeface="Monotype Sorts" pitchFamily="2" charset="2"/>
              <a:buChar char=" "/>
            </a:pPr>
            <a:r>
              <a:rPr lang="en-US" sz="2200" smtClean="0"/>
              <a:t> 		&gt;=	greater than or equal to</a:t>
            </a:r>
          </a:p>
          <a:p>
            <a:pPr lvl="1" eaLnBrk="1" hangingPunct="1">
              <a:lnSpc>
                <a:spcPct val="90000"/>
              </a:lnSpc>
              <a:buFont typeface="Monotype Sorts" pitchFamily="2" charset="2"/>
              <a:buChar char=" "/>
            </a:pPr>
            <a:r>
              <a:rPr lang="en-US" sz="2200" smtClean="0"/>
              <a:t> 		==	is equal to</a:t>
            </a:r>
          </a:p>
          <a:p>
            <a:pPr lvl="1" eaLnBrk="1" hangingPunct="1">
              <a:lnSpc>
                <a:spcPct val="90000"/>
              </a:lnSpc>
              <a:buFont typeface="Monotype Sorts" pitchFamily="2" charset="2"/>
              <a:buChar char=" "/>
            </a:pPr>
            <a:r>
              <a:rPr lang="en-US" sz="2200" smtClean="0"/>
              <a:t> 		!=	is not equal to</a:t>
            </a:r>
          </a:p>
          <a:p>
            <a:pPr lvl="1" eaLnBrk="1" hangingPunct="1">
              <a:lnSpc>
                <a:spcPct val="90000"/>
              </a:lnSpc>
              <a:buFont typeface="Monotype Sorts" pitchFamily="2" charset="2"/>
              <a:buChar char=" "/>
            </a:pPr>
            <a:endParaRPr lang="en-US" sz="2200" b="1" smtClean="0"/>
          </a:p>
          <a:p>
            <a:pPr eaLnBrk="1" hangingPunct="1">
              <a:lnSpc>
                <a:spcPct val="75000"/>
              </a:lnSpc>
              <a:buFont typeface="Monotype Sorts" pitchFamily="2" charset="2"/>
              <a:buNone/>
            </a:pPr>
            <a:r>
              <a:rPr lang="en-US" sz="2200" b="1" smtClean="0"/>
              <a:t>Relational expressions</a:t>
            </a:r>
            <a:r>
              <a:rPr lang="en-US" sz="2200" smtClean="0"/>
              <a:t> evaluate to the integer values:</a:t>
            </a:r>
          </a:p>
          <a:p>
            <a:pPr lvl="1" eaLnBrk="1" hangingPunct="1">
              <a:lnSpc>
                <a:spcPct val="75000"/>
              </a:lnSpc>
              <a:buFont typeface="Monotype Sorts" pitchFamily="2" charset="2"/>
              <a:buChar char=" "/>
            </a:pPr>
            <a:r>
              <a:rPr lang="en-US" sz="2200" smtClean="0"/>
              <a:t>1 (true) on success</a:t>
            </a:r>
          </a:p>
          <a:p>
            <a:pPr lvl="1" eaLnBrk="1" hangingPunct="1">
              <a:lnSpc>
                <a:spcPct val="75000"/>
              </a:lnSpc>
              <a:buFont typeface="Monotype Sorts" pitchFamily="2" charset="2"/>
              <a:buChar char=" "/>
            </a:pPr>
            <a:r>
              <a:rPr lang="en-US" sz="2200" smtClean="0"/>
              <a:t>0 (false) on failure</a:t>
            </a:r>
          </a:p>
          <a:p>
            <a:pPr eaLnBrk="1" hangingPunct="1">
              <a:lnSpc>
                <a:spcPct val="90000"/>
              </a:lnSpc>
              <a:buFont typeface="Monotype Sorts" pitchFamily="2" charset="2"/>
              <a:buNone/>
            </a:pPr>
            <a:endParaRPr lang="en-US" sz="2200" smtClean="0"/>
          </a:p>
          <a:p>
            <a:pPr eaLnBrk="1" hangingPunct="1">
              <a:lnSpc>
                <a:spcPct val="90000"/>
              </a:lnSpc>
              <a:buFont typeface="Monotype Sorts" pitchFamily="2" charset="2"/>
              <a:buNone/>
            </a:pPr>
            <a:r>
              <a:rPr lang="en-US" sz="2200" smtClean="0"/>
              <a:t>All of these operators are called </a:t>
            </a:r>
            <a:r>
              <a:rPr lang="en-US" sz="2200" b="1" smtClean="0"/>
              <a:t>binary operators</a:t>
            </a:r>
            <a:r>
              <a:rPr lang="en-US" sz="2200" smtClean="0"/>
              <a:t> because they take two expressions as </a:t>
            </a:r>
            <a:r>
              <a:rPr lang="en-US" sz="2200" b="1" smtClean="0"/>
              <a:t>operands</a:t>
            </a:r>
            <a:r>
              <a:rPr lang="en-US" sz="2200" smtClean="0"/>
              <a:t>.</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buFont typeface="Monotype Sorts" pitchFamily="2" charset="2"/>
              <a:buNone/>
            </a:pPr>
            <a:r>
              <a:rPr lang="en-US" smtClean="0"/>
              <a:t>Evaluate and test by execution</a:t>
            </a:r>
          </a:p>
        </p:txBody>
      </p:sp>
      <p:sp>
        <p:nvSpPr>
          <p:cNvPr id="106499" name="Rectangle 3"/>
          <p:cNvSpPr>
            <a:spLocks noGrp="1" noChangeArrowheads="1"/>
          </p:cNvSpPr>
          <p:nvPr>
            <p:ph type="body" idx="1"/>
          </p:nvPr>
        </p:nvSpPr>
        <p:spPr/>
        <p:txBody>
          <a:bodyPr/>
          <a:lstStyle/>
          <a:p>
            <a:pPr eaLnBrk="1" hangingPunct="1">
              <a:buFont typeface="Monotype Sorts" pitchFamily="2" charset="2"/>
              <a:buNone/>
              <a:tabLst>
                <a:tab pos="3148013" algn="l"/>
              </a:tabLst>
            </a:pPr>
            <a:r>
              <a:rPr lang="en-US" sz="2400" smtClean="0">
                <a:solidFill>
                  <a:srgbClr val="993300"/>
                </a:solidFill>
              </a:rPr>
              <a:t>int a = 1, b = 2, c = 3 ;</a:t>
            </a:r>
          </a:p>
          <a:p>
            <a:pPr eaLnBrk="1" hangingPunct="1">
              <a:buFont typeface="Monotype Sorts" pitchFamily="2" charset="2"/>
              <a:buNone/>
              <a:tabLst>
                <a:tab pos="3148013" algn="l"/>
              </a:tabLst>
            </a:pPr>
            <a:endParaRPr lang="en-US" sz="2400" smtClean="0">
              <a:solidFill>
                <a:srgbClr val="993300"/>
              </a:solidFill>
            </a:endParaRPr>
          </a:p>
          <a:p>
            <a:pPr eaLnBrk="1" hangingPunct="1">
              <a:buFont typeface="Monotype Sorts" pitchFamily="2" charset="2"/>
              <a:buNone/>
              <a:tabLst>
                <a:tab pos="3148013" algn="l"/>
              </a:tabLst>
            </a:pPr>
            <a:r>
              <a:rPr lang="en-US" sz="2400" u="sng" smtClean="0">
                <a:solidFill>
                  <a:srgbClr val="993300"/>
                </a:solidFill>
              </a:rPr>
              <a:t>Expression</a:t>
            </a:r>
            <a:r>
              <a:rPr lang="en-US" sz="2400" smtClean="0">
                <a:solidFill>
                  <a:srgbClr val="993300"/>
                </a:solidFill>
              </a:rPr>
              <a:t>   </a:t>
            </a:r>
            <a:r>
              <a:rPr lang="en-US" sz="2400" u="sng" smtClean="0">
                <a:solidFill>
                  <a:srgbClr val="993300"/>
                </a:solidFill>
              </a:rPr>
              <a:t>Value</a:t>
            </a:r>
            <a:r>
              <a:rPr lang="en-US" sz="2400" smtClean="0">
                <a:solidFill>
                  <a:srgbClr val="993300"/>
                </a:solidFill>
              </a:rPr>
              <a:t>      </a:t>
            </a:r>
            <a:r>
              <a:rPr lang="en-US" sz="2400" u="sng" smtClean="0">
                <a:solidFill>
                  <a:srgbClr val="993300"/>
                </a:solidFill>
              </a:rPr>
              <a:t>Expression</a:t>
            </a:r>
            <a:r>
              <a:rPr lang="en-US" sz="2400" smtClean="0">
                <a:solidFill>
                  <a:srgbClr val="993300"/>
                </a:solidFill>
              </a:rPr>
              <a:t>    </a:t>
            </a:r>
            <a:r>
              <a:rPr lang="en-US" sz="2400" u="sng" smtClean="0">
                <a:solidFill>
                  <a:srgbClr val="993300"/>
                </a:solidFill>
              </a:rPr>
              <a:t>Value</a:t>
            </a:r>
            <a:endParaRPr lang="en-US" sz="2400" smtClean="0">
              <a:solidFill>
                <a:srgbClr val="993300"/>
              </a:solidFill>
            </a:endParaRPr>
          </a:p>
          <a:p>
            <a:pPr eaLnBrk="1" hangingPunct="1">
              <a:buFont typeface="Monotype Sorts" pitchFamily="2" charset="2"/>
              <a:buNone/>
              <a:tabLst>
                <a:tab pos="3148013" algn="l"/>
              </a:tabLst>
            </a:pPr>
            <a:r>
              <a:rPr lang="en-US" sz="2400" smtClean="0">
                <a:solidFill>
                  <a:srgbClr val="993300"/>
                </a:solidFill>
              </a:rPr>
              <a:t>a  &lt;  c	a + b &gt;= c</a:t>
            </a:r>
          </a:p>
          <a:p>
            <a:pPr eaLnBrk="1" hangingPunct="1">
              <a:buFont typeface="Monotype Sorts" pitchFamily="2" charset="2"/>
              <a:buNone/>
              <a:tabLst>
                <a:tab pos="3148013" algn="l"/>
              </a:tabLst>
            </a:pPr>
            <a:r>
              <a:rPr lang="en-US" sz="2400" smtClean="0">
                <a:solidFill>
                  <a:srgbClr val="993300"/>
                </a:solidFill>
              </a:rPr>
              <a:t>b &lt;= c	a + b == c</a:t>
            </a:r>
          </a:p>
          <a:p>
            <a:pPr eaLnBrk="1" hangingPunct="1">
              <a:buFont typeface="Monotype Sorts" pitchFamily="2" charset="2"/>
              <a:buNone/>
              <a:tabLst>
                <a:tab pos="3148013" algn="l"/>
              </a:tabLst>
            </a:pPr>
            <a:r>
              <a:rPr lang="en-US" sz="2400" smtClean="0">
                <a:solidFill>
                  <a:srgbClr val="993300"/>
                </a:solidFill>
              </a:rPr>
              <a:t>c &lt;= a	a != b</a:t>
            </a:r>
          </a:p>
          <a:p>
            <a:pPr eaLnBrk="1" hangingPunct="1">
              <a:buFont typeface="Monotype Sorts" pitchFamily="2" charset="2"/>
              <a:buNone/>
              <a:tabLst>
                <a:tab pos="3148013" algn="l"/>
              </a:tabLst>
            </a:pPr>
            <a:r>
              <a:rPr lang="en-US" sz="2400" smtClean="0">
                <a:solidFill>
                  <a:srgbClr val="993300"/>
                </a:solidFill>
              </a:rPr>
              <a:t>a &gt; b	a + b != c</a:t>
            </a:r>
          </a:p>
          <a:p>
            <a:pPr eaLnBrk="1" hangingPunct="1">
              <a:buFont typeface="Monotype Sorts" pitchFamily="2" charset="2"/>
              <a:buNone/>
              <a:tabLst>
                <a:tab pos="3148013" algn="l"/>
              </a:tabLst>
            </a:pPr>
            <a:r>
              <a:rPr lang="en-US" sz="2400" smtClean="0">
                <a:solidFill>
                  <a:srgbClr val="993300"/>
                </a:solidFill>
              </a:rPr>
              <a:t>b &gt;= c</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pPr eaLnBrk="1" hangingPunct="1"/>
            <a:r>
              <a:rPr lang="en-US" smtClean="0"/>
              <a:t>Logical Operators</a:t>
            </a:r>
          </a:p>
        </p:txBody>
      </p:sp>
      <p:sp>
        <p:nvSpPr>
          <p:cNvPr id="107523" name="Rectangle 3"/>
          <p:cNvSpPr>
            <a:spLocks noGrp="1" noChangeArrowheads="1"/>
          </p:cNvSpPr>
          <p:nvPr>
            <p:ph type="body" idx="1"/>
          </p:nvPr>
        </p:nvSpPr>
        <p:spPr>
          <a:xfrm>
            <a:off x="228600" y="1066800"/>
            <a:ext cx="8610600" cy="5105400"/>
          </a:xfrm>
        </p:spPr>
        <p:txBody>
          <a:bodyPr/>
          <a:lstStyle/>
          <a:p>
            <a:pPr eaLnBrk="1" hangingPunct="1">
              <a:tabLst>
                <a:tab pos="1839913" algn="l"/>
                <a:tab pos="3152775" algn="l"/>
              </a:tabLst>
            </a:pPr>
            <a:r>
              <a:rPr lang="en-US" sz="2400" smtClean="0"/>
              <a:t>At times we need to test multiple conditions in order to make a decision.</a:t>
            </a:r>
          </a:p>
          <a:p>
            <a:pPr eaLnBrk="1" hangingPunct="1">
              <a:tabLst>
                <a:tab pos="1839913" algn="l"/>
                <a:tab pos="3152775" algn="l"/>
              </a:tabLst>
            </a:pPr>
            <a:r>
              <a:rPr lang="en-US" sz="2400" b="1" smtClean="0"/>
              <a:t>Logical operators</a:t>
            </a:r>
            <a:r>
              <a:rPr lang="en-US" sz="2400" smtClean="0"/>
              <a:t> combine simple conditions to make </a:t>
            </a:r>
            <a:r>
              <a:rPr lang="en-US" sz="2400" b="1" smtClean="0"/>
              <a:t>complex conditions</a:t>
            </a:r>
            <a:r>
              <a:rPr lang="en-US" sz="2400" smtClean="0"/>
              <a:t>.</a:t>
            </a:r>
          </a:p>
          <a:p>
            <a:pPr eaLnBrk="1" hangingPunct="1">
              <a:tabLst>
                <a:tab pos="1839913" algn="l"/>
                <a:tab pos="3152775" algn="l"/>
              </a:tabLst>
            </a:pPr>
            <a:r>
              <a:rPr lang="en-US" sz="2400" smtClean="0"/>
              <a:t>Result into a 0 (false) or 1 (true)</a:t>
            </a:r>
          </a:p>
          <a:p>
            <a:pPr eaLnBrk="1" hangingPunct="1">
              <a:buFontTx/>
              <a:buNone/>
              <a:tabLst>
                <a:tab pos="1839913" algn="l"/>
                <a:tab pos="3152775" algn="l"/>
              </a:tabLst>
            </a:pPr>
            <a:endParaRPr lang="en-US" sz="2400" smtClean="0"/>
          </a:p>
          <a:p>
            <a:pPr eaLnBrk="1" hangingPunct="1">
              <a:buFontTx/>
              <a:buNone/>
              <a:tabLst>
                <a:tab pos="1839913" algn="l"/>
                <a:tab pos="3152775" algn="l"/>
              </a:tabLst>
            </a:pPr>
            <a:r>
              <a:rPr lang="en-US" smtClean="0"/>
              <a:t>	</a:t>
            </a:r>
            <a:r>
              <a:rPr lang="en-US" smtClean="0">
                <a:solidFill>
                  <a:schemeClr val="accent2"/>
                </a:solidFill>
              </a:rPr>
              <a:t>&amp;&amp;</a:t>
            </a:r>
            <a:r>
              <a:rPr lang="en-US" smtClean="0"/>
              <a:t>	AND	</a:t>
            </a:r>
            <a:r>
              <a:rPr lang="en-US" smtClean="0">
                <a:solidFill>
                  <a:schemeClr val="accent2"/>
                </a:solidFill>
              </a:rPr>
              <a:t>if  ( x &gt; 5  &amp;&amp;  y &lt; 6 )</a:t>
            </a:r>
          </a:p>
          <a:p>
            <a:pPr eaLnBrk="1" hangingPunct="1">
              <a:buFontTx/>
              <a:buNone/>
              <a:tabLst>
                <a:tab pos="1839913" algn="l"/>
                <a:tab pos="3152775" algn="l"/>
              </a:tabLst>
            </a:pPr>
            <a:endParaRPr lang="en-US" smtClean="0"/>
          </a:p>
          <a:p>
            <a:pPr eaLnBrk="1" hangingPunct="1">
              <a:buFontTx/>
              <a:buNone/>
              <a:tabLst>
                <a:tab pos="1839913" algn="l"/>
                <a:tab pos="3152775" algn="l"/>
              </a:tabLst>
            </a:pPr>
            <a:r>
              <a:rPr lang="en-US" smtClean="0"/>
              <a:t>	</a:t>
            </a:r>
            <a:r>
              <a:rPr lang="en-US" smtClean="0">
                <a:solidFill>
                  <a:schemeClr val="accent2"/>
                </a:solidFill>
              </a:rPr>
              <a:t>||</a:t>
            </a:r>
            <a:r>
              <a:rPr lang="en-US" smtClean="0"/>
              <a:t>	OR	</a:t>
            </a:r>
            <a:r>
              <a:rPr lang="en-US" smtClean="0">
                <a:solidFill>
                  <a:schemeClr val="accent2"/>
                </a:solidFill>
              </a:rPr>
              <a:t>if ( z == 0  ||  x &gt; 10 )</a:t>
            </a:r>
            <a:br>
              <a:rPr lang="en-US" smtClean="0">
                <a:solidFill>
                  <a:schemeClr val="accent2"/>
                </a:solidFill>
              </a:rPr>
            </a:br>
            <a:endParaRPr lang="en-US" smtClean="0">
              <a:solidFill>
                <a:schemeClr val="accent2"/>
              </a:solidFill>
            </a:endParaRPr>
          </a:p>
          <a:p>
            <a:pPr eaLnBrk="1" hangingPunct="1">
              <a:buFontTx/>
              <a:buNone/>
              <a:tabLst>
                <a:tab pos="1839913" algn="l"/>
                <a:tab pos="3152775" algn="l"/>
              </a:tabLst>
            </a:pPr>
            <a:r>
              <a:rPr lang="en-US" smtClean="0"/>
              <a:t>	</a:t>
            </a:r>
            <a:r>
              <a:rPr lang="en-US" smtClean="0">
                <a:solidFill>
                  <a:schemeClr val="accent2"/>
                </a:solidFill>
              </a:rPr>
              <a:t>!</a:t>
            </a:r>
            <a:r>
              <a:rPr lang="en-US" smtClean="0"/>
              <a:t>	NOT	</a:t>
            </a:r>
            <a:r>
              <a:rPr lang="en-US" smtClean="0">
                <a:solidFill>
                  <a:schemeClr val="accent2"/>
                </a:solidFill>
              </a:rPr>
              <a:t>if  (! (age &gt; 42)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en-US" smtClean="0"/>
              <a:t>Example Use of &amp;&amp;</a:t>
            </a:r>
          </a:p>
        </p:txBody>
      </p:sp>
      <p:sp>
        <p:nvSpPr>
          <p:cNvPr id="261123" name="Rectangle 3"/>
          <p:cNvSpPr>
            <a:spLocks noGrp="1" noChangeArrowheads="1"/>
          </p:cNvSpPr>
          <p:nvPr>
            <p:ph type="body" idx="1"/>
          </p:nvPr>
        </p:nvSpPr>
        <p:spPr>
          <a:xfrm>
            <a:off x="242888" y="1958975"/>
            <a:ext cx="8709025" cy="2613025"/>
          </a:xfrm>
          <a:solidFill>
            <a:schemeClr val="bg1"/>
          </a:solidFill>
          <a:ln>
            <a:solidFill>
              <a:schemeClr val="tx1"/>
            </a:solidFill>
          </a:ln>
          <a:effectLst>
            <a:outerShdw dist="107763" dir="2700000" algn="ctr" rotWithShape="0">
              <a:schemeClr val="bg2">
                <a:alpha val="50000"/>
              </a:schemeClr>
            </a:outerShdw>
          </a:effectLst>
        </p:spPr>
        <p:txBody>
          <a:bodyPr/>
          <a:lstStyle/>
          <a:p>
            <a:pPr eaLnBrk="1" hangingPunct="1">
              <a:buFontTx/>
              <a:buNone/>
              <a:defRPr/>
            </a:pPr>
            <a:r>
              <a:rPr lang="en-US" sz="2400" smtClean="0">
                <a:latin typeface="Courier New" pitchFamily="49" charset="0"/>
              </a:rPr>
              <a:t>if ( age &lt; 1  &amp;&amp;  gender == </a:t>
            </a:r>
            <a:r>
              <a:rPr lang="en-US" sz="2400" smtClean="0"/>
              <a:t>‘</a:t>
            </a:r>
            <a:r>
              <a:rPr lang="en-US" sz="2400" smtClean="0">
                <a:latin typeface="Courier New" pitchFamily="49" charset="0"/>
              </a:rPr>
              <a:t>m</a:t>
            </a:r>
            <a:r>
              <a:rPr lang="en-US" sz="2400" smtClean="0"/>
              <a:t>’</a:t>
            </a:r>
            <a:r>
              <a:rPr lang="en-US" sz="2400" smtClean="0">
                <a:latin typeface="Courier New" pitchFamily="49" charset="0"/>
              </a:rPr>
              <a:t>)</a:t>
            </a:r>
          </a:p>
          <a:p>
            <a:pPr eaLnBrk="1" hangingPunct="1">
              <a:buFontTx/>
              <a:buNone/>
              <a:defRPr/>
            </a:pPr>
            <a:r>
              <a:rPr lang="en-US" sz="2400" smtClean="0">
                <a:latin typeface="Courier New" pitchFamily="49" charset="0"/>
              </a:rPr>
              <a:t>{</a:t>
            </a:r>
          </a:p>
          <a:p>
            <a:pPr eaLnBrk="1" hangingPunct="1">
              <a:buFontTx/>
              <a:buNone/>
              <a:defRPr/>
            </a:pPr>
            <a:r>
              <a:rPr lang="en-US" sz="2400" smtClean="0">
                <a:latin typeface="Courier New" pitchFamily="49" charset="0"/>
              </a:rPr>
              <a:t>	printf (</a:t>
            </a:r>
            <a:r>
              <a:rPr lang="en-US" sz="2400" smtClean="0"/>
              <a:t>“</a:t>
            </a:r>
            <a:r>
              <a:rPr lang="en-US" sz="2400" smtClean="0">
                <a:latin typeface="Courier New" pitchFamily="49" charset="0"/>
              </a:rPr>
              <a:t>Infant boy\n</a:t>
            </a:r>
            <a:r>
              <a:rPr lang="en-US" sz="2400" smtClean="0"/>
              <a:t>”</a:t>
            </a:r>
            <a:r>
              <a:rPr lang="en-US" sz="2400" smtClean="0">
                <a:latin typeface="Courier New" pitchFamily="49" charset="0"/>
              </a:rPr>
              <a:t>) ;</a:t>
            </a:r>
          </a:p>
          <a:p>
            <a:pPr eaLnBrk="1" hangingPunct="1">
              <a:buFontTx/>
              <a:buNone/>
              <a:defRPr/>
            </a:pPr>
            <a:r>
              <a:rPr lang="en-US" sz="2400" smtClean="0">
                <a:latin typeface="Courier New" pitchFamily="49" charset="0"/>
              </a:rPr>
              <a:t>}</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pPr eaLnBrk="1" hangingPunct="1"/>
            <a:r>
              <a:rPr lang="en-US" b="1" smtClean="0"/>
              <a:t>Truth Table</a:t>
            </a:r>
            <a:r>
              <a:rPr lang="en-US" smtClean="0"/>
              <a:t> for &amp;&amp;</a:t>
            </a:r>
          </a:p>
        </p:txBody>
      </p:sp>
      <p:sp>
        <p:nvSpPr>
          <p:cNvPr id="109571" name="Rectangle 3"/>
          <p:cNvSpPr>
            <a:spLocks noGrp="1" noChangeArrowheads="1"/>
          </p:cNvSpPr>
          <p:nvPr>
            <p:ph type="body" idx="1"/>
          </p:nvPr>
        </p:nvSpPr>
        <p:spPr>
          <a:xfrm>
            <a:off x="381000" y="1295400"/>
            <a:ext cx="8458200" cy="4724400"/>
          </a:xfrm>
        </p:spPr>
        <p:txBody>
          <a:bodyPr/>
          <a:lstStyle/>
          <a:p>
            <a:pPr>
              <a:spcBef>
                <a:spcPct val="50000"/>
              </a:spcBef>
              <a:buFontTx/>
              <a:buNone/>
            </a:pPr>
            <a:r>
              <a:rPr lang="en-US" sz="2400" u="sng" smtClean="0"/>
              <a:t>Expression</a:t>
            </a:r>
            <a:r>
              <a:rPr lang="en-US" sz="2400" u="sng" baseline="-25000" smtClean="0"/>
              <a:t>1</a:t>
            </a:r>
            <a:r>
              <a:rPr lang="en-US" sz="2400" smtClean="0"/>
              <a:t>     </a:t>
            </a:r>
            <a:r>
              <a:rPr lang="en-US" sz="2400" u="sng" smtClean="0"/>
              <a:t>Expression</a:t>
            </a:r>
            <a:r>
              <a:rPr lang="en-US" sz="2400" u="sng" baseline="-25000" smtClean="0"/>
              <a:t>2</a:t>
            </a:r>
            <a:r>
              <a:rPr lang="en-US" sz="2400" smtClean="0"/>
              <a:t>       </a:t>
            </a:r>
            <a:r>
              <a:rPr lang="en-US" sz="2400" u="sng" smtClean="0"/>
              <a:t>Expression</a:t>
            </a:r>
            <a:r>
              <a:rPr lang="en-US" sz="2400" u="sng" baseline="-25000" smtClean="0"/>
              <a:t>1</a:t>
            </a:r>
            <a:r>
              <a:rPr lang="en-US" sz="2400" u="sng" smtClean="0"/>
              <a:t> &amp;&amp; Expression</a:t>
            </a:r>
            <a:r>
              <a:rPr lang="en-US" sz="2400" u="sng" baseline="-25000" smtClean="0"/>
              <a:t>2</a:t>
            </a:r>
            <a:endParaRPr lang="en-US" sz="2400" smtClean="0"/>
          </a:p>
          <a:p>
            <a:pPr>
              <a:spcBef>
                <a:spcPct val="50000"/>
              </a:spcBef>
              <a:buFontTx/>
              <a:buNone/>
            </a:pPr>
            <a:endParaRPr lang="en-US" sz="2400" smtClean="0"/>
          </a:p>
          <a:p>
            <a:pPr>
              <a:spcBef>
                <a:spcPct val="50000"/>
              </a:spcBef>
              <a:buFontTx/>
              <a:buNone/>
            </a:pPr>
            <a:r>
              <a:rPr lang="en-US" sz="2400" smtClean="0"/>
              <a:t>         0                     0                                    0</a:t>
            </a:r>
          </a:p>
          <a:p>
            <a:pPr>
              <a:spcBef>
                <a:spcPct val="50000"/>
              </a:spcBef>
              <a:buFontTx/>
              <a:buNone/>
            </a:pPr>
            <a:r>
              <a:rPr lang="en-US" sz="2400" smtClean="0"/>
              <a:t>         0                nonzero                              0</a:t>
            </a:r>
          </a:p>
          <a:p>
            <a:pPr>
              <a:spcBef>
                <a:spcPct val="50000"/>
              </a:spcBef>
              <a:buFontTx/>
              <a:buNone/>
            </a:pPr>
            <a:r>
              <a:rPr lang="en-US" sz="2400" smtClean="0"/>
              <a:t>   nonzero                0                                    0</a:t>
            </a:r>
          </a:p>
          <a:p>
            <a:pPr>
              <a:spcBef>
                <a:spcPct val="50000"/>
              </a:spcBef>
              <a:buFontTx/>
              <a:buNone/>
            </a:pPr>
            <a:r>
              <a:rPr lang="en-US" sz="2400" smtClean="0"/>
              <a:t>   nonzero           nonzero                              1</a:t>
            </a:r>
          </a:p>
          <a:p>
            <a:pPr>
              <a:spcBef>
                <a:spcPct val="50000"/>
              </a:spcBef>
              <a:buFontTx/>
              <a:buNone/>
            </a:pPr>
            <a:endParaRPr lang="en-US" sz="2400" smtClean="0"/>
          </a:p>
          <a:p>
            <a:pPr>
              <a:spcBef>
                <a:spcPct val="50000"/>
              </a:spcBef>
              <a:buFontTx/>
              <a:buNone/>
            </a:pPr>
            <a:r>
              <a:rPr lang="en-US" sz="2400" i="1" smtClean="0">
                <a:solidFill>
                  <a:srgbClr val="339933"/>
                </a:solidFill>
              </a:rPr>
              <a:t>Exp</a:t>
            </a:r>
            <a:r>
              <a:rPr lang="en-US" sz="2400" i="1" baseline="-25000" smtClean="0">
                <a:solidFill>
                  <a:srgbClr val="339933"/>
                </a:solidFill>
              </a:rPr>
              <a:t>1</a:t>
            </a:r>
            <a:r>
              <a:rPr lang="en-US" sz="2400" i="1" smtClean="0">
                <a:solidFill>
                  <a:srgbClr val="339933"/>
                </a:solidFill>
              </a:rPr>
              <a:t> &amp;&amp; Exp</a:t>
            </a:r>
            <a:r>
              <a:rPr lang="en-US" sz="2400" i="1" baseline="-25000" smtClean="0">
                <a:solidFill>
                  <a:srgbClr val="339933"/>
                </a:solidFill>
              </a:rPr>
              <a:t>2</a:t>
            </a:r>
            <a:r>
              <a:rPr lang="en-US" sz="2400" i="1" smtClean="0">
                <a:solidFill>
                  <a:srgbClr val="339933"/>
                </a:solidFill>
              </a:rPr>
              <a:t> &amp;&amp; … &amp;&amp; Exp</a:t>
            </a:r>
            <a:r>
              <a:rPr lang="en-US" sz="2400" i="1" baseline="-25000" smtClean="0">
                <a:solidFill>
                  <a:srgbClr val="339933"/>
                </a:solidFill>
              </a:rPr>
              <a:t>n</a:t>
            </a:r>
            <a:r>
              <a:rPr lang="en-US" sz="2400" i="1" smtClean="0">
                <a:solidFill>
                  <a:srgbClr val="339933"/>
                </a:solidFill>
              </a:rPr>
              <a:t>  will evaluate to 1 (true) only if ALL </a:t>
            </a:r>
            <a:r>
              <a:rPr lang="en-US" sz="2400" b="1" i="1" smtClean="0">
                <a:solidFill>
                  <a:srgbClr val="339933"/>
                </a:solidFill>
              </a:rPr>
              <a:t>sub-conditions</a:t>
            </a:r>
            <a:r>
              <a:rPr lang="en-US" sz="2400" i="1" smtClean="0">
                <a:solidFill>
                  <a:srgbClr val="339933"/>
                </a:solidFill>
              </a:rPr>
              <a:t> are true.</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a:spcBef>
                <a:spcPct val="50000"/>
              </a:spcBef>
            </a:pPr>
            <a:r>
              <a:rPr lang="en-US" smtClean="0"/>
              <a:t>Example Use of ||</a:t>
            </a:r>
          </a:p>
        </p:txBody>
      </p:sp>
      <p:sp>
        <p:nvSpPr>
          <p:cNvPr id="263171" name="Rectangle 3"/>
          <p:cNvSpPr>
            <a:spLocks noGrp="1" noChangeArrowheads="1"/>
          </p:cNvSpPr>
          <p:nvPr>
            <p:ph type="body" idx="1"/>
          </p:nvPr>
        </p:nvSpPr>
        <p:spPr>
          <a:xfrm>
            <a:off x="381000" y="1981200"/>
            <a:ext cx="8077200" cy="1981200"/>
          </a:xfrm>
          <a:solidFill>
            <a:schemeClr val="bg1"/>
          </a:solidFill>
          <a:ln cap="flat">
            <a:solidFill>
              <a:schemeClr val="tx1"/>
            </a:solidFill>
          </a:ln>
          <a:effectLst>
            <a:outerShdw dist="107763" dir="2700000" algn="ctr" rotWithShape="0">
              <a:schemeClr val="bg2">
                <a:alpha val="50000"/>
              </a:schemeClr>
            </a:outerShdw>
          </a:effectLst>
        </p:spPr>
        <p:txBody>
          <a:bodyPr/>
          <a:lstStyle/>
          <a:p>
            <a:pPr eaLnBrk="1" hangingPunct="1">
              <a:lnSpc>
                <a:spcPct val="90000"/>
              </a:lnSpc>
              <a:buFontTx/>
              <a:buNone/>
              <a:defRPr/>
            </a:pPr>
            <a:r>
              <a:rPr lang="en-US" sz="2400" b="1" smtClean="0">
                <a:latin typeface="Courier New" pitchFamily="49" charset="0"/>
              </a:rPr>
              <a:t>if (grade == </a:t>
            </a:r>
            <a:r>
              <a:rPr lang="en-US" sz="2400" b="1" smtClean="0"/>
              <a:t>‘</a:t>
            </a:r>
            <a:r>
              <a:rPr lang="en-US" sz="2400" b="1" smtClean="0">
                <a:latin typeface="Courier New" pitchFamily="49" charset="0"/>
              </a:rPr>
              <a:t>D</a:t>
            </a:r>
            <a:r>
              <a:rPr lang="en-US" sz="2400" b="1" smtClean="0"/>
              <a:t>’</a:t>
            </a:r>
            <a:r>
              <a:rPr lang="en-US" sz="2400" b="1" smtClean="0">
                <a:latin typeface="Courier New" pitchFamily="49" charset="0"/>
              </a:rPr>
              <a:t>  ||  grade == </a:t>
            </a:r>
            <a:r>
              <a:rPr lang="en-US" sz="2400" b="1" smtClean="0"/>
              <a:t>‘</a:t>
            </a:r>
            <a:r>
              <a:rPr lang="en-US" sz="2400" b="1" smtClean="0">
                <a:latin typeface="Courier New" pitchFamily="49" charset="0"/>
              </a:rPr>
              <a:t>F</a:t>
            </a:r>
            <a:r>
              <a:rPr lang="en-US" sz="2400" b="1" smtClean="0"/>
              <a:t>’</a:t>
            </a:r>
            <a:r>
              <a:rPr lang="en-US" sz="2400" b="1" smtClean="0">
                <a:latin typeface="Courier New" pitchFamily="49" charset="0"/>
              </a:rPr>
              <a:t>)</a:t>
            </a:r>
          </a:p>
          <a:p>
            <a:pPr eaLnBrk="1" hangingPunct="1">
              <a:lnSpc>
                <a:spcPct val="90000"/>
              </a:lnSpc>
              <a:buFontTx/>
              <a:buNone/>
              <a:defRPr/>
            </a:pPr>
            <a:r>
              <a:rPr lang="en-US" sz="2400" b="1" smtClean="0">
                <a:latin typeface="Courier New" pitchFamily="49" charset="0"/>
              </a:rPr>
              <a:t>	{</a:t>
            </a:r>
          </a:p>
          <a:p>
            <a:pPr eaLnBrk="1" hangingPunct="1">
              <a:lnSpc>
                <a:spcPct val="90000"/>
              </a:lnSpc>
              <a:buFontTx/>
              <a:buNone/>
              <a:defRPr/>
            </a:pPr>
            <a:r>
              <a:rPr lang="en-US" sz="2400" b="1" smtClean="0">
                <a:latin typeface="Courier New" pitchFamily="49" charset="0"/>
              </a:rPr>
              <a:t>		printf (</a:t>
            </a:r>
            <a:r>
              <a:rPr lang="en-US" sz="2400" b="1" smtClean="0"/>
              <a:t>“</a:t>
            </a:r>
            <a:r>
              <a:rPr lang="en-US" sz="2400" b="1" smtClean="0">
                <a:latin typeface="Courier New" pitchFamily="49" charset="0"/>
              </a:rPr>
              <a:t>Must reappear in the next semester!\n</a:t>
            </a:r>
            <a:r>
              <a:rPr lang="en-US" sz="2400" b="1" smtClean="0"/>
              <a:t>”</a:t>
            </a:r>
            <a:r>
              <a:rPr lang="en-US" sz="2400" b="1" smtClean="0">
                <a:latin typeface="Courier New" pitchFamily="49" charset="0"/>
              </a:rPr>
              <a:t>) ;</a:t>
            </a:r>
          </a:p>
          <a:p>
            <a:pPr eaLnBrk="1" hangingPunct="1">
              <a:lnSpc>
                <a:spcPct val="90000"/>
              </a:lnSpc>
              <a:buFontTx/>
              <a:buNone/>
              <a:defRPr/>
            </a:pPr>
            <a:r>
              <a:rPr lang="en-US" sz="2400" b="1" smtClean="0">
                <a:latin typeface="Courier New" pitchFamily="49" charset="0"/>
              </a:rPr>
              <a:t>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r>
              <a:rPr lang="en-US" smtClean="0"/>
              <a:t>Truth Table for ||</a:t>
            </a:r>
          </a:p>
        </p:txBody>
      </p:sp>
      <p:sp>
        <p:nvSpPr>
          <p:cNvPr id="111619" name="Rectangle 3"/>
          <p:cNvSpPr>
            <a:spLocks noGrp="1" noChangeArrowheads="1"/>
          </p:cNvSpPr>
          <p:nvPr>
            <p:ph type="body" idx="1"/>
          </p:nvPr>
        </p:nvSpPr>
        <p:spPr>
          <a:xfrm>
            <a:off x="304800" y="1143000"/>
            <a:ext cx="8610600" cy="5029200"/>
          </a:xfrm>
        </p:spPr>
        <p:txBody>
          <a:bodyPr/>
          <a:lstStyle/>
          <a:p>
            <a:pPr>
              <a:spcBef>
                <a:spcPct val="50000"/>
              </a:spcBef>
              <a:buFontTx/>
              <a:buNone/>
            </a:pPr>
            <a:r>
              <a:rPr lang="en-US" sz="2400" b="1" u="sng" smtClean="0"/>
              <a:t>Expression</a:t>
            </a:r>
            <a:r>
              <a:rPr lang="en-US" sz="2400" b="1" u="sng" baseline="-25000" smtClean="0"/>
              <a:t>1</a:t>
            </a:r>
            <a:r>
              <a:rPr lang="en-US" sz="2400" b="1" smtClean="0"/>
              <a:t>     </a:t>
            </a:r>
            <a:r>
              <a:rPr lang="en-US" sz="2400" b="1" u="sng" smtClean="0"/>
              <a:t>Expression</a:t>
            </a:r>
            <a:r>
              <a:rPr lang="en-US" sz="2400" b="1" u="sng" baseline="-25000" smtClean="0"/>
              <a:t>2</a:t>
            </a:r>
            <a:r>
              <a:rPr lang="en-US" sz="2400" b="1" smtClean="0"/>
              <a:t>      </a:t>
            </a:r>
            <a:r>
              <a:rPr lang="en-US" sz="2400" b="1" u="sng" smtClean="0"/>
              <a:t>Expression</a:t>
            </a:r>
            <a:r>
              <a:rPr lang="en-US" sz="2400" b="1" u="sng" baseline="-25000" smtClean="0"/>
              <a:t>1</a:t>
            </a:r>
            <a:r>
              <a:rPr lang="en-US" sz="2400" b="1" u="sng" smtClean="0"/>
              <a:t> || Expression</a:t>
            </a:r>
            <a:r>
              <a:rPr lang="en-US" sz="2400" b="1" u="sng" baseline="-25000" smtClean="0"/>
              <a:t>2</a:t>
            </a:r>
            <a:endParaRPr lang="en-US" sz="2400" b="1" smtClean="0"/>
          </a:p>
          <a:p>
            <a:pPr>
              <a:spcBef>
                <a:spcPct val="50000"/>
              </a:spcBef>
              <a:buFontTx/>
              <a:buNone/>
            </a:pPr>
            <a:r>
              <a:rPr lang="en-US" sz="2400" smtClean="0"/>
              <a:t>         0                     0                                    0</a:t>
            </a:r>
          </a:p>
          <a:p>
            <a:pPr>
              <a:spcBef>
                <a:spcPct val="50000"/>
              </a:spcBef>
              <a:buFontTx/>
              <a:buNone/>
            </a:pPr>
            <a:r>
              <a:rPr lang="en-US" sz="2400" smtClean="0"/>
              <a:t>         0                nonzero                              1</a:t>
            </a:r>
          </a:p>
          <a:p>
            <a:pPr>
              <a:spcBef>
                <a:spcPct val="50000"/>
              </a:spcBef>
              <a:buFontTx/>
              <a:buNone/>
            </a:pPr>
            <a:r>
              <a:rPr lang="en-US" sz="2400" smtClean="0"/>
              <a:t>   nonzero                0                                    1</a:t>
            </a:r>
          </a:p>
          <a:p>
            <a:pPr>
              <a:spcBef>
                <a:spcPct val="50000"/>
              </a:spcBef>
              <a:buFontTx/>
              <a:buNone/>
            </a:pPr>
            <a:r>
              <a:rPr lang="en-US" sz="2400" smtClean="0"/>
              <a:t>   nonzero           nonzero                              1</a:t>
            </a:r>
          </a:p>
          <a:p>
            <a:pPr>
              <a:spcBef>
                <a:spcPct val="50000"/>
              </a:spcBef>
              <a:buFontTx/>
              <a:buNone/>
            </a:pPr>
            <a:endParaRPr lang="en-US" sz="2400" smtClean="0"/>
          </a:p>
          <a:p>
            <a:pPr>
              <a:spcBef>
                <a:spcPct val="50000"/>
              </a:spcBef>
              <a:buFontTx/>
              <a:buNone/>
            </a:pPr>
            <a:r>
              <a:rPr lang="en-US" sz="2400" i="1" smtClean="0">
                <a:solidFill>
                  <a:srgbClr val="339933"/>
                </a:solidFill>
              </a:rPr>
              <a:t>Exp</a:t>
            </a:r>
            <a:r>
              <a:rPr lang="en-US" sz="2400" i="1" baseline="-25000" smtClean="0">
                <a:solidFill>
                  <a:srgbClr val="339933"/>
                </a:solidFill>
              </a:rPr>
              <a:t>1</a:t>
            </a:r>
            <a:r>
              <a:rPr lang="en-US" sz="2400" i="1" smtClean="0">
                <a:solidFill>
                  <a:srgbClr val="339933"/>
                </a:solidFill>
              </a:rPr>
              <a:t> &amp;&amp; Exp</a:t>
            </a:r>
            <a:r>
              <a:rPr lang="en-US" sz="2400" i="1" baseline="-25000" smtClean="0">
                <a:solidFill>
                  <a:srgbClr val="339933"/>
                </a:solidFill>
              </a:rPr>
              <a:t>2</a:t>
            </a:r>
            <a:r>
              <a:rPr lang="en-US" sz="2400" i="1" smtClean="0">
                <a:solidFill>
                  <a:srgbClr val="339933"/>
                </a:solidFill>
              </a:rPr>
              <a:t> &amp;&amp; … &amp;&amp; Exp</a:t>
            </a:r>
            <a:r>
              <a:rPr lang="en-US" sz="2400" i="1" baseline="-25000" smtClean="0">
                <a:solidFill>
                  <a:srgbClr val="339933"/>
                </a:solidFill>
              </a:rPr>
              <a:t>n</a:t>
            </a:r>
            <a:r>
              <a:rPr lang="en-US" sz="2400" i="1" smtClean="0">
                <a:solidFill>
                  <a:srgbClr val="339933"/>
                </a:solidFill>
              </a:rPr>
              <a:t>  will evaluate to 1 (true) if only ONE sub-condition is true.</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spcBef>
                <a:spcPct val="50000"/>
              </a:spcBef>
            </a:pPr>
            <a:r>
              <a:rPr lang="en-US" smtClean="0"/>
              <a:t>Example Use of !</a:t>
            </a:r>
          </a:p>
        </p:txBody>
      </p:sp>
      <p:sp>
        <p:nvSpPr>
          <p:cNvPr id="265219" name="Rectangle 3"/>
          <p:cNvSpPr>
            <a:spLocks noGrp="1" noChangeArrowheads="1"/>
          </p:cNvSpPr>
          <p:nvPr>
            <p:ph type="body" idx="1"/>
          </p:nvPr>
        </p:nvSpPr>
        <p:spPr>
          <a:xfrm>
            <a:off x="457200" y="1676400"/>
            <a:ext cx="8305800" cy="2209800"/>
          </a:xfrm>
          <a:solidFill>
            <a:schemeClr val="bg1"/>
          </a:solidFill>
          <a:ln cap="flat">
            <a:solidFill>
              <a:schemeClr val="tx1"/>
            </a:solidFill>
          </a:ln>
          <a:effectLst>
            <a:outerShdw dist="107763" dir="2700000" algn="ctr" rotWithShape="0">
              <a:schemeClr val="bg2">
                <a:alpha val="50000"/>
              </a:schemeClr>
            </a:outerShdw>
          </a:effectLst>
        </p:spPr>
        <p:txBody>
          <a:bodyPr/>
          <a:lstStyle/>
          <a:p>
            <a:pPr eaLnBrk="1" hangingPunct="1">
              <a:buFontTx/>
              <a:buNone/>
              <a:defRPr/>
            </a:pPr>
            <a:r>
              <a:rPr lang="en-US" sz="2400" b="1" smtClean="0">
                <a:latin typeface="Courier New" pitchFamily="49" charset="0"/>
              </a:rPr>
              <a:t>if ( ! (x == 2) )  /* same as (x != 2) */</a:t>
            </a:r>
          </a:p>
          <a:p>
            <a:pPr eaLnBrk="1" hangingPunct="1">
              <a:buFontTx/>
              <a:buNone/>
              <a:defRPr/>
            </a:pPr>
            <a:r>
              <a:rPr lang="en-US" sz="2400" b="1" smtClean="0">
                <a:latin typeface="Courier New" pitchFamily="49" charset="0"/>
              </a:rPr>
              <a:t>{</a:t>
            </a:r>
          </a:p>
          <a:p>
            <a:pPr eaLnBrk="1" hangingPunct="1">
              <a:buFontTx/>
              <a:buNone/>
              <a:defRPr/>
            </a:pPr>
            <a:r>
              <a:rPr lang="en-US" sz="2400" b="1" smtClean="0">
                <a:latin typeface="Courier New" pitchFamily="49" charset="0"/>
              </a:rPr>
              <a:t>     printf(</a:t>
            </a:r>
            <a:r>
              <a:rPr lang="en-US" sz="2400" b="1" smtClean="0"/>
              <a:t>“</a:t>
            </a:r>
            <a:r>
              <a:rPr lang="en-US" sz="2400" b="1" smtClean="0">
                <a:latin typeface="Courier New" pitchFamily="49" charset="0"/>
              </a:rPr>
              <a:t>x is not equal to 2.\n</a:t>
            </a:r>
            <a:r>
              <a:rPr lang="en-US" sz="2400" b="1" smtClean="0"/>
              <a:t>”</a:t>
            </a:r>
            <a:r>
              <a:rPr lang="en-US" sz="2400" b="1" smtClean="0">
                <a:latin typeface="Courier New" pitchFamily="49" charset="0"/>
              </a:rPr>
              <a:t>) ;</a:t>
            </a:r>
          </a:p>
          <a:p>
            <a:pPr eaLnBrk="1" hangingPunct="1">
              <a:buFontTx/>
              <a:buNone/>
              <a:defRPr/>
            </a:pPr>
            <a:r>
              <a:rPr lang="en-US" sz="2400" b="1" smtClean="0">
                <a:latin typeface="Courier New" pitchFamily="49" charset="0"/>
              </a:rPr>
              <a:t>}</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a:spcBef>
                <a:spcPct val="50000"/>
              </a:spcBef>
            </a:pPr>
            <a:r>
              <a:rPr lang="en-US" smtClean="0"/>
              <a:t>Truth Table for !</a:t>
            </a:r>
          </a:p>
        </p:txBody>
      </p:sp>
      <p:sp>
        <p:nvSpPr>
          <p:cNvPr id="113667" name="Rectangle 3"/>
          <p:cNvSpPr>
            <a:spLocks noGrp="1" noChangeArrowheads="1"/>
          </p:cNvSpPr>
          <p:nvPr>
            <p:ph type="body" idx="1"/>
          </p:nvPr>
        </p:nvSpPr>
        <p:spPr/>
        <p:txBody>
          <a:bodyPr/>
          <a:lstStyle/>
          <a:p>
            <a:pPr algn="ctr">
              <a:spcBef>
                <a:spcPct val="50000"/>
              </a:spcBef>
              <a:buFontTx/>
              <a:buNone/>
            </a:pPr>
            <a:endParaRPr lang="en-US" b="1" u="sng" smtClean="0"/>
          </a:p>
          <a:p>
            <a:pPr algn="ctr">
              <a:spcBef>
                <a:spcPct val="50000"/>
              </a:spcBef>
              <a:buFontTx/>
              <a:buNone/>
            </a:pPr>
            <a:r>
              <a:rPr lang="en-US" b="1" u="sng" smtClean="0"/>
              <a:t>Expression</a:t>
            </a:r>
            <a:r>
              <a:rPr lang="en-US" b="1" smtClean="0"/>
              <a:t>                         </a:t>
            </a:r>
            <a:r>
              <a:rPr lang="en-US" b="1" u="sng" smtClean="0"/>
              <a:t>! Expression</a:t>
            </a:r>
            <a:endParaRPr lang="en-US" b="1" smtClean="0"/>
          </a:p>
          <a:p>
            <a:pPr algn="ctr">
              <a:spcBef>
                <a:spcPct val="50000"/>
              </a:spcBef>
              <a:buFontTx/>
              <a:buNone/>
            </a:pPr>
            <a:r>
              <a:rPr lang="en-US" smtClean="0"/>
              <a:t>        0                                          1</a:t>
            </a:r>
          </a:p>
          <a:p>
            <a:pPr algn="ctr">
              <a:spcBef>
                <a:spcPct val="50000"/>
              </a:spcBef>
              <a:buFontTx/>
              <a:buNone/>
            </a:pPr>
            <a:r>
              <a:rPr lang="en-US" smtClean="0"/>
              <a:t>   nonzero                                    0</a:t>
            </a:r>
          </a:p>
        </p:txBody>
      </p:sp>
    </p:spTree>
  </p:cSld>
  <p:clrMapOvr>
    <a:masterClrMapping/>
  </p:clrMapOvr>
</p:sld>
</file>

<file path=ppt/theme/theme1.xml><?xml version="1.0" encoding="utf-8"?>
<a:theme xmlns:a="http://schemas.openxmlformats.org/drawingml/2006/main" name="Presentation_MC_HR_141004">
  <a:themeElements>
    <a:clrScheme name="Presentation_MC_HR_14100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esentation_MC_HR_141004">
      <a:majorFont>
        <a:latin typeface="Times New Roman"/>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_MC_HR_141004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esentation_MC_HR_141004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esentation_MC_HR_141004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esentation_MC_HR_141004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esentation_MC_HR_141004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esentation_MC_HR_141004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esentation_MC_HR_141004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671</TotalTime>
  <Words>14710</Words>
  <Application>Microsoft Office PowerPoint</Application>
  <PresentationFormat>On-screen Show (4:3)</PresentationFormat>
  <Paragraphs>3822</Paragraphs>
  <Slides>334</Slides>
  <Notes>8</Notes>
  <HiddenSlides>1</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334</vt:i4>
      </vt:variant>
    </vt:vector>
  </HeadingPairs>
  <TitlesOfParts>
    <vt:vector size="348" baseType="lpstr">
      <vt:lpstr>Times New Roman</vt:lpstr>
      <vt:lpstr>Arial</vt:lpstr>
      <vt:lpstr>Wingdings</vt:lpstr>
      <vt:lpstr>Monotype Sorts</vt:lpstr>
      <vt:lpstr>Courier New</vt:lpstr>
      <vt:lpstr>ＭＳ Ｐゴシック</vt:lpstr>
      <vt:lpstr>新細明體</vt:lpstr>
      <vt:lpstr>Symbol</vt:lpstr>
      <vt:lpstr>Arial Black</vt:lpstr>
      <vt:lpstr>Arial Unicode MS</vt:lpstr>
      <vt:lpstr>Lucida Casual</vt:lpstr>
      <vt:lpstr>Presentation_MC_HR_141004</vt:lpstr>
      <vt:lpstr>CorelDRAW!</vt:lpstr>
      <vt:lpstr>VISIO 4 Drawing</vt:lpstr>
      <vt:lpstr>PowerPoint Presentation</vt:lpstr>
      <vt:lpstr>Learning Objectives</vt:lpstr>
      <vt:lpstr>Objectives</vt:lpstr>
      <vt:lpstr>History of C</vt:lpstr>
      <vt:lpstr>Features of C</vt:lpstr>
      <vt:lpstr>Note</vt:lpstr>
      <vt:lpstr>Writing C Programs</vt:lpstr>
      <vt:lpstr>Getting an executable program</vt:lpstr>
      <vt:lpstr>Conversion from .C to executable</vt:lpstr>
      <vt:lpstr>Stage 1: Preprocessing</vt:lpstr>
      <vt:lpstr>Stage 2: Compilation</vt:lpstr>
      <vt:lpstr>Stage 3: Linking</vt:lpstr>
      <vt:lpstr>Developing a C Program </vt:lpstr>
      <vt:lpstr>Shortcut Keys: turbo C 2.0</vt:lpstr>
      <vt:lpstr>A Simple C Program</vt:lpstr>
      <vt:lpstr>Structure of a C Program</vt:lpstr>
      <vt:lpstr>Explanation</vt:lpstr>
      <vt:lpstr>Tokens</vt:lpstr>
      <vt:lpstr>Numeric Literals</vt:lpstr>
      <vt:lpstr>Character Literals</vt:lpstr>
      <vt:lpstr>String Literals</vt:lpstr>
      <vt:lpstr>Keywords</vt:lpstr>
      <vt:lpstr>Reserved Words (Keywords) in C</vt:lpstr>
      <vt:lpstr>Names / Identifiers</vt:lpstr>
      <vt:lpstr>Which Are Legal Identifiers?</vt:lpstr>
      <vt:lpstr>Punctuation</vt:lpstr>
      <vt:lpstr>Operators</vt:lpstr>
      <vt:lpstr>Things to remember</vt:lpstr>
      <vt:lpstr>Good Programming Practices</vt:lpstr>
      <vt:lpstr>Variables and Constants in C</vt:lpstr>
      <vt:lpstr>Topics</vt:lpstr>
      <vt:lpstr>What Are Variables in C?</vt:lpstr>
      <vt:lpstr>Naming Conventions</vt:lpstr>
      <vt:lpstr>Declaring Variables</vt:lpstr>
      <vt:lpstr>Declaring Variables</vt:lpstr>
      <vt:lpstr>More About Variables</vt:lpstr>
      <vt:lpstr>Integer Types in C</vt:lpstr>
      <vt:lpstr>Integer Example</vt:lpstr>
      <vt:lpstr>Integers With Different Bases</vt:lpstr>
      <vt:lpstr>The char Data Type</vt:lpstr>
      <vt:lpstr>The char Data Type (Contd.)</vt:lpstr>
      <vt:lpstr>Character Example</vt:lpstr>
      <vt:lpstr>char I/O</vt:lpstr>
      <vt:lpstr>Problems with Reading Characters</vt:lpstr>
      <vt:lpstr>Garbage in stdin</vt:lpstr>
      <vt:lpstr>Real Types In C</vt:lpstr>
      <vt:lpstr>Real Example</vt:lpstr>
      <vt:lpstr>Constants</vt:lpstr>
      <vt:lpstr>Warning!</vt:lpstr>
      <vt:lpstr>Named Constants</vt:lpstr>
      <vt:lpstr>Preprocessor Constants</vt:lpstr>
      <vt:lpstr>Notes about Variables</vt:lpstr>
      <vt:lpstr>Using Variables: Initialization</vt:lpstr>
      <vt:lpstr>Using Variables: Initialization (Contd.)</vt:lpstr>
      <vt:lpstr>Using Variables: Assignment</vt:lpstr>
      <vt:lpstr>Using Variables: Assignment (Contd.)</vt:lpstr>
      <vt:lpstr>Functions</vt:lpstr>
      <vt:lpstr>I/O  Example</vt:lpstr>
      <vt:lpstr>Displaying Variables</vt:lpstr>
      <vt:lpstr>printf( “%f\n”, diameter );</vt:lpstr>
      <vt:lpstr>scanf (“%f”, &amp;meters) ;</vt:lpstr>
      <vt:lpstr>Format Specifiers</vt:lpstr>
      <vt:lpstr>Conversion Specifications</vt:lpstr>
      <vt:lpstr>Escape Sequences</vt:lpstr>
      <vt:lpstr>printf quiz!</vt:lpstr>
      <vt:lpstr>scanf Examples</vt:lpstr>
      <vt:lpstr>sscanf examples</vt:lpstr>
      <vt:lpstr>Type Conversion</vt:lpstr>
      <vt:lpstr>Type Conversion</vt:lpstr>
      <vt:lpstr>Good Programming Practices</vt:lpstr>
      <vt:lpstr>Good Programming Practices (Contd.)</vt:lpstr>
      <vt:lpstr>Remaining</vt:lpstr>
      <vt:lpstr>Operators in C</vt:lpstr>
      <vt:lpstr>Objectives</vt:lpstr>
      <vt:lpstr>Arithmetic Operators in C</vt:lpstr>
      <vt:lpstr>Using Arithmetic Operators</vt:lpstr>
      <vt:lpstr>Division</vt:lpstr>
      <vt:lpstr>The Cast Operator</vt:lpstr>
      <vt:lpstr>Modulus</vt:lpstr>
      <vt:lpstr>Precedence</vt:lpstr>
      <vt:lpstr>Increment and Decrement</vt:lpstr>
      <vt:lpstr>Prefix and Postfix</vt:lpstr>
      <vt:lpstr>Prefix Vs Postfix</vt:lpstr>
      <vt:lpstr>Increment and Decrement</vt:lpstr>
      <vt:lpstr>A Hand Trace Example</vt:lpstr>
      <vt:lpstr>Practice</vt:lpstr>
      <vt:lpstr>More Practice</vt:lpstr>
      <vt:lpstr>Using Parentheses</vt:lpstr>
      <vt:lpstr>Evaluate and test by execution</vt:lpstr>
      <vt:lpstr>Truth in C</vt:lpstr>
      <vt:lpstr>Relational Operators</vt:lpstr>
      <vt:lpstr>Evaluate and test by execution</vt:lpstr>
      <vt:lpstr>Logical Operators</vt:lpstr>
      <vt:lpstr>Example Use of &amp;&amp;</vt:lpstr>
      <vt:lpstr>Truth Table for &amp;&amp;</vt:lpstr>
      <vt:lpstr>Example Use of ||</vt:lpstr>
      <vt:lpstr>Truth Table for ||</vt:lpstr>
      <vt:lpstr>Example Use of !</vt:lpstr>
      <vt:lpstr>Truth Table for !</vt:lpstr>
      <vt:lpstr>Practice</vt:lpstr>
      <vt:lpstr>Warning!</vt:lpstr>
      <vt:lpstr>Bitwise Operators</vt:lpstr>
      <vt:lpstr>Bitwise Example</vt:lpstr>
      <vt:lpstr>Shift Operations</vt:lpstr>
      <vt:lpstr>Assignment</vt:lpstr>
      <vt:lpstr>Warning!</vt:lpstr>
      <vt:lpstr>Other Assignment Operators</vt:lpstr>
      <vt:lpstr>sizeof Operator</vt:lpstr>
      <vt:lpstr>Conditional Expression Operator</vt:lpstr>
      <vt:lpstr>Precedence of Operators</vt:lpstr>
      <vt:lpstr>Associativity of Operators</vt:lpstr>
      <vt:lpstr>Precedence/Associativity Table</vt:lpstr>
      <vt:lpstr>Review</vt:lpstr>
      <vt:lpstr>Practice with Assignment Operators</vt:lpstr>
      <vt:lpstr>Using  /= and ++ to Count Digits in an Integer</vt:lpstr>
      <vt:lpstr>Debugging Tips</vt:lpstr>
      <vt:lpstr>Structured Programming</vt:lpstr>
      <vt:lpstr>Good Programming Practice</vt:lpstr>
      <vt:lpstr>Selection:  the if statement</vt:lpstr>
      <vt:lpstr>Examples</vt:lpstr>
      <vt:lpstr>Good Programming Practice</vt:lpstr>
      <vt:lpstr>Warning!!!!!!</vt:lpstr>
      <vt:lpstr>Selection:  the if-else statement</vt:lpstr>
      <vt:lpstr>Example</vt:lpstr>
      <vt:lpstr>Nesting ifs</vt:lpstr>
      <vt:lpstr>Nesting ifs</vt:lpstr>
      <vt:lpstr>Testing Mutually Exclusive Cases</vt:lpstr>
      <vt:lpstr>Example</vt:lpstr>
      <vt:lpstr>=  versus  ==</vt:lpstr>
      <vt:lpstr>A very common error</vt:lpstr>
      <vt:lpstr>Multiple Selection with if</vt:lpstr>
      <vt:lpstr>Multiple Selection with if-else</vt:lpstr>
      <vt:lpstr>switch Multi-Selection Structure</vt:lpstr>
      <vt:lpstr>More About switch</vt:lpstr>
      <vt:lpstr>switch Statement Details</vt:lpstr>
      <vt:lpstr>switch</vt:lpstr>
      <vt:lpstr>Good Programming Practices</vt:lpstr>
      <vt:lpstr>switch Example</vt:lpstr>
      <vt:lpstr>Why Use a switch Statement?</vt:lpstr>
      <vt:lpstr>Iterative Constructs</vt:lpstr>
      <vt:lpstr>Topics</vt:lpstr>
      <vt:lpstr>Review:  Repetition Structure</vt:lpstr>
      <vt:lpstr>The while Repetition Structure</vt:lpstr>
      <vt:lpstr>while Loop</vt:lpstr>
      <vt:lpstr>(Another) Semicolon Warning!</vt:lpstr>
      <vt:lpstr>while, Not Until!</vt:lpstr>
      <vt:lpstr>Exercise</vt:lpstr>
      <vt:lpstr>The Algorithm</vt:lpstr>
      <vt:lpstr>The C Code</vt:lpstr>
      <vt:lpstr>Versatile?</vt:lpstr>
      <vt:lpstr>New Algorithm</vt:lpstr>
      <vt:lpstr>New C Code</vt:lpstr>
      <vt:lpstr>Why Bother to Make It Easier?</vt:lpstr>
      <vt:lpstr>Using a Sentinel Value</vt:lpstr>
      <vt:lpstr>The Priming Read</vt:lpstr>
      <vt:lpstr>New Algorithm</vt:lpstr>
      <vt:lpstr>New C Code</vt:lpstr>
      <vt:lpstr>Final “Clean” C Code</vt:lpstr>
      <vt:lpstr>Final “Clean” C Code (Contd.)</vt:lpstr>
      <vt:lpstr>while Loop to Check User Input</vt:lpstr>
      <vt:lpstr>Counter-Controlled Repetition  (Definite Repetition)</vt:lpstr>
      <vt:lpstr>Counter-Controlled Repetition (Contd.)</vt:lpstr>
      <vt:lpstr>Event-Controlled Repetition (Indefinite Repetition)</vt:lpstr>
      <vt:lpstr>Event-Controlled Repetition (Contd.)</vt:lpstr>
      <vt:lpstr>The 3 Parts of a Loop</vt:lpstr>
      <vt:lpstr>The for Loop Repetition Structure</vt:lpstr>
      <vt:lpstr>Initialize, Test and Modify in for Loop </vt:lpstr>
      <vt:lpstr>A for Loop That Counts From 0 to 9</vt:lpstr>
      <vt:lpstr>We Can Count Backwards, Too</vt:lpstr>
      <vt:lpstr>Count By 2’s or 7’s or Whatever</vt:lpstr>
      <vt:lpstr>for Is Not Until Either!</vt:lpstr>
      <vt:lpstr>Stepping With for</vt:lpstr>
      <vt:lpstr>Extending the for Loop</vt:lpstr>
      <vt:lpstr>The do-while Repetition Structure</vt:lpstr>
      <vt:lpstr>Example</vt:lpstr>
      <vt:lpstr>An Equivalent while Loop</vt:lpstr>
      <vt:lpstr>An Equivalent for Loop</vt:lpstr>
      <vt:lpstr>So, Which Type of Loop Should One Use?</vt:lpstr>
      <vt:lpstr>Nested Loops</vt:lpstr>
      <vt:lpstr>Nested for Loops</vt:lpstr>
      <vt:lpstr>The break Statement</vt:lpstr>
      <vt:lpstr>Example break in a for Loop</vt:lpstr>
      <vt:lpstr>The continue Statement</vt:lpstr>
      <vt:lpstr>Example continue in a for Loop</vt:lpstr>
      <vt:lpstr>Arrays</vt:lpstr>
      <vt:lpstr>Need for Arrays</vt:lpstr>
      <vt:lpstr>What is an array</vt:lpstr>
      <vt:lpstr>Visual Representation of an Array</vt:lpstr>
      <vt:lpstr>Working without Arrays</vt:lpstr>
      <vt:lpstr>Declaring an Array</vt:lpstr>
      <vt:lpstr>Basics about Arrays</vt:lpstr>
      <vt:lpstr>Visual Representation</vt:lpstr>
      <vt:lpstr>The array element operator [ ]</vt:lpstr>
      <vt:lpstr>Array example</vt:lpstr>
      <vt:lpstr>Initializing arrays</vt:lpstr>
      <vt:lpstr>Initializing Arrays - II</vt:lpstr>
      <vt:lpstr>Examples</vt:lpstr>
      <vt:lpstr>Using Array Elements</vt:lpstr>
      <vt:lpstr>Processing All Elements of Array</vt:lpstr>
      <vt:lpstr>Arrays and Loops</vt:lpstr>
      <vt:lpstr>The Array Advantage</vt:lpstr>
      <vt:lpstr>Good Programming Practice</vt:lpstr>
      <vt:lpstr>Try working on following</vt:lpstr>
      <vt:lpstr>Related Arrays - I</vt:lpstr>
      <vt:lpstr>Related Arrays – II</vt:lpstr>
      <vt:lpstr>Try the following</vt:lpstr>
      <vt:lpstr>Strings</vt:lpstr>
      <vt:lpstr>Processing Strings</vt:lpstr>
      <vt:lpstr>Limitation &amp; Overcoming</vt:lpstr>
      <vt:lpstr>Selection Sorting</vt:lpstr>
      <vt:lpstr>Selection Sort Example</vt:lpstr>
      <vt:lpstr>Selection Sort Notes</vt:lpstr>
      <vt:lpstr>Selection Sort Algorithm</vt:lpstr>
      <vt:lpstr>Binary Search</vt:lpstr>
      <vt:lpstr>Dimensionality</vt:lpstr>
      <vt:lpstr>Single v. Multi-dimensional</vt:lpstr>
      <vt:lpstr>Why use 2-D arrays?</vt:lpstr>
      <vt:lpstr>Declaring 2D arrays</vt:lpstr>
      <vt:lpstr>Initializing 2-D arrays</vt:lpstr>
      <vt:lpstr>Logical Interpretation</vt:lpstr>
      <vt:lpstr>Storage Scheme</vt:lpstr>
      <vt:lpstr>Initialising a 2D array</vt:lpstr>
      <vt:lpstr>2D Array Element Reference</vt:lpstr>
      <vt:lpstr>Examples</vt:lpstr>
      <vt:lpstr>Processing 2D Arrays</vt:lpstr>
      <vt:lpstr>Row Major processing</vt:lpstr>
      <vt:lpstr>Column Major Processing</vt:lpstr>
      <vt:lpstr>Multi-Dimensional Array Declaration</vt:lpstr>
      <vt:lpstr>Multi-Dim Array Reference</vt:lpstr>
      <vt:lpstr>Functions</vt:lpstr>
      <vt:lpstr>Topics</vt:lpstr>
      <vt:lpstr>Review-Structured Programming</vt:lpstr>
      <vt:lpstr>Review of Top-Down Design</vt:lpstr>
      <vt:lpstr>Functions</vt:lpstr>
      <vt:lpstr>Sample Function Call</vt:lpstr>
      <vt:lpstr>Functions (Contd.)</vt:lpstr>
      <vt:lpstr>Sample Programmer-Defined Function</vt:lpstr>
      <vt:lpstr>Examining printMessage</vt:lpstr>
      <vt:lpstr>The Function Prototype</vt:lpstr>
      <vt:lpstr>The Function Prototype - II</vt:lpstr>
      <vt:lpstr>Prototyping</vt:lpstr>
      <vt:lpstr>The Function Call</vt:lpstr>
      <vt:lpstr>The Function Definition</vt:lpstr>
      <vt:lpstr>General Function Definition Syntax</vt:lpstr>
      <vt:lpstr>Using Input Parameters</vt:lpstr>
      <vt:lpstr>Parameter Passing</vt:lpstr>
      <vt:lpstr>Parameter Passing - II</vt:lpstr>
      <vt:lpstr>Local Variables</vt:lpstr>
      <vt:lpstr>The Rules</vt:lpstr>
      <vt:lpstr>Writing a Function - Example</vt:lpstr>
      <vt:lpstr>Writing Prototypes</vt:lpstr>
      <vt:lpstr>Take Care With Semicolons</vt:lpstr>
      <vt:lpstr>Example Prototypes</vt:lpstr>
      <vt:lpstr>Example Calls</vt:lpstr>
      <vt:lpstr>Attributes of a variable</vt:lpstr>
      <vt:lpstr>Rules of Visibility</vt:lpstr>
      <vt:lpstr>Function call mechanism and the Stack</vt:lpstr>
      <vt:lpstr>Stack Example</vt:lpstr>
      <vt:lpstr>Storage</vt:lpstr>
      <vt:lpstr>Memory Map</vt:lpstr>
      <vt:lpstr>Auto</vt:lpstr>
      <vt:lpstr>static</vt:lpstr>
      <vt:lpstr>register</vt:lpstr>
      <vt:lpstr>Global Variables</vt:lpstr>
      <vt:lpstr>extern</vt:lpstr>
      <vt:lpstr>Parameter passing mechanisms</vt:lpstr>
      <vt:lpstr>Call by Value</vt:lpstr>
      <vt:lpstr>Call by Value - Example</vt:lpstr>
      <vt:lpstr>Formatted Example</vt:lpstr>
      <vt:lpstr>Using averageTwo</vt:lpstr>
      <vt:lpstr>Parameter Passing and Local Variables</vt:lpstr>
      <vt:lpstr>Same Name, Still Different Memory Locations</vt:lpstr>
      <vt:lpstr>Local Variables  Vs. Other Variables with Same Name </vt:lpstr>
      <vt:lpstr>Solution…</vt:lpstr>
      <vt:lpstr>Pointers</vt:lpstr>
      <vt:lpstr>Pointers - Why?</vt:lpstr>
      <vt:lpstr>Declaring Pointers</vt:lpstr>
      <vt:lpstr>Example Pointer Declarations</vt:lpstr>
      <vt:lpstr>The “&amp;” Operator</vt:lpstr>
      <vt:lpstr>Rules</vt:lpstr>
      <vt:lpstr>The “*” Operator</vt:lpstr>
      <vt:lpstr>Writing Down Pointers</vt:lpstr>
      <vt:lpstr>Initialization Warning!</vt:lpstr>
      <vt:lpstr>Initialize Pointers!</vt:lpstr>
      <vt:lpstr>NULL</vt:lpstr>
      <vt:lpstr>A World of Difference!</vt:lpstr>
      <vt:lpstr>Fill in the Gaps</vt:lpstr>
      <vt:lpstr>Type Mismatch</vt:lpstr>
      <vt:lpstr>Call by Value - Reminder</vt:lpstr>
      <vt:lpstr>Call by Reference</vt:lpstr>
      <vt:lpstr>Pointers to Pointers</vt:lpstr>
      <vt:lpstr>Review</vt:lpstr>
      <vt:lpstr>Good Programming Practices</vt:lpstr>
      <vt:lpstr>Recursion…</vt:lpstr>
      <vt:lpstr>Recursive Functions</vt:lpstr>
      <vt:lpstr>Algorithm Structures</vt:lpstr>
      <vt:lpstr>Parts of a Recursive Algorithm</vt:lpstr>
      <vt:lpstr>Considerations for Recursive Algorithms</vt:lpstr>
      <vt:lpstr>Example I: X Raised to Power Y</vt:lpstr>
      <vt:lpstr>Example II: Factorial of N</vt:lpstr>
      <vt:lpstr>Recursive Calls &amp; Stack</vt:lpstr>
      <vt:lpstr>Stack Contents : Example</vt:lpstr>
      <vt:lpstr>Designing Recursive Algorithms</vt:lpstr>
      <vt:lpstr>Discuss</vt:lpstr>
      <vt:lpstr>Function Calls</vt:lpstr>
      <vt:lpstr>A Sample Stack Frame</vt:lpstr>
      <vt:lpstr>Tree of function calls – an alternative representation</vt:lpstr>
      <vt:lpstr>Tree of function calls</vt:lpstr>
      <vt:lpstr>Recursion Tree</vt:lpstr>
      <vt:lpstr>Recursion Tree for Factorial (4)</vt:lpstr>
      <vt:lpstr>Recursion Tree for Fibonacci (4)</vt:lpstr>
      <vt:lpstr>Designing Efficient Recursive Algorithms</vt:lpstr>
      <vt:lpstr>The Towers of Hanoi Legend</vt:lpstr>
      <vt:lpstr>Towers of Hanoi: The Rules</vt:lpstr>
      <vt:lpstr>A single disk tower</vt:lpstr>
      <vt:lpstr>A single disk tower</vt:lpstr>
      <vt:lpstr>A two disk tower</vt:lpstr>
      <vt:lpstr>Move 1</vt:lpstr>
      <vt:lpstr>Move 2</vt:lpstr>
      <vt:lpstr>Move 3</vt:lpstr>
      <vt:lpstr>A three disk tower</vt:lpstr>
      <vt:lpstr>Move 1</vt:lpstr>
      <vt:lpstr>Move 2</vt:lpstr>
      <vt:lpstr>Move 3</vt:lpstr>
      <vt:lpstr>Move 4</vt:lpstr>
      <vt:lpstr>Move 5</vt:lpstr>
      <vt:lpstr>Move 6</vt:lpstr>
      <vt:lpstr>Move 7</vt:lpstr>
      <vt:lpstr>Simplifying the method (3 disks)</vt:lpstr>
      <vt:lpstr>General solution</vt:lpstr>
      <vt:lpstr>General solution - II</vt:lpstr>
      <vt:lpstr>Algorithm</vt:lpstr>
      <vt:lpstr>Find kth smallest array element</vt:lpstr>
      <vt:lpstr>Find Kth smallest… (Contd.)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Programming</dc:title>
  <dc:creator>MNH</dc:creator>
  <cp:lastModifiedBy>Microsoft account</cp:lastModifiedBy>
  <cp:revision>307</cp:revision>
  <dcterms:created xsi:type="dcterms:W3CDTF">2005-05-11T09:11:26Z</dcterms:created>
  <dcterms:modified xsi:type="dcterms:W3CDTF">2021-12-01T12:40:00Z</dcterms:modified>
</cp:coreProperties>
</file>