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78" r:id="rId3"/>
  </p:sldMasterIdLst>
  <p:notesMasterIdLst>
    <p:notesMasterId r:id="rId77"/>
  </p:notesMasterIdLst>
  <p:sldIdLst>
    <p:sldId id="256" r:id="rId4"/>
    <p:sldId id="257" r:id="rId5"/>
    <p:sldId id="326" r:id="rId6"/>
    <p:sldId id="329" r:id="rId7"/>
    <p:sldId id="330" r:id="rId8"/>
    <p:sldId id="331" r:id="rId9"/>
    <p:sldId id="332" r:id="rId10"/>
    <p:sldId id="333" r:id="rId11"/>
    <p:sldId id="336" r:id="rId12"/>
    <p:sldId id="338" r:id="rId13"/>
    <p:sldId id="339" r:id="rId14"/>
    <p:sldId id="340" r:id="rId15"/>
    <p:sldId id="341" r:id="rId16"/>
    <p:sldId id="343" r:id="rId17"/>
    <p:sldId id="342"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3" r:id="rId47"/>
    <p:sldId id="375" r:id="rId48"/>
    <p:sldId id="376" r:id="rId49"/>
    <p:sldId id="377" r:id="rId50"/>
    <p:sldId id="378"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93" r:id="rId64"/>
    <p:sldId id="394" r:id="rId65"/>
    <p:sldId id="395" r:id="rId66"/>
    <p:sldId id="396" r:id="rId67"/>
    <p:sldId id="397" r:id="rId68"/>
    <p:sldId id="398" r:id="rId69"/>
    <p:sldId id="399" r:id="rId70"/>
    <p:sldId id="400" r:id="rId71"/>
    <p:sldId id="401" r:id="rId72"/>
    <p:sldId id="402" r:id="rId73"/>
    <p:sldId id="403" r:id="rId74"/>
    <p:sldId id="404" r:id="rId75"/>
    <p:sldId id="405" r:id="rId76"/>
  </p:sldIdLst>
  <p:sldSz cx="9906000" cy="6858000" type="A4"/>
  <p:notesSz cx="7099300" cy="10234613"/>
  <p:embeddedFontLst>
    <p:embeddedFont>
      <p:font typeface="Calibri" panose="020F0502020204030204" pitchFamily="34" charset="0"/>
      <p:regular r:id="rId78"/>
      <p:bold r:id="rId79"/>
      <p:italic r:id="rId80"/>
      <p:boldItalic r:id="rId81"/>
    </p:embeddedFont>
    <p:embeddedFont>
      <p:font typeface="Cambria" panose="02040503050406030204" pitchFamily="18"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20">
          <p15:clr>
            <a:srgbClr val="000000"/>
          </p15:clr>
        </p15:guide>
      </p15:sldGuideLst>
    </p:ext>
    <p:ext uri="{2D200454-40CA-4A62-9FC3-DE9A4176ACB9}">
      <p15:notesGuideLst xmlns:p15="http://schemas.microsoft.com/office/powerpoint/2012/main">
        <p15:guide id="1" orient="horz" pos="3224">
          <p15:clr>
            <a:srgbClr val="000000"/>
          </p15:clr>
        </p15:guide>
        <p15:guide id="2" pos="2237">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4" roundtripDataSignature="AMtx7mjjA2zQg0vS4FupTtyjMpFQr8Sl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3" d="100"/>
          <a:sy n="153" d="100"/>
        </p:scale>
        <p:origin x="1668" y="132"/>
      </p:cViewPr>
      <p:guideLst>
        <p:guide orient="horz" pos="2160"/>
        <p:guide pos="312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7.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font" Target="fonts/font2.fntdata"/><Relationship Id="rId5" Type="http://schemas.openxmlformats.org/officeDocument/2006/relationships/slide" Target="slides/slide2.xml"/><Relationship Id="rId95" Type="http://schemas.openxmlformats.org/officeDocument/2006/relationships/presProps" Target="pres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font" Target="fonts/font3.fntdata"/><Relationship Id="rId85" Type="http://schemas.openxmlformats.org/officeDocument/2006/relationships/font" Target="fonts/font8.fntdata"/><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6.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font" Target="fonts/font1.fntdata"/><Relationship Id="rId81" Type="http://schemas.openxmlformats.org/officeDocument/2006/relationships/font" Target="fonts/font4.fntdata"/><Relationship Id="rId9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font" Target="fonts/font5.fntdata"/><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4988" cy="512763"/>
          </a:xfrm>
          <a:prstGeom prst="rect">
            <a:avLst/>
          </a:prstGeom>
          <a:noFill/>
          <a:ln>
            <a:noFill/>
          </a:ln>
        </p:spPr>
        <p:txBody>
          <a:bodyPr spcFirstLastPara="1" wrap="square" lIns="93675" tIns="46825" rIns="93675" bIns="46825"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022725" y="0"/>
            <a:ext cx="3074988" cy="512763"/>
          </a:xfrm>
          <a:prstGeom prst="rect">
            <a:avLst/>
          </a:prstGeom>
          <a:noFill/>
          <a:ln>
            <a:noFill/>
          </a:ln>
        </p:spPr>
        <p:txBody>
          <a:bodyPr spcFirstLastPara="1" wrap="square" lIns="93675" tIns="46825" rIns="93675" bIns="46825"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3" y="4860925"/>
            <a:ext cx="5680075" cy="4602163"/>
          </a:xfrm>
          <a:prstGeom prst="rect">
            <a:avLst/>
          </a:prstGeom>
          <a:noFill/>
          <a:ln>
            <a:noFill/>
          </a:ln>
        </p:spPr>
        <p:txBody>
          <a:bodyPr spcFirstLastPara="1" wrap="square" lIns="93675" tIns="46825" rIns="93675" bIns="468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0263"/>
            <a:ext cx="3074988" cy="512762"/>
          </a:xfrm>
          <a:prstGeom prst="rect">
            <a:avLst/>
          </a:prstGeom>
          <a:noFill/>
          <a:ln>
            <a:noFill/>
          </a:ln>
        </p:spPr>
        <p:txBody>
          <a:bodyPr spcFirstLastPara="1" wrap="square" lIns="93675" tIns="46825" rIns="93675" bIns="46825"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022725" y="9720263"/>
            <a:ext cx="3074988" cy="512762"/>
          </a:xfrm>
          <a:prstGeom prst="rect">
            <a:avLst/>
          </a:prstGeom>
          <a:noFill/>
          <a:ln>
            <a:noFill/>
          </a:ln>
        </p:spPr>
        <p:txBody>
          <a:bodyPr spcFirstLastPara="1" wrap="square" lIns="93675" tIns="46825" rIns="93675" bIns="46825"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1:notes"/>
          <p:cNvSpPr txBox="1">
            <a:spLocks noGrp="1"/>
          </p:cNvSpPr>
          <p:nvPr>
            <p:ph type="body" idx="1"/>
          </p:nvPr>
        </p:nvSpPr>
        <p:spPr>
          <a:xfrm>
            <a:off x="709613" y="4860925"/>
            <a:ext cx="5680075" cy="4602163"/>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endParaRPr/>
          </a:p>
        </p:txBody>
      </p:sp>
      <p:sp>
        <p:nvSpPr>
          <p:cNvPr id="203" name="Google Shape;203;p1:notes"/>
          <p:cNvSpPr txBox="1">
            <a:spLocks noGrp="1"/>
          </p:cNvSpPr>
          <p:nvPr>
            <p:ph type="hdr" idx="3"/>
          </p:nvPr>
        </p:nvSpPr>
        <p:spPr>
          <a:xfrm>
            <a:off x="0" y="0"/>
            <a:ext cx="3074988" cy="512763"/>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8611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193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015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761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36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157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8873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038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39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08" name="Google Shape;208;p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03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986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057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177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266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270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868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086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371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45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474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392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8749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74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531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652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657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646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184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993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7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383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0736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398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88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836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548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980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876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513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680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778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2584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516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364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2838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3960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253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3647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8356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6965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256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5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909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1370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7197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96324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9330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4441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8415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5660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0177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5318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840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2833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28501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8284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4903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08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46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599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7"/>
        <p:cNvGrpSpPr/>
        <p:nvPr/>
      </p:nvGrpSpPr>
      <p:grpSpPr>
        <a:xfrm>
          <a:off x="0" y="0"/>
          <a:ext cx="0" cy="0"/>
          <a:chOff x="0" y="0"/>
          <a:chExt cx="0" cy="0"/>
        </a:xfrm>
      </p:grpSpPr>
      <p:pic>
        <p:nvPicPr>
          <p:cNvPr id="28" name="Google Shape;28;p60"/>
          <p:cNvPicPr preferRelativeResize="0"/>
          <p:nvPr/>
        </p:nvPicPr>
        <p:blipFill rotWithShape="1">
          <a:blip r:embed="rId2">
            <a:alphaModFix/>
          </a:blip>
          <a:srcRect/>
          <a:stretch/>
        </p:blipFill>
        <p:spPr>
          <a:xfrm>
            <a:off x="3543300" y="57150"/>
            <a:ext cx="2852738" cy="1158875"/>
          </a:xfrm>
          <a:prstGeom prst="rect">
            <a:avLst/>
          </a:prstGeom>
          <a:noFill/>
          <a:ln>
            <a:noFill/>
          </a:ln>
        </p:spPr>
      </p:pic>
      <p:sp>
        <p:nvSpPr>
          <p:cNvPr id="29" name="Google Shape;29;p60"/>
          <p:cNvSpPr/>
          <p:nvPr/>
        </p:nvSpPr>
        <p:spPr>
          <a:xfrm>
            <a:off x="0" y="6513513"/>
            <a:ext cx="9906000" cy="344487"/>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30" name="Google Shape;30;p60"/>
          <p:cNvSpPr txBox="1"/>
          <p:nvPr/>
        </p:nvSpPr>
        <p:spPr>
          <a:xfrm>
            <a:off x="0" y="6515100"/>
            <a:ext cx="9518650"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200" b="1" i="0" u="none" strike="noStrike" cap="none" dirty="0">
                <a:solidFill>
                  <a:schemeClr val="lt1"/>
                </a:solidFill>
                <a:latin typeface="Arial"/>
                <a:ea typeface="Arial"/>
                <a:cs typeface="Arial"/>
                <a:sym typeface="Arial"/>
              </a:rPr>
              <a:t>© </a:t>
            </a:r>
            <a:r>
              <a:rPr lang="en-IN" sz="1100" b="1" i="0" u="none" strike="noStrike" cap="none" dirty="0">
                <a:solidFill>
                  <a:schemeClr val="lt1"/>
                </a:solidFill>
                <a:latin typeface="Arial"/>
                <a:ea typeface="Arial"/>
                <a:cs typeface="Arial"/>
                <a:sym typeface="Arial"/>
              </a:rPr>
              <a:t>Bharati Vidyapeeth’s Institute of Computer Applications and Management, New Delhi-63 by Bhaskar Abhigyan, Asst. Prof., BVICAM</a:t>
            </a:r>
            <a:endParaRPr dirty="0"/>
          </a:p>
        </p:txBody>
      </p:sp>
      <p:sp>
        <p:nvSpPr>
          <p:cNvPr id="31" name="Google Shape;31;p60"/>
          <p:cNvSpPr txBox="1"/>
          <p:nvPr/>
        </p:nvSpPr>
        <p:spPr>
          <a:xfrm>
            <a:off x="8874125" y="6462713"/>
            <a:ext cx="1371600" cy="3952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100" b="1" i="0" u="none" strike="noStrike" cap="none" dirty="0">
                <a:solidFill>
                  <a:schemeClr val="lt1"/>
                </a:solidFill>
                <a:latin typeface="Arial"/>
                <a:ea typeface="Arial"/>
                <a:cs typeface="Arial"/>
                <a:sym typeface="Arial"/>
              </a:rPr>
              <a:t>U3.</a:t>
            </a:r>
            <a:fld id="{00000000-1234-1234-1234-123412341234}" type="slidenum">
              <a:rPr lang="en-IN" sz="1100" b="1" i="0" u="none" strike="noStrike" cap="none" smtClean="0">
                <a:solidFill>
                  <a:schemeClr val="lt1"/>
                </a:solidFill>
                <a:latin typeface="Arial"/>
                <a:ea typeface="Arial"/>
                <a:cs typeface="Arial"/>
                <a:sym typeface="Arial"/>
              </a:rPr>
              <a:t>‹#›</a:t>
            </a:fld>
            <a:endParaRPr sz="1100" b="1" i="0" u="none" strike="noStrike" cap="none" dirty="0">
              <a:solidFill>
                <a:schemeClr val="lt1"/>
              </a:solidFill>
              <a:latin typeface="Arial"/>
              <a:ea typeface="Arial"/>
              <a:cs typeface="Arial"/>
              <a:sym typeface="Arial"/>
            </a:endParaRPr>
          </a:p>
        </p:txBody>
      </p:sp>
      <p:grpSp>
        <p:nvGrpSpPr>
          <p:cNvPr id="32" name="Google Shape;32;p60"/>
          <p:cNvGrpSpPr/>
          <p:nvPr/>
        </p:nvGrpSpPr>
        <p:grpSpPr>
          <a:xfrm>
            <a:off x="0" y="1274763"/>
            <a:ext cx="9906000" cy="204787"/>
            <a:chOff x="0" y="803"/>
            <a:chExt cx="5760" cy="129"/>
          </a:xfrm>
        </p:grpSpPr>
        <p:sp>
          <p:nvSpPr>
            <p:cNvPr id="33" name="Google Shape;33;p60"/>
            <p:cNvSpPr/>
            <p:nvPr/>
          </p:nvSpPr>
          <p:spPr>
            <a:xfrm>
              <a:off x="0" y="803"/>
              <a:ext cx="5760" cy="91"/>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34" name="Google Shape;34;p60"/>
            <p:cNvSpPr/>
            <p:nvPr/>
          </p:nvSpPr>
          <p:spPr>
            <a:xfrm>
              <a:off x="0" y="905"/>
              <a:ext cx="5760" cy="27"/>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grpSp>
      <p:sp>
        <p:nvSpPr>
          <p:cNvPr id="35" name="Google Shape;35;p60"/>
          <p:cNvSpPr txBox="1">
            <a:spLocks noGrp="1"/>
          </p:cNvSpPr>
          <p:nvPr>
            <p:ph type="subTitle" idx="1"/>
          </p:nvPr>
        </p:nvSpPr>
        <p:spPr>
          <a:xfrm>
            <a:off x="1504950" y="2676525"/>
            <a:ext cx="6934200" cy="2716213"/>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chemeClr val="dk1"/>
              </a:buClr>
              <a:buSzPts val="2800"/>
              <a:buFont typeface="Times New Roman"/>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rgbClr val="000099"/>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36" name="Google Shape;36;p60"/>
          <p:cNvSpPr txBox="1">
            <a:spLocks noGrp="1"/>
          </p:cNvSpPr>
          <p:nvPr>
            <p:ph type="ctrTitle"/>
          </p:nvPr>
        </p:nvSpPr>
        <p:spPr>
          <a:xfrm>
            <a:off x="742950" y="2130425"/>
            <a:ext cx="84201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71"/>
          <p:cNvSpPr txBox="1">
            <a:spLocks noGrp="1"/>
          </p:cNvSpPr>
          <p:nvPr>
            <p:ph type="title"/>
          </p:nvPr>
        </p:nvSpPr>
        <p:spPr>
          <a:xfrm>
            <a:off x="1941513" y="4800600"/>
            <a:ext cx="59436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8" name="Google Shape;68;p71"/>
          <p:cNvSpPr>
            <a:spLocks noGrp="1"/>
          </p:cNvSpPr>
          <p:nvPr>
            <p:ph type="pic" idx="2"/>
          </p:nvPr>
        </p:nvSpPr>
        <p:spPr>
          <a:xfrm>
            <a:off x="1941513" y="612775"/>
            <a:ext cx="5943600" cy="4114800"/>
          </a:xfrm>
          <a:prstGeom prst="rect">
            <a:avLst/>
          </a:prstGeom>
          <a:noFill/>
          <a:ln>
            <a:noFill/>
          </a:ln>
        </p:spPr>
      </p:sp>
      <p:sp>
        <p:nvSpPr>
          <p:cNvPr id="69" name="Google Shape;69;p71"/>
          <p:cNvSpPr txBox="1">
            <a:spLocks noGrp="1"/>
          </p:cNvSpPr>
          <p:nvPr>
            <p:ph type="body" idx="1"/>
          </p:nvPr>
        </p:nvSpPr>
        <p:spPr>
          <a:xfrm>
            <a:off x="1941513" y="5367338"/>
            <a:ext cx="59436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rgbClr val="000099"/>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7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2" name="Google Shape;72;p72"/>
          <p:cNvSpPr txBox="1">
            <a:spLocks noGrp="1"/>
          </p:cNvSpPr>
          <p:nvPr>
            <p:ph type="body" idx="1"/>
          </p:nvPr>
        </p:nvSpPr>
        <p:spPr>
          <a:xfrm rot="5400000">
            <a:off x="2368551" y="-1090612"/>
            <a:ext cx="5224462" cy="943451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73"/>
          <p:cNvSpPr txBox="1">
            <a:spLocks noGrp="1"/>
          </p:cNvSpPr>
          <p:nvPr>
            <p:ph type="title"/>
          </p:nvPr>
        </p:nvSpPr>
        <p:spPr>
          <a:xfrm rot="5400000">
            <a:off x="5537201" y="2078040"/>
            <a:ext cx="5964237" cy="2357438"/>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5" name="Google Shape;75;p73"/>
          <p:cNvSpPr txBox="1">
            <a:spLocks noGrp="1"/>
          </p:cNvSpPr>
          <p:nvPr>
            <p:ph type="body" idx="1"/>
          </p:nvPr>
        </p:nvSpPr>
        <p:spPr>
          <a:xfrm rot="5400000">
            <a:off x="743744" y="-205579"/>
            <a:ext cx="5964237" cy="69246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hart" type="txAndChart">
  <p:cSld name="TEXT_AND_CHART">
    <p:spTree>
      <p:nvGrpSpPr>
        <p:cNvPr id="1" name="Shape 76"/>
        <p:cNvGrpSpPr/>
        <p:nvPr/>
      </p:nvGrpSpPr>
      <p:grpSpPr>
        <a:xfrm>
          <a:off x="0" y="0"/>
          <a:ext cx="0" cy="0"/>
          <a:chOff x="0" y="0"/>
          <a:chExt cx="0" cy="0"/>
        </a:xfrm>
      </p:grpSpPr>
      <p:sp>
        <p:nvSpPr>
          <p:cNvPr id="77" name="Google Shape;77;p7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8" name="Google Shape;78;p74"/>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74"/>
          <p:cNvSpPr>
            <a:spLocks noGrp="1"/>
          </p:cNvSpPr>
          <p:nvPr>
            <p:ph type="chart"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R="0" lvl="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R="0" lvl="1" algn="l" rtl="0">
              <a:spcBef>
                <a:spcPts val="480"/>
              </a:spcBef>
              <a:spcAft>
                <a:spcPts val="0"/>
              </a:spcAft>
              <a:buClr>
                <a:schemeClr val="dk1"/>
              </a:buClr>
              <a:buSzPts val="2400"/>
              <a:buFont typeface="Noto Sans Symbols"/>
              <a:buChar char="▪"/>
              <a:defRPr sz="2400" b="0" i="0" u="none" strike="noStrike" cap="none">
                <a:solidFill>
                  <a:schemeClr val="dk1"/>
                </a:solidFill>
                <a:latin typeface="Times New Roman"/>
                <a:ea typeface="Times New Roman"/>
                <a:cs typeface="Times New Roman"/>
                <a:sym typeface="Times New Roman"/>
              </a:defRPr>
            </a:lvl2pPr>
            <a:lvl3pPr marR="0" lvl="2" algn="l" rtl="0">
              <a:spcBef>
                <a:spcPts val="440"/>
              </a:spcBef>
              <a:spcAft>
                <a:spcPts val="0"/>
              </a:spcAft>
              <a:buClr>
                <a:schemeClr val="dk1"/>
              </a:buClr>
              <a:buSzPts val="2200"/>
              <a:buFont typeface="Noto Sans Symbols"/>
              <a:buChar char="✔"/>
              <a:defRPr sz="2200" b="0" i="0" u="none" strike="noStrike" cap="none">
                <a:solidFill>
                  <a:srgbClr val="993300"/>
                </a:solidFill>
                <a:latin typeface="Times New Roman"/>
                <a:ea typeface="Times New Roman"/>
                <a:cs typeface="Times New Roman"/>
                <a:sym typeface="Times New Roman"/>
              </a:defRPr>
            </a:lvl3pPr>
            <a:lvl4pPr marR="0" lvl="3" algn="l" rtl="0">
              <a:spcBef>
                <a:spcPts val="420"/>
              </a:spcBef>
              <a:spcAft>
                <a:spcPts val="0"/>
              </a:spcAft>
              <a:buClr>
                <a:srgbClr val="000099"/>
              </a:buClr>
              <a:buSzPts val="2100"/>
              <a:buFont typeface="Times New Roman"/>
              <a:buChar char="•"/>
              <a:defRPr sz="2100" b="0" i="0" u="none" strike="noStrike" cap="none">
                <a:solidFill>
                  <a:srgbClr val="000099"/>
                </a:solidFill>
                <a:latin typeface="Times New Roman"/>
                <a:ea typeface="Times New Roman"/>
                <a:cs typeface="Times New Roman"/>
                <a:sym typeface="Times New Roman"/>
              </a:defRPr>
            </a:lvl4pPr>
            <a:lvl5pPr marR="0" lvl="4"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R="0" lvl="5"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R="0" lvl="6"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R="0" lvl="7"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R="0" lvl="8"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0"/>
        <p:cNvGrpSpPr/>
        <p:nvPr/>
      </p:nvGrpSpPr>
      <p:grpSpPr>
        <a:xfrm>
          <a:off x="0" y="0"/>
          <a:ext cx="0" cy="0"/>
          <a:chOff x="0" y="0"/>
          <a:chExt cx="0" cy="0"/>
        </a:xfrm>
      </p:grpSpPr>
      <p:sp>
        <p:nvSpPr>
          <p:cNvPr id="81" name="Google Shape;81;p7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2" name="Google Shape;82;p75"/>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75"/>
          <p:cNvSpPr txBox="1">
            <a:spLocks noGrp="1"/>
          </p:cNvSpPr>
          <p:nvPr>
            <p:ph type="body"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84"/>
        <p:cNvGrpSpPr/>
        <p:nvPr/>
      </p:nvGrpSpPr>
      <p:grpSpPr>
        <a:xfrm>
          <a:off x="0" y="0"/>
          <a:ext cx="0" cy="0"/>
          <a:chOff x="0" y="0"/>
          <a:chExt cx="0" cy="0"/>
        </a:xfrm>
      </p:grpSpPr>
      <p:sp>
        <p:nvSpPr>
          <p:cNvPr id="85" name="Google Shape;85;p7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6" name="Google Shape;86;p76"/>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76"/>
          <p:cNvSpPr txBox="1">
            <a:spLocks noGrp="1"/>
          </p:cNvSpPr>
          <p:nvPr>
            <p:ph type="body" idx="2"/>
          </p:nvPr>
        </p:nvSpPr>
        <p:spPr>
          <a:xfrm>
            <a:off x="5056188" y="1014415"/>
            <a:ext cx="4641850" cy="25352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76"/>
          <p:cNvSpPr txBox="1">
            <a:spLocks noGrp="1"/>
          </p:cNvSpPr>
          <p:nvPr>
            <p:ph type="body" idx="3"/>
          </p:nvPr>
        </p:nvSpPr>
        <p:spPr>
          <a:xfrm>
            <a:off x="5056188" y="3702052"/>
            <a:ext cx="4641850" cy="25368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Google Shape;96;p78"/>
          <p:cNvSpPr txBox="1">
            <a:spLocks noGrp="1"/>
          </p:cNvSpPr>
          <p:nvPr>
            <p:ph type="ctrTitle"/>
          </p:nvPr>
        </p:nvSpPr>
        <p:spPr>
          <a:xfrm>
            <a:off x="742950" y="2130425"/>
            <a:ext cx="84201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7" name="Google Shape;97;p78"/>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8" name="Google Shape;98;p78"/>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8"/>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8"/>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7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 name="Google Shape;103;p79"/>
          <p:cNvSpPr txBox="1">
            <a:spLocks noGrp="1"/>
          </p:cNvSpPr>
          <p:nvPr>
            <p:ph type="body" idx="1"/>
          </p:nvPr>
        </p:nvSpPr>
        <p:spPr>
          <a:xfrm>
            <a:off x="495300" y="1600200"/>
            <a:ext cx="89154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79"/>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9"/>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9"/>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80"/>
          <p:cNvSpPr txBox="1">
            <a:spLocks noGrp="1"/>
          </p:cNvSpPr>
          <p:nvPr>
            <p:ph type="title"/>
          </p:nvPr>
        </p:nvSpPr>
        <p:spPr>
          <a:xfrm>
            <a:off x="782638" y="4406900"/>
            <a:ext cx="84201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80"/>
          <p:cNvSpPr txBox="1">
            <a:spLocks noGrp="1"/>
          </p:cNvSpPr>
          <p:nvPr>
            <p:ph type="body" idx="1"/>
          </p:nvPr>
        </p:nvSpPr>
        <p:spPr>
          <a:xfrm>
            <a:off x="782638" y="2906713"/>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0" name="Google Shape;110;p80"/>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80"/>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80"/>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81"/>
          <p:cNvSpPr txBox="1">
            <a:spLocks noGrp="1"/>
          </p:cNvSpPr>
          <p:nvPr>
            <p:ph type="body" idx="1"/>
          </p:nvPr>
        </p:nvSpPr>
        <p:spPr>
          <a:xfrm>
            <a:off x="495300" y="1600200"/>
            <a:ext cx="43815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81"/>
          <p:cNvSpPr txBox="1">
            <a:spLocks noGrp="1"/>
          </p:cNvSpPr>
          <p:nvPr>
            <p:ph type="body" idx="2"/>
          </p:nvPr>
        </p:nvSpPr>
        <p:spPr>
          <a:xfrm>
            <a:off x="5029200" y="1600200"/>
            <a:ext cx="43815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81"/>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81"/>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81"/>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9" name="Google Shape;39;p61"/>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2" name="Google Shape;122;p82"/>
          <p:cNvSpPr txBox="1">
            <a:spLocks noGrp="1"/>
          </p:cNvSpPr>
          <p:nvPr>
            <p:ph type="body" idx="1"/>
          </p:nvPr>
        </p:nvSpPr>
        <p:spPr>
          <a:xfrm>
            <a:off x="495300" y="1535113"/>
            <a:ext cx="437673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3" name="Google Shape;123;p82"/>
          <p:cNvSpPr txBox="1">
            <a:spLocks noGrp="1"/>
          </p:cNvSpPr>
          <p:nvPr>
            <p:ph type="body" idx="2"/>
          </p:nvPr>
        </p:nvSpPr>
        <p:spPr>
          <a:xfrm>
            <a:off x="495300" y="2174875"/>
            <a:ext cx="437673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4" name="Google Shape;124;p82"/>
          <p:cNvSpPr txBox="1">
            <a:spLocks noGrp="1"/>
          </p:cNvSpPr>
          <p:nvPr>
            <p:ph type="body" idx="3"/>
          </p:nvPr>
        </p:nvSpPr>
        <p:spPr>
          <a:xfrm>
            <a:off x="5032375" y="1535113"/>
            <a:ext cx="437832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82"/>
          <p:cNvSpPr txBox="1">
            <a:spLocks noGrp="1"/>
          </p:cNvSpPr>
          <p:nvPr>
            <p:ph type="body" idx="4"/>
          </p:nvPr>
        </p:nvSpPr>
        <p:spPr>
          <a:xfrm>
            <a:off x="5032375" y="2174875"/>
            <a:ext cx="437832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6" name="Google Shape;126;p82"/>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82"/>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82"/>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1" name="Google Shape;131;p83"/>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83"/>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83"/>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84"/>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84"/>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84"/>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85"/>
          <p:cNvSpPr txBox="1">
            <a:spLocks noGrp="1"/>
          </p:cNvSpPr>
          <p:nvPr>
            <p:ph type="title"/>
          </p:nvPr>
        </p:nvSpPr>
        <p:spPr>
          <a:xfrm>
            <a:off x="495300" y="273050"/>
            <a:ext cx="3259138"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0" name="Google Shape;140;p85"/>
          <p:cNvSpPr txBox="1">
            <a:spLocks noGrp="1"/>
          </p:cNvSpPr>
          <p:nvPr>
            <p:ph type="body" idx="1"/>
          </p:nvPr>
        </p:nvSpPr>
        <p:spPr>
          <a:xfrm>
            <a:off x="3873500" y="273050"/>
            <a:ext cx="553720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1" name="Google Shape;141;p85"/>
          <p:cNvSpPr txBox="1">
            <a:spLocks noGrp="1"/>
          </p:cNvSpPr>
          <p:nvPr>
            <p:ph type="body" idx="2"/>
          </p:nvPr>
        </p:nvSpPr>
        <p:spPr>
          <a:xfrm>
            <a:off x="495300" y="1435100"/>
            <a:ext cx="3259138"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2" name="Google Shape;142;p85"/>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85"/>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85"/>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86"/>
          <p:cNvSpPr txBox="1">
            <a:spLocks noGrp="1"/>
          </p:cNvSpPr>
          <p:nvPr>
            <p:ph type="title"/>
          </p:nvPr>
        </p:nvSpPr>
        <p:spPr>
          <a:xfrm>
            <a:off x="1941513" y="4800600"/>
            <a:ext cx="59436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86"/>
          <p:cNvSpPr>
            <a:spLocks noGrp="1"/>
          </p:cNvSpPr>
          <p:nvPr>
            <p:ph type="pic" idx="2"/>
          </p:nvPr>
        </p:nvSpPr>
        <p:spPr>
          <a:xfrm>
            <a:off x="1941513" y="612775"/>
            <a:ext cx="5943600" cy="4114800"/>
          </a:xfrm>
          <a:prstGeom prst="rect">
            <a:avLst/>
          </a:prstGeom>
          <a:noFill/>
          <a:ln>
            <a:noFill/>
          </a:ln>
        </p:spPr>
      </p:sp>
      <p:sp>
        <p:nvSpPr>
          <p:cNvPr id="148" name="Google Shape;148;p86"/>
          <p:cNvSpPr txBox="1">
            <a:spLocks noGrp="1"/>
          </p:cNvSpPr>
          <p:nvPr>
            <p:ph type="body" idx="1"/>
          </p:nvPr>
        </p:nvSpPr>
        <p:spPr>
          <a:xfrm>
            <a:off x="1941513" y="5367338"/>
            <a:ext cx="59436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9" name="Google Shape;149;p86"/>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86"/>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6"/>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p8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4" name="Google Shape;154;p87"/>
          <p:cNvSpPr txBox="1">
            <a:spLocks noGrp="1"/>
          </p:cNvSpPr>
          <p:nvPr>
            <p:ph type="body" idx="1"/>
          </p:nvPr>
        </p:nvSpPr>
        <p:spPr>
          <a:xfrm rot="5400000">
            <a:off x="2690019" y="-594518"/>
            <a:ext cx="4525963" cy="8915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87"/>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87"/>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87"/>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p88"/>
          <p:cNvSpPr txBox="1">
            <a:spLocks noGrp="1"/>
          </p:cNvSpPr>
          <p:nvPr>
            <p:ph type="title"/>
          </p:nvPr>
        </p:nvSpPr>
        <p:spPr>
          <a:xfrm rot="5400000">
            <a:off x="5370513" y="2085976"/>
            <a:ext cx="5851525" cy="2228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0" name="Google Shape;160;p88"/>
          <p:cNvSpPr txBox="1">
            <a:spLocks noGrp="1"/>
          </p:cNvSpPr>
          <p:nvPr>
            <p:ph type="body" idx="1"/>
          </p:nvPr>
        </p:nvSpPr>
        <p:spPr>
          <a:xfrm rot="5400000">
            <a:off x="836613" y="-66674"/>
            <a:ext cx="5851525" cy="65341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88"/>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8"/>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8"/>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70"/>
        <p:cNvGrpSpPr/>
        <p:nvPr/>
      </p:nvGrpSpPr>
      <p:grpSpPr>
        <a:xfrm>
          <a:off x="0" y="0"/>
          <a:ext cx="0" cy="0"/>
          <a:chOff x="0" y="0"/>
          <a:chExt cx="0" cy="0"/>
        </a:xfrm>
      </p:grpSpPr>
      <p:pic>
        <p:nvPicPr>
          <p:cNvPr id="171" name="Google Shape;171;p90"/>
          <p:cNvPicPr preferRelativeResize="0"/>
          <p:nvPr/>
        </p:nvPicPr>
        <p:blipFill rotWithShape="1">
          <a:blip r:embed="rId2">
            <a:alphaModFix/>
          </a:blip>
          <a:srcRect/>
          <a:stretch/>
        </p:blipFill>
        <p:spPr>
          <a:xfrm>
            <a:off x="2314575" y="1147763"/>
            <a:ext cx="5221288" cy="903287"/>
          </a:xfrm>
          <a:prstGeom prst="rect">
            <a:avLst/>
          </a:prstGeom>
          <a:noFill/>
          <a:ln>
            <a:noFill/>
          </a:ln>
        </p:spPr>
      </p:pic>
      <p:pic>
        <p:nvPicPr>
          <p:cNvPr id="172" name="Google Shape;172;p90"/>
          <p:cNvPicPr preferRelativeResize="0"/>
          <p:nvPr/>
        </p:nvPicPr>
        <p:blipFill rotWithShape="1">
          <a:blip r:embed="rId3">
            <a:alphaModFix/>
          </a:blip>
          <a:srcRect/>
          <a:stretch/>
        </p:blipFill>
        <p:spPr>
          <a:xfrm>
            <a:off x="0" y="4921250"/>
            <a:ext cx="9906000" cy="1892300"/>
          </a:xfrm>
          <a:prstGeom prst="rect">
            <a:avLst/>
          </a:prstGeom>
          <a:noFill/>
          <a:ln>
            <a:noFill/>
          </a:ln>
        </p:spPr>
      </p:pic>
      <p:sp>
        <p:nvSpPr>
          <p:cNvPr id="173" name="Google Shape;173;p90"/>
          <p:cNvSpPr txBox="1">
            <a:spLocks noGrp="1"/>
          </p:cNvSpPr>
          <p:nvPr>
            <p:ph type="ctrTitle"/>
          </p:nvPr>
        </p:nvSpPr>
        <p:spPr>
          <a:xfrm>
            <a:off x="2183999" y="2857394"/>
            <a:ext cx="5660178" cy="615553"/>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40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4" name="Google Shape;174;p90"/>
          <p:cNvSpPr txBox="1">
            <a:spLocks noGrp="1"/>
          </p:cNvSpPr>
          <p:nvPr>
            <p:ph type="subTitle" idx="1"/>
          </p:nvPr>
        </p:nvSpPr>
        <p:spPr>
          <a:xfrm>
            <a:off x="1485900" y="3815751"/>
            <a:ext cx="6934200" cy="415498"/>
          </a:xfrm>
          <a:prstGeom prst="rect">
            <a:avLst/>
          </a:prstGeom>
          <a:noFill/>
          <a:ln>
            <a:noFill/>
          </a:ln>
        </p:spPr>
        <p:txBody>
          <a:bodyPr spcFirstLastPara="1" wrap="square" lIns="0" tIns="0" rIns="0" bIns="0" anchor="t" anchorCtr="0">
            <a:spAutoFit/>
          </a:bodyPr>
          <a:lstStyle>
            <a:lvl1pPr lvl="0" algn="l">
              <a:spcBef>
                <a:spcPts val="640"/>
              </a:spcBef>
              <a:spcAft>
                <a:spcPts val="0"/>
              </a:spcAft>
              <a:buClr>
                <a:schemeClr val="dk1"/>
              </a:buClr>
              <a:buSzPts val="3200"/>
              <a:buFont typeface="Calibri"/>
              <a:buChar char="•"/>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90"/>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90"/>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90"/>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8"/>
        <p:cNvGrpSpPr/>
        <p:nvPr/>
      </p:nvGrpSpPr>
      <p:grpSpPr>
        <a:xfrm>
          <a:off x="0" y="0"/>
          <a:ext cx="0" cy="0"/>
          <a:chOff x="0" y="0"/>
          <a:chExt cx="0" cy="0"/>
        </a:xfrm>
      </p:grpSpPr>
      <p:sp>
        <p:nvSpPr>
          <p:cNvPr id="179" name="Google Shape;179;p91"/>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0" name="Google Shape;180;p91"/>
          <p:cNvSpPr txBox="1">
            <a:spLocks noGrp="1"/>
          </p:cNvSpPr>
          <p:nvPr>
            <p:ph type="body" idx="1"/>
          </p:nvPr>
        </p:nvSpPr>
        <p:spPr>
          <a:xfrm>
            <a:off x="700088" y="1812925"/>
            <a:ext cx="8435975" cy="415925"/>
          </a:xfrm>
          <a:prstGeom prst="rect">
            <a:avLst/>
          </a:prstGeom>
          <a:noFill/>
          <a:ln>
            <a:noFill/>
          </a:ln>
        </p:spPr>
        <p:txBody>
          <a:bodyPr spcFirstLastPara="1" wrap="square" lIns="0" tIns="0" rIns="0" bIns="0" anchor="t" anchorCtr="0">
            <a:spAutoFit/>
          </a:bodyPr>
          <a:lstStyle>
            <a:lvl1pPr marL="457200" lvl="0" indent="-400050" algn="l">
              <a:spcBef>
                <a:spcPts val="540"/>
              </a:spcBef>
              <a:spcAft>
                <a:spcPts val="0"/>
              </a:spcAft>
              <a:buClr>
                <a:schemeClr val="dk1"/>
              </a:buClr>
              <a:buSzPts val="2700"/>
              <a:buFont typeface="Cambria"/>
              <a:buChar char="•"/>
              <a:defRPr sz="2700" b="0" i="0">
                <a:solidFill>
                  <a:schemeClr val="dk1"/>
                </a:solidFill>
                <a:latin typeface="Cambria"/>
                <a:ea typeface="Cambria"/>
                <a:cs typeface="Cambria"/>
                <a:sym typeface="Cambri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1" name="Google Shape;181;p91"/>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91"/>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91"/>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4"/>
        <p:cNvGrpSpPr/>
        <p:nvPr/>
      </p:nvGrpSpPr>
      <p:grpSpPr>
        <a:xfrm>
          <a:off x="0" y="0"/>
          <a:ext cx="0" cy="0"/>
          <a:chOff x="0" y="0"/>
          <a:chExt cx="0" cy="0"/>
        </a:xfrm>
      </p:grpSpPr>
      <p:sp>
        <p:nvSpPr>
          <p:cNvPr id="185" name="Google Shape;185;p92"/>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6" name="Google Shape;186;p92"/>
          <p:cNvSpPr txBox="1">
            <a:spLocks noGrp="1"/>
          </p:cNvSpPr>
          <p:nvPr>
            <p:ph type="body" idx="1"/>
          </p:nvPr>
        </p:nvSpPr>
        <p:spPr>
          <a:xfrm>
            <a:off x="495300" y="1567185"/>
            <a:ext cx="4309110" cy="415498"/>
          </a:xfrm>
          <a:prstGeom prst="rect">
            <a:avLst/>
          </a:prstGeom>
          <a:noFill/>
          <a:ln>
            <a:noFill/>
          </a:ln>
        </p:spPr>
        <p:txBody>
          <a:bodyPr spcFirstLastPara="1" wrap="square" lIns="0" tIns="0" rIns="0" bIns="0" anchor="t" anchorCtr="0">
            <a:spAutoFit/>
          </a:bodyPr>
          <a:lstStyle>
            <a:lvl1pPr marL="457200" lvl="0" indent="-431800" algn="l">
              <a:spcBef>
                <a:spcPts val="640"/>
              </a:spcBef>
              <a:spcAft>
                <a:spcPts val="0"/>
              </a:spcAft>
              <a:buClr>
                <a:schemeClr val="dk1"/>
              </a:buClr>
              <a:buSzPts val="3200"/>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7" name="Google Shape;187;p92"/>
          <p:cNvSpPr txBox="1">
            <a:spLocks noGrp="1"/>
          </p:cNvSpPr>
          <p:nvPr>
            <p:ph type="body" idx="2"/>
          </p:nvPr>
        </p:nvSpPr>
        <p:spPr>
          <a:xfrm>
            <a:off x="5101590" y="1567185"/>
            <a:ext cx="4309110" cy="415498"/>
          </a:xfrm>
          <a:prstGeom prst="rect">
            <a:avLst/>
          </a:prstGeom>
          <a:noFill/>
          <a:ln>
            <a:noFill/>
          </a:ln>
        </p:spPr>
        <p:txBody>
          <a:bodyPr spcFirstLastPara="1" wrap="square" lIns="0" tIns="0" rIns="0" bIns="0" anchor="t" anchorCtr="0">
            <a:spAutoFit/>
          </a:bodyPr>
          <a:lstStyle>
            <a:lvl1pPr marL="457200" lvl="0" indent="-431800" algn="l">
              <a:spcBef>
                <a:spcPts val="640"/>
              </a:spcBef>
              <a:spcAft>
                <a:spcPts val="0"/>
              </a:spcAft>
              <a:buClr>
                <a:schemeClr val="dk1"/>
              </a:buClr>
              <a:buSzPts val="3200"/>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8" name="Google Shape;188;p92"/>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92"/>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92"/>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1"/>
        <p:cNvGrpSpPr/>
        <p:nvPr/>
      </p:nvGrpSpPr>
      <p:grpSpPr>
        <a:xfrm>
          <a:off x="0" y="0"/>
          <a:ext cx="0" cy="0"/>
          <a:chOff x="0" y="0"/>
          <a:chExt cx="0" cy="0"/>
        </a:xfrm>
      </p:grpSpPr>
      <p:sp>
        <p:nvSpPr>
          <p:cNvPr id="192" name="Google Shape;192;p93"/>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3" name="Google Shape;193;p93"/>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93"/>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93"/>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6"/>
        <p:cNvGrpSpPr/>
        <p:nvPr/>
      </p:nvGrpSpPr>
      <p:grpSpPr>
        <a:xfrm>
          <a:off x="0" y="0"/>
          <a:ext cx="0" cy="0"/>
          <a:chOff x="0" y="0"/>
          <a:chExt cx="0" cy="0"/>
        </a:xfrm>
      </p:grpSpPr>
      <p:sp>
        <p:nvSpPr>
          <p:cNvPr id="197" name="Google Shape;197;p94"/>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94"/>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94"/>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5"/>
        <p:cNvGrpSpPr/>
        <p:nvPr/>
      </p:nvGrpSpPr>
      <p:grpSpPr>
        <a:xfrm>
          <a:off x="0" y="0"/>
          <a:ext cx="0" cy="0"/>
          <a:chOff x="0" y="0"/>
          <a:chExt cx="0" cy="0"/>
        </a:xfrm>
      </p:grpSpPr>
      <p:sp>
        <p:nvSpPr>
          <p:cNvPr id="46" name="Google Shape;46;p6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67"/>
          <p:cNvSpPr txBox="1">
            <a:spLocks noGrp="1"/>
          </p:cNvSpPr>
          <p:nvPr>
            <p:ph type="title"/>
          </p:nvPr>
        </p:nvSpPr>
        <p:spPr>
          <a:xfrm>
            <a:off x="782638" y="4406902"/>
            <a:ext cx="84201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1" name="Google Shape;51;p67"/>
          <p:cNvSpPr txBox="1">
            <a:spLocks noGrp="1"/>
          </p:cNvSpPr>
          <p:nvPr>
            <p:ph type="body" idx="1"/>
          </p:nvPr>
        </p:nvSpPr>
        <p:spPr>
          <a:xfrm>
            <a:off x="782638" y="2906715"/>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Clr>
                <a:srgbClr val="000099"/>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6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4" name="Google Shape;54;p68"/>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rgbClr val="000099"/>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55" name="Google Shape;55;p68"/>
          <p:cNvSpPr txBox="1">
            <a:spLocks noGrp="1"/>
          </p:cNvSpPr>
          <p:nvPr>
            <p:ph type="body"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rgbClr val="000099"/>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8" name="Google Shape;58;p69"/>
          <p:cNvSpPr txBox="1">
            <a:spLocks noGrp="1"/>
          </p:cNvSpPr>
          <p:nvPr>
            <p:ph type="body" idx="1"/>
          </p:nvPr>
        </p:nvSpPr>
        <p:spPr>
          <a:xfrm>
            <a:off x="495300" y="1535115"/>
            <a:ext cx="437673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rgbClr val="000099"/>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69"/>
          <p:cNvSpPr txBox="1">
            <a:spLocks noGrp="1"/>
          </p:cNvSpPr>
          <p:nvPr>
            <p:ph type="body" idx="2"/>
          </p:nvPr>
        </p:nvSpPr>
        <p:spPr>
          <a:xfrm>
            <a:off x="495300" y="2174875"/>
            <a:ext cx="437673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rgbClr val="000099"/>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69"/>
          <p:cNvSpPr txBox="1">
            <a:spLocks noGrp="1"/>
          </p:cNvSpPr>
          <p:nvPr>
            <p:ph type="body" idx="3"/>
          </p:nvPr>
        </p:nvSpPr>
        <p:spPr>
          <a:xfrm>
            <a:off x="5032378" y="1535115"/>
            <a:ext cx="437832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rgbClr val="000099"/>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69"/>
          <p:cNvSpPr txBox="1">
            <a:spLocks noGrp="1"/>
          </p:cNvSpPr>
          <p:nvPr>
            <p:ph type="body" idx="4"/>
          </p:nvPr>
        </p:nvSpPr>
        <p:spPr>
          <a:xfrm>
            <a:off x="5032378" y="2174875"/>
            <a:ext cx="437832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rgbClr val="000099"/>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70"/>
          <p:cNvSpPr txBox="1">
            <a:spLocks noGrp="1"/>
          </p:cNvSpPr>
          <p:nvPr>
            <p:ph type="title"/>
          </p:nvPr>
        </p:nvSpPr>
        <p:spPr>
          <a:xfrm>
            <a:off x="495302" y="273050"/>
            <a:ext cx="3259138"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4" name="Google Shape;64;p70"/>
          <p:cNvSpPr txBox="1">
            <a:spLocks noGrp="1"/>
          </p:cNvSpPr>
          <p:nvPr>
            <p:ph type="body" idx="1"/>
          </p:nvPr>
        </p:nvSpPr>
        <p:spPr>
          <a:xfrm>
            <a:off x="3873499" y="273050"/>
            <a:ext cx="553720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Clr>
                <a:srgbClr val="000099"/>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65" name="Google Shape;65;p70"/>
          <p:cNvSpPr txBox="1">
            <a:spLocks noGrp="1"/>
          </p:cNvSpPr>
          <p:nvPr>
            <p:ph type="body" idx="2"/>
          </p:nvPr>
        </p:nvSpPr>
        <p:spPr>
          <a:xfrm>
            <a:off x="495302" y="1435100"/>
            <a:ext cx="3259138"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rgbClr val="000099"/>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Times New Roman"/>
                <a:ea typeface="Times New Roman"/>
                <a:cs typeface="Times New Roman"/>
                <a:sym typeface="Times New Roman"/>
              </a:defRPr>
            </a:lvl2pPr>
            <a:lvl3pPr marL="1371600" marR="0" lvl="2" indent="-368300" algn="l" rtl="0">
              <a:spcBef>
                <a:spcPts val="440"/>
              </a:spcBef>
              <a:spcAft>
                <a:spcPts val="0"/>
              </a:spcAft>
              <a:buClr>
                <a:schemeClr val="dk1"/>
              </a:buClr>
              <a:buSzPts val="2200"/>
              <a:buFont typeface="Noto Sans Symbols"/>
              <a:buChar char="✔"/>
              <a:defRPr sz="2200" b="0" i="0" u="none" strike="noStrike" cap="none">
                <a:solidFill>
                  <a:srgbClr val="993300"/>
                </a:solidFill>
                <a:latin typeface="Times New Roman"/>
                <a:ea typeface="Times New Roman"/>
                <a:cs typeface="Times New Roman"/>
                <a:sym typeface="Times New Roman"/>
              </a:defRPr>
            </a:lvl3pPr>
            <a:lvl4pPr marL="1828800" marR="0" lvl="3" indent="-361950" algn="l" rtl="0">
              <a:spcBef>
                <a:spcPts val="420"/>
              </a:spcBef>
              <a:spcAft>
                <a:spcPts val="0"/>
              </a:spcAft>
              <a:buClr>
                <a:srgbClr val="000099"/>
              </a:buClr>
              <a:buSzPts val="2100"/>
              <a:buFont typeface="Times New Roman"/>
              <a:buChar char="•"/>
              <a:defRPr sz="2100" b="0" i="0" u="none" strike="noStrike" cap="none">
                <a:solidFill>
                  <a:srgbClr val="000099"/>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pic>
        <p:nvPicPr>
          <p:cNvPr id="11" name="Google Shape;11;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12" name="Google Shape;12;p59"/>
          <p:cNvSpPr/>
          <p:nvPr/>
        </p:nvSpPr>
        <p:spPr>
          <a:xfrm>
            <a:off x="0" y="6513513"/>
            <a:ext cx="9906000" cy="344487"/>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3" name="Google Shape;13;p59"/>
          <p:cNvSpPr txBox="1"/>
          <p:nvPr/>
        </p:nvSpPr>
        <p:spPr>
          <a:xfrm>
            <a:off x="22225" y="6551613"/>
            <a:ext cx="9917113"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b="1" i="0" u="none" strike="noStrike" cap="none" dirty="0">
                <a:solidFill>
                  <a:schemeClr val="lt1"/>
                </a:solidFill>
                <a:latin typeface="Arial"/>
                <a:ea typeface="Arial"/>
                <a:cs typeface="Arial"/>
                <a:sym typeface="Arial"/>
              </a:rPr>
              <a:t>© Bharati Vidyapeeth’s Institute of Computer Applications and Management, New Delhi-63 by Bhaskar Abhigyan, Asst. Prof. , BVICAM</a:t>
            </a:r>
            <a:endParaRPr dirty="0"/>
          </a:p>
        </p:txBody>
      </p:sp>
      <p:sp>
        <p:nvSpPr>
          <p:cNvPr id="14" name="Google Shape;14;p59"/>
          <p:cNvSpPr txBox="1"/>
          <p:nvPr/>
        </p:nvSpPr>
        <p:spPr>
          <a:xfrm>
            <a:off x="9178925" y="6515100"/>
            <a:ext cx="890588" cy="342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100" b="1" i="0" u="none" strike="noStrike" cap="none" dirty="0">
                <a:solidFill>
                  <a:schemeClr val="lt1"/>
                </a:solidFill>
                <a:latin typeface="Arial"/>
                <a:ea typeface="Arial"/>
                <a:cs typeface="Arial"/>
                <a:sym typeface="Arial"/>
              </a:rPr>
              <a:t>U3.</a:t>
            </a:r>
            <a:fld id="{00000000-1234-1234-1234-123412341234}" type="slidenum">
              <a:rPr lang="en-IN" sz="1100" b="1" i="0" u="none" strike="noStrike" cap="none" smtClean="0">
                <a:solidFill>
                  <a:schemeClr val="lt1"/>
                </a:solidFill>
                <a:latin typeface="Arial"/>
                <a:ea typeface="Arial"/>
                <a:cs typeface="Arial"/>
                <a:sym typeface="Arial"/>
              </a:rPr>
              <a:t>‹#›</a:t>
            </a:fld>
            <a:endParaRPr sz="1100" b="1" i="0" u="none" strike="noStrike" cap="none" dirty="0">
              <a:solidFill>
                <a:schemeClr val="lt1"/>
              </a:solidFill>
              <a:latin typeface="Arial"/>
              <a:ea typeface="Arial"/>
              <a:cs typeface="Arial"/>
              <a:sym typeface="Arial"/>
            </a:endParaRPr>
          </a:p>
        </p:txBody>
      </p:sp>
      <p:sp>
        <p:nvSpPr>
          <p:cNvPr id="15" name="Google Shape;15;p59"/>
          <p:cNvSpPr txBox="1"/>
          <p:nvPr/>
        </p:nvSpPr>
        <p:spPr>
          <a:xfrm>
            <a:off x="1631950" y="142875"/>
            <a:ext cx="8031163"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 name="Google Shape;16;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7" name="Google Shape;17;p59"/>
          <p:cNvSpPr/>
          <p:nvPr/>
        </p:nvSpPr>
        <p:spPr>
          <a:xfrm>
            <a:off x="0" y="841375"/>
            <a:ext cx="9906000" cy="42863"/>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8" name="Google Shape;18;p59"/>
          <p:cNvSpPr/>
          <p:nvPr/>
        </p:nvSpPr>
        <p:spPr>
          <a:xfrm>
            <a:off x="1620838" y="0"/>
            <a:ext cx="8285162" cy="696913"/>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EF800"/>
              </a:solidFill>
              <a:latin typeface="Times New Roman"/>
              <a:ea typeface="Times New Roman"/>
              <a:cs typeface="Times New Roman"/>
              <a:sym typeface="Times New Roman"/>
            </a:endParaRPr>
          </a:p>
        </p:txBody>
      </p:sp>
      <p:pic>
        <p:nvPicPr>
          <p:cNvPr id="19" name="Google Shape;19;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20" name="Google Shape;20;p59"/>
          <p:cNvSpPr/>
          <p:nvPr/>
        </p:nvSpPr>
        <p:spPr>
          <a:xfrm>
            <a:off x="1620838" y="0"/>
            <a:ext cx="8285162" cy="696913"/>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EF800"/>
              </a:solidFill>
              <a:latin typeface="Times New Roman"/>
              <a:ea typeface="Times New Roman"/>
              <a:cs typeface="Times New Roman"/>
              <a:sym typeface="Times New Roman"/>
            </a:endParaRPr>
          </a:p>
        </p:txBody>
      </p:sp>
      <p:sp>
        <p:nvSpPr>
          <p:cNvPr id="21" name="Google Shape;21;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2" name="Google Shape;22;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23" name="Google Shape;23;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4" name="Google Shape;24;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25" name="Google Shape;25;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6" name="Google Shape;26;p59"/>
          <p:cNvPicPr preferRelativeResize="0"/>
          <p:nvPr/>
        </p:nvPicPr>
        <p:blipFill rotWithShape="1">
          <a:blip r:embed="rId17">
            <a:alphaModFix/>
          </a:blip>
          <a:srcRect/>
          <a:stretch/>
        </p:blipFill>
        <p:spPr>
          <a:xfrm>
            <a:off x="0" y="0"/>
            <a:ext cx="1587500" cy="644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1" name="Google Shape;91;p77"/>
          <p:cNvSpPr txBox="1">
            <a:spLocks noGrp="1"/>
          </p:cNvSpPr>
          <p:nvPr>
            <p:ph type="body" idx="1"/>
          </p:nvPr>
        </p:nvSpPr>
        <p:spPr>
          <a:xfrm>
            <a:off x="495300" y="1600200"/>
            <a:ext cx="89154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77"/>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93" name="Google Shape;93;p77"/>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94" name="Google Shape;94;p77"/>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89"/>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166" name="Google Shape;166;p89"/>
          <p:cNvSpPr txBox="1">
            <a:spLocks noGrp="1"/>
          </p:cNvSpPr>
          <p:nvPr>
            <p:ph type="body" idx="1"/>
          </p:nvPr>
        </p:nvSpPr>
        <p:spPr>
          <a:xfrm>
            <a:off x="700088" y="1812925"/>
            <a:ext cx="8435975" cy="415925"/>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67" name="Google Shape;167;p89"/>
          <p:cNvSpPr txBox="1">
            <a:spLocks noGrp="1"/>
          </p:cNvSpPr>
          <p:nvPr>
            <p:ph type="ftr" idx="11"/>
          </p:nvPr>
        </p:nvSpPr>
        <p:spPr>
          <a:xfrm>
            <a:off x="3368675" y="6337300"/>
            <a:ext cx="3168650" cy="366713"/>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24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68" name="Google Shape;168;p89"/>
          <p:cNvSpPr txBox="1">
            <a:spLocks noGrp="1"/>
          </p:cNvSpPr>
          <p:nvPr>
            <p:ph type="dt" idx="10"/>
          </p:nvPr>
        </p:nvSpPr>
        <p:spPr>
          <a:xfrm>
            <a:off x="495300" y="6337300"/>
            <a:ext cx="2278063" cy="36671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4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69" name="Google Shape;169;p89"/>
          <p:cNvSpPr txBox="1">
            <a:spLocks noGrp="1"/>
          </p:cNvSpPr>
          <p:nvPr>
            <p:ph type="sldNum" idx="12"/>
          </p:nvPr>
        </p:nvSpPr>
        <p:spPr>
          <a:xfrm>
            <a:off x="7132638" y="6337300"/>
            <a:ext cx="2278062" cy="366713"/>
          </a:xfrm>
          <a:prstGeom prst="rect">
            <a:avLst/>
          </a:prstGeom>
          <a:noFill/>
          <a:ln>
            <a:noFill/>
          </a:ln>
        </p:spPr>
        <p:txBody>
          <a:bodyPr spcFirstLastPara="1" wrap="square" lIns="0" tIns="0" rIns="0" bIns="0" anchor="t" anchorCtr="0">
            <a:spAutoFit/>
          </a:bodyPr>
          <a:lstStyle>
            <a:lvl1pPr marL="0" marR="0" lvl="0" indent="0" algn="r" rtl="0">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
          <p:cNvSpPr txBox="1">
            <a:spLocks noGrp="1"/>
          </p:cNvSpPr>
          <p:nvPr>
            <p:ph type="ctrTitle"/>
          </p:nvPr>
        </p:nvSpPr>
        <p:spPr>
          <a:xfrm>
            <a:off x="169101" y="1765843"/>
            <a:ext cx="9017000" cy="2593213"/>
          </a:xfrm>
          <a:prstGeom prst="rect">
            <a:avLst/>
          </a:prstGeom>
          <a:noFill/>
          <a:ln>
            <a:noFill/>
          </a:ln>
        </p:spPr>
        <p:txBody>
          <a:bodyPr spcFirstLastPara="1" wrap="square" lIns="91425" tIns="45700" rIns="91425" bIns="45700" anchor="t" anchorCtr="0">
            <a:noAutofit/>
          </a:bodyPr>
          <a:lstStyle/>
          <a:p>
            <a:r>
              <a:rPr lang="en-IN" sz="4000" b="1" dirty="0">
                <a:solidFill>
                  <a:schemeClr val="dk1"/>
                </a:solidFill>
                <a:latin typeface="Times New Roman"/>
                <a:ea typeface="Times New Roman"/>
                <a:cs typeface="Times New Roman"/>
                <a:sym typeface="Times New Roman"/>
              </a:rPr>
              <a:t>Film Appreciation </a:t>
            </a:r>
            <a:br>
              <a:rPr lang="en-IN" sz="3800" b="1" dirty="0">
                <a:solidFill>
                  <a:schemeClr val="dk1"/>
                </a:solidFill>
                <a:latin typeface="Times New Roman"/>
                <a:ea typeface="Times New Roman"/>
                <a:cs typeface="Times New Roman"/>
                <a:sym typeface="Times New Roman"/>
              </a:rPr>
            </a:br>
            <a:r>
              <a:rPr lang="en-US" sz="3600" b="1" dirty="0">
                <a:solidFill>
                  <a:schemeClr val="tx1"/>
                </a:solidFill>
                <a:cs typeface="Arial" charset="0"/>
              </a:rPr>
              <a:t>(</a:t>
            </a:r>
            <a:r>
              <a:rPr lang="en-IN" sz="3600" b="1" dirty="0">
                <a:latin typeface="Times New Roman" panose="02020603050405020304" pitchFamily="18" charset="0"/>
                <a:cs typeface="Times New Roman" panose="02020603050405020304" pitchFamily="18" charset="0"/>
                <a:sym typeface="+mn-ea"/>
              </a:rPr>
              <a:t>BAJMC</a:t>
            </a:r>
            <a:r>
              <a:rPr lang="en-US" sz="3600" b="1" dirty="0">
                <a:solidFill>
                  <a:schemeClr val="tx1"/>
                </a:solidFill>
                <a:cs typeface="Arial" charset="0"/>
              </a:rPr>
              <a:t>-309)</a:t>
            </a:r>
            <a:br>
              <a:rPr lang="en-IN" sz="4000" b="1" dirty="0">
                <a:solidFill>
                  <a:schemeClr val="dk1"/>
                </a:solidFill>
                <a:latin typeface="Times New Roman"/>
                <a:ea typeface="Times New Roman"/>
                <a:cs typeface="Times New Roman"/>
                <a:sym typeface="Times New Roman"/>
              </a:rPr>
            </a:br>
            <a:r>
              <a:rPr lang="en-US" sz="2800" b="1" dirty="0">
                <a:solidFill>
                  <a:srgbClr val="000099"/>
                </a:solidFill>
                <a:cs typeface="Arial" charset="0"/>
              </a:rPr>
              <a:t>Unit – 3</a:t>
            </a:r>
            <a:br>
              <a:rPr lang="en-US" sz="2800" b="1" dirty="0">
                <a:solidFill>
                  <a:srgbClr val="000099"/>
                </a:solidFill>
                <a:cs typeface="Arial" charset="0"/>
              </a:rPr>
            </a:br>
            <a:r>
              <a:rPr lang="en-US" sz="2400" b="1" dirty="0">
                <a:solidFill>
                  <a:schemeClr val="tx1"/>
                </a:solidFill>
                <a:cs typeface="Arial" charset="0"/>
              </a:rPr>
              <a:t>by</a:t>
            </a:r>
            <a:br>
              <a:rPr lang="en-US" sz="2400" b="1" dirty="0">
                <a:solidFill>
                  <a:schemeClr val="tx1"/>
                </a:solidFill>
                <a:cs typeface="Arial" charset="0"/>
              </a:rPr>
            </a:br>
            <a:br>
              <a:rPr lang="en-US" sz="2400" b="1" dirty="0">
                <a:solidFill>
                  <a:schemeClr val="tx1"/>
                </a:solidFill>
                <a:cs typeface="Arial" charset="0"/>
              </a:rPr>
            </a:br>
            <a:r>
              <a:rPr lang="en-US" sz="3600" dirty="0">
                <a:solidFill>
                  <a:srgbClr val="C00000"/>
                </a:solidFill>
                <a:latin typeface="Arial" charset="0"/>
              </a:rPr>
              <a:t>Bhaskar Abhigyan</a:t>
            </a:r>
            <a:br>
              <a:rPr lang="en-US" sz="3600" dirty="0">
                <a:solidFill>
                  <a:srgbClr val="C00000"/>
                </a:solidFill>
                <a:latin typeface="Arial" charset="0"/>
              </a:rPr>
            </a:br>
            <a:r>
              <a:rPr lang="en-US" sz="2400" dirty="0">
                <a:solidFill>
                  <a:srgbClr val="000099"/>
                </a:solidFill>
                <a:latin typeface="Arial" charset="0"/>
              </a:rPr>
              <a:t>(Associate Professor, BVICAM, New Delhi)</a:t>
            </a:r>
            <a:br>
              <a:rPr lang="en-US" sz="2400" dirty="0">
                <a:solidFill>
                  <a:srgbClr val="000099"/>
                </a:solidFill>
                <a:latin typeface="Arial" charset="0"/>
              </a:rPr>
            </a:br>
            <a:r>
              <a:rPr lang="en-US" sz="1100" dirty="0">
                <a:solidFill>
                  <a:srgbClr val="000099"/>
                </a:solidFill>
                <a:latin typeface="Arial" charset="0"/>
              </a:rPr>
              <a:t> </a:t>
            </a:r>
            <a:br>
              <a:rPr lang="en-US" sz="2400" dirty="0">
                <a:solidFill>
                  <a:srgbClr val="000099"/>
                </a:solidFill>
                <a:latin typeface="Arial" charset="0"/>
              </a:rPr>
            </a:br>
            <a:r>
              <a:rPr lang="en-US" sz="2400" b="1" dirty="0">
                <a:solidFill>
                  <a:schemeClr val="accent2"/>
                </a:solidFill>
                <a:latin typeface="Arial" charset="0"/>
              </a:rPr>
              <a:t>2023</a:t>
            </a:r>
            <a:br>
              <a:rPr lang="en-US" sz="2400" b="1" dirty="0">
                <a:solidFill>
                  <a:schemeClr val="accent2"/>
                </a:solidFill>
                <a:latin typeface="Arial" charset="0"/>
              </a:rPr>
            </a:br>
            <a:endParaRPr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822"/>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solidFill>
                  <a:srgbClr val="000000"/>
                </a:solidFill>
                <a:latin typeface="Arial" panose="020B0604020202020204" pitchFamily="34" charset="0"/>
              </a:rPr>
              <a:t>The crossover films address the reality of this new generation of Indian immigrants and their relatives and friends scattered around. A typical Indian film perhaps does not address this reality and was more based on the past. </a:t>
            </a:r>
          </a:p>
          <a:p>
            <a:pPr marL="50800" indent="0">
              <a:buNone/>
            </a:pPr>
            <a:endParaRPr lang="en-US" sz="2300"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Crossover genre movies in India have been successful to some extent in giving us a reality-based cinema that goes beyond the ―larger than life portrayal that Bollywood offers. Such movies generally appeal to the urban, educated elite. </a:t>
            </a:r>
          </a:p>
          <a:p>
            <a:pPr marL="50800" indent="0">
              <a:buNone/>
            </a:pPr>
            <a:endParaRPr lang="en-US" sz="2300" dirty="0">
              <a:solidFill>
                <a:srgbClr val="000000"/>
              </a:solidFill>
              <a:latin typeface="Arial" panose="020B0604020202020204" pitchFamily="34" charset="0"/>
            </a:endParaRPr>
          </a:p>
          <a:p>
            <a:r>
              <a:rPr lang="en-US" sz="2300" b="1" dirty="0">
                <a:solidFill>
                  <a:srgbClr val="000000"/>
                </a:solidFill>
                <a:latin typeface="Arial" panose="020B0604020202020204" pitchFamily="34" charset="0"/>
              </a:rPr>
              <a:t>The popularity of crossover films like Hyderabad Blues, </a:t>
            </a:r>
            <a:r>
              <a:rPr lang="en-US" sz="2300" b="1" dirty="0" err="1">
                <a:solidFill>
                  <a:srgbClr val="000000"/>
                </a:solidFill>
                <a:latin typeface="Arial" panose="020B0604020202020204" pitchFamily="34" charset="0"/>
              </a:rPr>
              <a:t>Mr</a:t>
            </a:r>
            <a:r>
              <a:rPr lang="en-US" sz="2300" b="1" dirty="0">
                <a:solidFill>
                  <a:srgbClr val="000000"/>
                </a:solidFill>
                <a:latin typeface="Arial" panose="020B0604020202020204" pitchFamily="34" charset="0"/>
              </a:rPr>
              <a:t> and </a:t>
            </a:r>
            <a:r>
              <a:rPr lang="en-US" sz="2300" b="1" dirty="0" err="1">
                <a:solidFill>
                  <a:srgbClr val="000000"/>
                </a:solidFill>
                <a:latin typeface="Arial" panose="020B0604020202020204" pitchFamily="34" charset="0"/>
              </a:rPr>
              <a:t>Mrs</a:t>
            </a:r>
            <a:r>
              <a:rPr lang="en-US" sz="2300" b="1" dirty="0">
                <a:solidFill>
                  <a:srgbClr val="000000"/>
                </a:solidFill>
                <a:latin typeface="Arial" panose="020B0604020202020204" pitchFamily="34" charset="0"/>
              </a:rPr>
              <a:t> Iyer and Monsoon Wedding were indicative of the void these films have filled among the Indian audience grown up in a cosmopolitan culture.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66546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solidFill>
                  <a:srgbClr val="000000"/>
                </a:solidFill>
                <a:latin typeface="Arial" panose="020B0604020202020204" pitchFamily="34" charset="0"/>
              </a:rPr>
              <a:t>The crossover films are currently popular in the Indian and NRI market. However, such films need to emerge from the Indian cultural themes and address more universal themes.</a:t>
            </a:r>
          </a:p>
          <a:p>
            <a:endParaRPr lang="en-US" sz="2300"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Films like </a:t>
            </a:r>
            <a:r>
              <a:rPr lang="en-US" sz="2300" b="1" dirty="0">
                <a:solidFill>
                  <a:srgbClr val="000000"/>
                </a:solidFill>
                <a:latin typeface="Arial" panose="020B0604020202020204" pitchFamily="34" charset="0"/>
              </a:rPr>
              <a:t>Bend it Like Beckham </a:t>
            </a:r>
            <a:r>
              <a:rPr lang="en-US" sz="2300" dirty="0">
                <a:solidFill>
                  <a:srgbClr val="000000"/>
                </a:solidFill>
                <a:latin typeface="Arial" panose="020B0604020202020204" pitchFamily="34" charset="0"/>
              </a:rPr>
              <a:t>have displayed the box-office potential of crossover films in the international market. A strong theme, an effective screenplay and a strong narrative as well as a strong storyline that displays a reality that is universal, is essential for Indian film makers to make the global main stream mark.</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24196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dirty="0">
                <a:solidFill>
                  <a:srgbClr val="000000"/>
                </a:solidFill>
                <a:latin typeface="Arial" panose="020B0604020202020204" pitchFamily="34" charset="0"/>
              </a:rPr>
              <a:t>Experimental Cinema:-</a:t>
            </a:r>
            <a:endParaRPr lang="en-US" sz="2300"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Experimental cinema is a mode of filmmaking that rigorously re-evaluates cinematic conventions and explores non-narrative forms and alternatives to traditional narratives or methods of working. </a:t>
            </a:r>
          </a:p>
          <a:p>
            <a:endParaRPr lang="en-US" sz="2300"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Many experimental films, particularly early ones, relate to arts in other disciplines: painting, dance, literature and poetry or arise from research and development of new technical resources.</a:t>
            </a:r>
          </a:p>
          <a:p>
            <a:endParaRPr lang="en-US" sz="2300"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While some experimental films have been distributed through mainstream channels or even made within commercial studios, the vast majority have been produced on very low budgets with a minimal crew or a single person and are either self-financed or supported through small grants.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0222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solidFill>
                  <a:srgbClr val="000000"/>
                </a:solidFill>
                <a:latin typeface="Arial" panose="020B0604020202020204" pitchFamily="34" charset="0"/>
              </a:rPr>
              <a:t>Experimental films are not imprisoned by story structure, character arc, or common sense. Occasionally, an experimental cinema may become popular despite its peculiarities or even because of theme.</a:t>
            </a:r>
          </a:p>
          <a:p>
            <a:endParaRPr lang="en-US" sz="2300"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Experimental films are rare and totally unpopular. These films by definition are unconventional, and therefore almost never reach a wide audience. </a:t>
            </a:r>
            <a:r>
              <a:rPr lang="en-US" sz="2300" b="1" dirty="0">
                <a:solidFill>
                  <a:srgbClr val="000000"/>
                </a:solidFill>
                <a:latin typeface="Arial" panose="020B0604020202020204" pitchFamily="34" charset="0"/>
              </a:rPr>
              <a:t>The vast majority of experimental films are not screened in theatres, aired on TV, or sold in discs. They are not main-stream and have no commercial life whatsoever.</a:t>
            </a:r>
          </a:p>
          <a:p>
            <a:endParaRPr lang="en-US" sz="2300"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Though internationally oriented, the experimental film scene is a traditionally closed community, one that has little connection to the rest of the film world. </a:t>
            </a:r>
            <a:r>
              <a:rPr lang="en-US" sz="2300" b="1" dirty="0">
                <a:solidFill>
                  <a:srgbClr val="000000"/>
                </a:solidFill>
                <a:latin typeface="Arial" panose="020B0604020202020204" pitchFamily="34" charset="0"/>
              </a:rPr>
              <a:t>These films are more likely to be screened in museums, galleries, cinema clubs, and special festivals, and it has its own distribution channels.</a:t>
            </a:r>
          </a:p>
          <a:p>
            <a:endParaRPr lang="en-US" sz="230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43697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b="1" dirty="0">
                <a:solidFill>
                  <a:srgbClr val="000000"/>
                </a:solidFill>
                <a:latin typeface="Arial" panose="020B0604020202020204" pitchFamily="34" charset="0"/>
              </a:rPr>
              <a:t>Experimental Cinema in India</a:t>
            </a:r>
          </a:p>
          <a:p>
            <a:pPr>
              <a:buFont typeface="Wingdings" panose="05000000000000000000" pitchFamily="2" charset="2"/>
              <a:buChar char="Ø"/>
            </a:pPr>
            <a:r>
              <a:rPr lang="en-US" sz="2300" dirty="0">
                <a:solidFill>
                  <a:srgbClr val="000000"/>
                </a:solidFill>
                <a:latin typeface="Arial" panose="020B0604020202020204" pitchFamily="34" charset="0"/>
              </a:rPr>
              <a:t>Experimental cinema is not a new or a recent concept in India. </a:t>
            </a:r>
            <a:r>
              <a:rPr lang="en-US" sz="2300" b="1" dirty="0">
                <a:solidFill>
                  <a:srgbClr val="000000"/>
                </a:solidFill>
                <a:latin typeface="Arial" panose="020B0604020202020204" pitchFamily="34" charset="0"/>
              </a:rPr>
              <a:t>In the late 60's and early 70's, a lot of experimental films were produced by the Indian government.</a:t>
            </a:r>
            <a:r>
              <a:rPr lang="en-US" sz="2300" dirty="0">
                <a:solidFill>
                  <a:srgbClr val="000000"/>
                </a:solidFill>
                <a:latin typeface="Arial" panose="020B0604020202020204" pitchFamily="34" charset="0"/>
              </a:rPr>
              <a:t> This was a period when a community of artists at the Films Division was experimenting with the format, and these films were often shown in cinemas before features.</a:t>
            </a:r>
          </a:p>
          <a:p>
            <a:pPr>
              <a:buFont typeface="Wingdings" panose="05000000000000000000" pitchFamily="2" charset="2"/>
              <a:buChar char="Ø"/>
            </a:pPr>
            <a:endParaRPr lang="en-US" sz="2300" dirty="0">
              <a:solidFill>
                <a:srgbClr val="000000"/>
              </a:solidFill>
              <a:latin typeface="Arial" panose="020B0604020202020204" pitchFamily="34" charset="0"/>
            </a:endParaRPr>
          </a:p>
          <a:p>
            <a:pPr>
              <a:buFont typeface="Wingdings" panose="05000000000000000000" pitchFamily="2" charset="2"/>
              <a:buChar char="Ø"/>
            </a:pPr>
            <a:r>
              <a:rPr lang="en-US" sz="2300" b="1" dirty="0">
                <a:solidFill>
                  <a:srgbClr val="000000"/>
                </a:solidFill>
                <a:latin typeface="Arial" panose="020B0604020202020204" pitchFamily="34" charset="0"/>
              </a:rPr>
              <a:t>Dada Saheb Phalke, who is considered to be the father of Indian cinema, can actually be considered the first experimental filmmaker from India.</a:t>
            </a:r>
            <a:r>
              <a:rPr lang="en-US" sz="2300" dirty="0">
                <a:solidFill>
                  <a:srgbClr val="000000"/>
                </a:solidFill>
                <a:latin typeface="Arial" panose="020B0604020202020204" pitchFamily="34" charset="0"/>
              </a:rPr>
              <a:t> Cinema at that time wasn't about entertainment, people watched Raja Harishchandra for the same reasons they went for a pilgrimage, or to the temple. And it is an experiment because Phalke was the first person to tell an Indian tale through the modern apparatus of cinema, which till then had been passed on through oral traditions, visuals and writings.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747529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b="0" i="0" u="none" strike="noStrike" baseline="0" dirty="0">
                <a:solidFill>
                  <a:srgbClr val="000000"/>
                </a:solidFill>
                <a:latin typeface="Arial" panose="020B0604020202020204" pitchFamily="34" charset="0"/>
              </a:rPr>
              <a:t>From a medium of devotional engagement, cinema went on to garner mass popularity with the arrival of the talkies that carried forward the song-and-dance tradition of India.</a:t>
            </a:r>
          </a:p>
          <a:p>
            <a:pPr marL="50800" indent="0">
              <a:buNone/>
            </a:pPr>
            <a:endParaRPr lang="en-US" sz="2300" b="0" i="0" u="none" strike="noStrike" baseline="0" dirty="0">
              <a:solidFill>
                <a:srgbClr val="000000"/>
              </a:solidFill>
              <a:latin typeface="Arial" panose="020B0604020202020204" pitchFamily="34" charset="0"/>
            </a:endParaRPr>
          </a:p>
          <a:p>
            <a:r>
              <a:rPr lang="en-US" sz="2300" b="1" i="0" u="none" strike="noStrike" baseline="0" dirty="0">
                <a:solidFill>
                  <a:srgbClr val="000000"/>
                </a:solidFill>
                <a:latin typeface="Arial" panose="020B0604020202020204" pitchFamily="34" charset="0"/>
              </a:rPr>
              <a:t>The next wave of experimentation came 50 years later. </a:t>
            </a:r>
            <a:r>
              <a:rPr lang="en-US" sz="2300" b="0" i="0" u="none" strike="noStrike" baseline="0" dirty="0">
                <a:solidFill>
                  <a:srgbClr val="000000"/>
                </a:solidFill>
                <a:latin typeface="Arial" panose="020B0604020202020204" pitchFamily="34" charset="0"/>
              </a:rPr>
              <a:t>This was facilitated by government bodies </a:t>
            </a:r>
            <a:r>
              <a:rPr lang="en-US" sz="2300" b="1" i="0" u="none" strike="noStrike" baseline="0" dirty="0">
                <a:solidFill>
                  <a:srgbClr val="000000"/>
                </a:solidFill>
                <a:latin typeface="Arial" panose="020B0604020202020204" pitchFamily="34" charset="0"/>
              </a:rPr>
              <a:t>like Films Division (FD) in the late '60s and later, the National Film Development Corporation (NFDC). </a:t>
            </a:r>
          </a:p>
          <a:p>
            <a:pPr marL="50800" indent="0">
              <a:buNone/>
            </a:pPr>
            <a:endParaRPr lang="en-US" sz="2300" b="0" i="0" u="none" strike="noStrike" baseline="0" dirty="0">
              <a:solidFill>
                <a:srgbClr val="000000"/>
              </a:solidFill>
              <a:latin typeface="Arial" panose="020B0604020202020204" pitchFamily="34" charset="0"/>
            </a:endParaRPr>
          </a:p>
          <a:p>
            <a:r>
              <a:rPr lang="en-US" sz="2300" b="1" i="0" u="none" strike="noStrike" baseline="0" dirty="0">
                <a:solidFill>
                  <a:srgbClr val="000000"/>
                </a:solidFill>
                <a:latin typeface="Arial" panose="020B0604020202020204" pitchFamily="34" charset="0"/>
              </a:rPr>
              <a:t>"This phase marked the arrival of the state-funded film which produced some of the most ambitious experiments</a:t>
            </a:r>
            <a:r>
              <a:rPr lang="en-US" sz="2300" b="0" i="0" u="none" strike="noStrike" baseline="0" dirty="0">
                <a:solidFill>
                  <a:srgbClr val="000000"/>
                </a:solidFill>
                <a:latin typeface="Arial" panose="020B0604020202020204" pitchFamily="34" charset="0"/>
              </a:rPr>
              <a:t>. </a:t>
            </a:r>
            <a:r>
              <a:rPr lang="en-US" sz="2300" b="1" i="0" u="none" strike="noStrike" baseline="0" dirty="0">
                <a:solidFill>
                  <a:srgbClr val="000000"/>
                </a:solidFill>
                <a:latin typeface="Arial" panose="020B0604020202020204" pitchFamily="34" charset="0"/>
              </a:rPr>
              <a:t>S. Sukhdev's documentary </a:t>
            </a:r>
            <a:r>
              <a:rPr lang="en-US" sz="2300" b="0" i="0" u="none" strike="noStrike" baseline="0" dirty="0">
                <a:solidFill>
                  <a:srgbClr val="000000"/>
                </a:solidFill>
                <a:latin typeface="Arial" panose="020B0604020202020204" pitchFamily="34" charset="0"/>
              </a:rPr>
              <a:t>film in 1967 called </a:t>
            </a:r>
            <a:r>
              <a:rPr lang="en-US" sz="2300" b="1" i="0" u="none" strike="noStrike" baseline="0" dirty="0">
                <a:solidFill>
                  <a:srgbClr val="000000"/>
                </a:solidFill>
                <a:latin typeface="Arial" panose="020B0604020202020204" pitchFamily="34" charset="0"/>
              </a:rPr>
              <a:t>India 67 </a:t>
            </a:r>
            <a:r>
              <a:rPr lang="en-US" sz="2300" b="0" i="0" u="none" strike="noStrike" baseline="0" dirty="0">
                <a:solidFill>
                  <a:srgbClr val="000000"/>
                </a:solidFill>
                <a:latin typeface="Arial" panose="020B0604020202020204" pitchFamily="34" charset="0"/>
              </a:rPr>
              <a:t>is one such film. Till date, it remains one of the radically experimental documentary films ever made in India. </a:t>
            </a:r>
            <a:endParaRPr lang="en-US" sz="230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09173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b="0" i="0" u="none" strike="noStrike" baseline="0" dirty="0">
                <a:solidFill>
                  <a:srgbClr val="000000"/>
                </a:solidFill>
                <a:latin typeface="Arial" panose="020B0604020202020204" pitchFamily="34" charset="0"/>
              </a:rPr>
              <a:t>In the later years, cinematic experimentation moved to Film and Television Institute of India (FTII) under the radical vision of </a:t>
            </a:r>
            <a:r>
              <a:rPr lang="en-US" sz="2300" b="1" i="0" u="none" strike="noStrike" baseline="0" dirty="0" err="1">
                <a:solidFill>
                  <a:srgbClr val="000000"/>
                </a:solidFill>
                <a:latin typeface="Arial" panose="020B0604020202020204" pitchFamily="34" charset="0"/>
              </a:rPr>
              <a:t>Ritwik</a:t>
            </a:r>
            <a:r>
              <a:rPr lang="en-US" sz="2300" b="1" i="0" u="none" strike="noStrike" baseline="0" dirty="0">
                <a:solidFill>
                  <a:srgbClr val="000000"/>
                </a:solidFill>
                <a:latin typeface="Arial" panose="020B0604020202020204" pitchFamily="34" charset="0"/>
              </a:rPr>
              <a:t> </a:t>
            </a:r>
            <a:r>
              <a:rPr lang="en-US" sz="2300" b="1" i="0" u="none" strike="noStrike" baseline="0" dirty="0" err="1">
                <a:solidFill>
                  <a:srgbClr val="000000"/>
                </a:solidFill>
                <a:latin typeface="Arial" panose="020B0604020202020204" pitchFamily="34" charset="0"/>
              </a:rPr>
              <a:t>Ghatak</a:t>
            </a:r>
            <a:r>
              <a:rPr lang="en-US" sz="2300" b="0" i="0" u="none" strike="noStrike" baseline="0" dirty="0">
                <a:solidFill>
                  <a:srgbClr val="000000"/>
                </a:solidFill>
                <a:latin typeface="Arial" panose="020B0604020202020204" pitchFamily="34" charset="0"/>
              </a:rPr>
              <a:t>, who mentored some of the big names in the field there. The Satyajit Ray Film and Television Institute (SRFTI) also produced more of such works.</a:t>
            </a:r>
          </a:p>
          <a:p>
            <a:r>
              <a:rPr lang="en-US" sz="2300" b="0" i="0" u="none" strike="noStrike" baseline="0" dirty="0">
                <a:solidFill>
                  <a:srgbClr val="000000"/>
                </a:solidFill>
                <a:latin typeface="Arial" panose="020B0604020202020204" pitchFamily="34" charset="0"/>
              </a:rPr>
              <a:t>Some excellent </a:t>
            </a:r>
            <a:r>
              <a:rPr lang="en-US" sz="2300" b="1" i="0" u="none" strike="noStrike" baseline="0" dirty="0">
                <a:solidFill>
                  <a:srgbClr val="000000"/>
                </a:solidFill>
                <a:latin typeface="Arial" panose="020B0604020202020204" pitchFamily="34" charset="0"/>
              </a:rPr>
              <a:t>examples of India experimental cinema are V. </a:t>
            </a:r>
            <a:r>
              <a:rPr lang="en-US" sz="2300" b="1" i="0" u="none" strike="noStrike" baseline="0" dirty="0" err="1">
                <a:solidFill>
                  <a:srgbClr val="000000"/>
                </a:solidFill>
                <a:latin typeface="Arial" panose="020B0604020202020204" pitchFamily="34" charset="0"/>
              </a:rPr>
              <a:t>Shantaram‘s</a:t>
            </a:r>
            <a:r>
              <a:rPr lang="en-US" sz="2300" b="1" i="0" u="none" strike="noStrike" baseline="0" dirty="0">
                <a:solidFill>
                  <a:srgbClr val="000000"/>
                </a:solidFill>
                <a:latin typeface="Arial" panose="020B0604020202020204" pitchFamily="34" charset="0"/>
              </a:rPr>
              <a:t> Do </a:t>
            </a:r>
            <a:r>
              <a:rPr lang="en-US" sz="2300" b="1" i="0" u="none" strike="noStrike" baseline="0" dirty="0" err="1">
                <a:solidFill>
                  <a:srgbClr val="000000"/>
                </a:solidFill>
                <a:latin typeface="Arial" panose="020B0604020202020204" pitchFamily="34" charset="0"/>
              </a:rPr>
              <a:t>Ankhen</a:t>
            </a:r>
            <a:r>
              <a:rPr lang="en-US" sz="2300" b="1" i="0" u="none" strike="noStrike" baseline="0" dirty="0">
                <a:solidFill>
                  <a:srgbClr val="000000"/>
                </a:solidFill>
                <a:latin typeface="Arial" panose="020B0604020202020204" pitchFamily="34" charset="0"/>
              </a:rPr>
              <a:t> </a:t>
            </a:r>
            <a:r>
              <a:rPr lang="en-US" sz="2300" b="1" i="0" u="none" strike="noStrike" baseline="0" dirty="0" err="1">
                <a:solidFill>
                  <a:srgbClr val="000000"/>
                </a:solidFill>
                <a:latin typeface="Arial" panose="020B0604020202020204" pitchFamily="34" charset="0"/>
              </a:rPr>
              <a:t>Barah</a:t>
            </a:r>
            <a:r>
              <a:rPr lang="en-US" sz="2300" b="1" i="0" u="none" strike="noStrike" baseline="0" dirty="0">
                <a:solidFill>
                  <a:srgbClr val="000000"/>
                </a:solidFill>
                <a:latin typeface="Arial" panose="020B0604020202020204" pitchFamily="34" charset="0"/>
              </a:rPr>
              <a:t> Hath‘, Kamal </a:t>
            </a:r>
            <a:r>
              <a:rPr lang="en-US" sz="2300" b="1" i="0" u="none" strike="noStrike" baseline="0" dirty="0" err="1">
                <a:solidFill>
                  <a:srgbClr val="000000"/>
                </a:solidFill>
                <a:latin typeface="Arial" panose="020B0604020202020204" pitchFamily="34" charset="0"/>
              </a:rPr>
              <a:t>Haasan‘s</a:t>
            </a:r>
            <a:r>
              <a:rPr lang="en-US" sz="2300" b="1" i="0" u="none" strike="noStrike" baseline="0" dirty="0">
                <a:solidFill>
                  <a:srgbClr val="000000"/>
                </a:solidFill>
                <a:latin typeface="Arial" panose="020B0604020202020204" pitchFamily="34" charset="0"/>
              </a:rPr>
              <a:t> </a:t>
            </a:r>
            <a:r>
              <a:rPr lang="en-US" sz="2300" b="1" i="0" u="none" strike="noStrike" baseline="0" dirty="0" err="1">
                <a:solidFill>
                  <a:srgbClr val="000000"/>
                </a:solidFill>
                <a:latin typeface="Arial" panose="020B0604020202020204" pitchFamily="34" charset="0"/>
              </a:rPr>
              <a:t>Pushpak</a:t>
            </a:r>
            <a:r>
              <a:rPr lang="en-US" sz="2300" b="1" i="0" u="none" strike="noStrike" baseline="0" dirty="0">
                <a:solidFill>
                  <a:srgbClr val="000000"/>
                </a:solidFill>
                <a:latin typeface="Arial" panose="020B0604020202020204" pitchFamily="34" charset="0"/>
              </a:rPr>
              <a:t>‘, Ashutosh </a:t>
            </a:r>
            <a:r>
              <a:rPr lang="en-US" sz="2300" b="1" i="0" u="none" strike="noStrike" baseline="0" dirty="0" err="1">
                <a:solidFill>
                  <a:srgbClr val="000000"/>
                </a:solidFill>
                <a:latin typeface="Arial" panose="020B0604020202020204" pitchFamily="34" charset="0"/>
              </a:rPr>
              <a:t>Govarikar‘s</a:t>
            </a:r>
            <a:r>
              <a:rPr lang="en-US" sz="2300" b="1" i="0" u="none" strike="noStrike" baseline="0" dirty="0">
                <a:solidFill>
                  <a:srgbClr val="000000"/>
                </a:solidFill>
                <a:latin typeface="Arial" panose="020B0604020202020204" pitchFamily="34" charset="0"/>
              </a:rPr>
              <a:t> Lagaan‘, Rajkumar Hirani‘s Munna Bhai MBBS‘, Rajkumar Hirani‘s 3 Idiots‘ etc</a:t>
            </a:r>
            <a:r>
              <a:rPr lang="en-US" sz="2300" b="0" i="0" u="none" strike="noStrike" baseline="0" dirty="0">
                <a:solidFill>
                  <a:srgbClr val="000000"/>
                </a:solidFill>
                <a:latin typeface="Arial" panose="020B0604020202020204" pitchFamily="34" charset="0"/>
              </a:rPr>
              <a:t>.</a:t>
            </a:r>
            <a:endParaRPr lang="en-US" sz="230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89861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endParaRPr lang="en-US" sz="3000" b="1" dirty="0">
              <a:latin typeface="+mj-lt"/>
            </a:endParaRPr>
          </a:p>
          <a:p>
            <a:endParaRPr lang="en-US" sz="3000" b="1" dirty="0">
              <a:latin typeface="+mj-lt"/>
            </a:endParaRPr>
          </a:p>
          <a:p>
            <a:endParaRPr lang="en-US" sz="3000" b="1" dirty="0">
              <a:latin typeface="+mj-lt"/>
            </a:endParaRPr>
          </a:p>
          <a:p>
            <a:endParaRPr lang="en-US" sz="3000" b="1" dirty="0">
              <a:latin typeface="+mj-lt"/>
            </a:endParaRPr>
          </a:p>
          <a:p>
            <a:r>
              <a:rPr lang="en-US" sz="3000" b="1" dirty="0">
                <a:latin typeface="+mj-lt"/>
              </a:rPr>
              <a:t>Censorship: Need and CBFC standards</a:t>
            </a:r>
            <a:endParaRPr lang="en-US" sz="3000" b="1"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400" b="1" dirty="0">
                <a:solidFill>
                  <a:srgbClr val="FFFF00"/>
                </a:solidFill>
                <a:latin typeface="+mj-lt"/>
                <a:cs typeface="Times New Roman"/>
              </a:rPr>
              <a:t>Lesson-2</a:t>
            </a:r>
            <a:endParaRPr lang="en-IN" sz="34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07622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solidFill>
                  <a:srgbClr val="000000"/>
                </a:solidFill>
                <a:latin typeface="Arial" panose="020B0604020202020204" pitchFamily="34" charset="0"/>
              </a:rPr>
              <a:t>The term </a:t>
            </a:r>
            <a:r>
              <a:rPr lang="en-US" sz="2300" b="1" dirty="0">
                <a:solidFill>
                  <a:srgbClr val="000000"/>
                </a:solidFill>
                <a:latin typeface="Arial" panose="020B0604020202020204" pitchFamily="34" charset="0"/>
              </a:rPr>
              <a:t>censorship</a:t>
            </a:r>
            <a:r>
              <a:rPr lang="en-US" sz="2300" dirty="0">
                <a:solidFill>
                  <a:srgbClr val="000000"/>
                </a:solidFill>
                <a:latin typeface="Arial" panose="020B0604020202020204" pitchFamily="34" charset="0"/>
              </a:rPr>
              <a:t> refers to the </a:t>
            </a:r>
            <a:r>
              <a:rPr lang="en-US" sz="2300" b="1" dirty="0">
                <a:solidFill>
                  <a:srgbClr val="000000"/>
                </a:solidFill>
                <a:latin typeface="Arial" panose="020B0604020202020204" pitchFamily="34" charset="0"/>
              </a:rPr>
              <a:t>suppression, banning, or deletion of speech, writing, or images that are considered to be indecent, harmful, sensitive, obscene, or otherwise objectionable</a:t>
            </a:r>
            <a:r>
              <a:rPr lang="en-US" sz="2300" dirty="0">
                <a:solidFill>
                  <a:srgbClr val="000000"/>
                </a:solidFill>
                <a:latin typeface="Arial" panose="020B0604020202020204" pitchFamily="34" charset="0"/>
              </a:rPr>
              <a:t>. </a:t>
            </a:r>
          </a:p>
          <a:p>
            <a:endParaRPr lang="en-US" sz="2300"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Censorship becomes a civil rights issue when a government or other entity with authority, suppresses ideas, or the expression of ideas, information, and self. </a:t>
            </a:r>
          </a:p>
          <a:p>
            <a:endParaRPr lang="en-US" sz="2300" dirty="0">
              <a:solidFill>
                <a:srgbClr val="000000"/>
              </a:solidFill>
              <a:latin typeface="Arial" panose="020B0604020202020204" pitchFamily="34" charset="0"/>
            </a:endParaRPr>
          </a:p>
          <a:p>
            <a:r>
              <a:rPr lang="en-US" sz="2300" b="1" dirty="0">
                <a:solidFill>
                  <a:srgbClr val="000000"/>
                </a:solidFill>
                <a:latin typeface="Arial" panose="020B0604020202020204" pitchFamily="34" charset="0"/>
              </a:rPr>
              <a:t>In many countries including India censorship has been debated, as some seek to protect the public from offensive materials, and others seek to protect the public‘s rights to free speech and expression</a:t>
            </a:r>
            <a:r>
              <a:rPr lang="en-US" sz="2300" dirty="0">
                <a:solidFill>
                  <a:srgbClr val="000000"/>
                </a:solidFill>
                <a:latin typeface="Arial" panose="020B0604020202020204" pitchFamily="34" charset="0"/>
              </a:rPr>
              <a:t>.</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400" b="1" dirty="0">
                <a:solidFill>
                  <a:srgbClr val="FFFF00"/>
                </a:solidFill>
                <a:latin typeface="+mj-lt"/>
                <a:cs typeface="Times New Roman"/>
              </a:rPr>
              <a:t>Censorship</a:t>
            </a:r>
            <a:endParaRPr lang="en-IN" sz="34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83529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solidFill>
                  <a:srgbClr val="000000"/>
                </a:solidFill>
                <a:latin typeface="Arial" panose="020B0604020202020204" pitchFamily="34" charset="0"/>
              </a:rPr>
              <a:t>Film censorship is carried out by various countries to differing degrees, sometimes as a result of powerful or relentless lobbying by organizations or individuals. Films that are banned in a particular country change over time.</a:t>
            </a:r>
          </a:p>
          <a:p>
            <a:pPr marL="50800" indent="0">
              <a:buNone/>
            </a:pPr>
            <a:endParaRPr lang="en-US" sz="2300"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A motion picture rating system is designated to classify films with regard to suitability for audiences in terms of issues such as sex, violence, substance abuse, profanity, impudence or other types of mature content. </a:t>
            </a:r>
            <a:r>
              <a:rPr lang="en-US" sz="2300" b="1" dirty="0">
                <a:solidFill>
                  <a:srgbClr val="000000"/>
                </a:solidFill>
                <a:latin typeface="Arial" panose="020B0604020202020204" pitchFamily="34" charset="0"/>
              </a:rPr>
              <a:t>A particular issued rating can be called a certification, classification, certificate or rating.</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400" b="1" dirty="0">
                <a:solidFill>
                  <a:srgbClr val="FFFF00"/>
                </a:solidFill>
                <a:latin typeface="+mj-lt"/>
                <a:cs typeface="Times New Roman"/>
              </a:rPr>
              <a:t>Censorship</a:t>
            </a:r>
            <a:endParaRPr lang="en-IN" sz="34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26417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title"/>
          </p:nvPr>
        </p:nvSpPr>
        <p:spPr>
          <a:xfrm>
            <a:off x="776288" y="118996"/>
            <a:ext cx="8921750" cy="1024003"/>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IN" sz="3600" b="1" dirty="0">
                <a:solidFill>
                  <a:srgbClr val="FFFF00"/>
                </a:solidFill>
              </a:rPr>
              <a:t>Syllabus- Unit 3</a:t>
            </a:r>
            <a:endParaRPr sz="3600" dirty="0"/>
          </a:p>
        </p:txBody>
      </p:sp>
      <p:sp>
        <p:nvSpPr>
          <p:cNvPr id="211" name="Google Shape;211;p2"/>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None/>
            </a:pPr>
            <a:r>
              <a:rPr lang="en-IN" sz="2400" b="1" dirty="0">
                <a:latin typeface="+mj-lt"/>
              </a:rPr>
              <a:t>  </a:t>
            </a:r>
            <a:r>
              <a:rPr lang="en-IN" sz="2400" b="1" dirty="0">
                <a:solidFill>
                  <a:srgbClr val="FF0000"/>
                </a:solidFill>
                <a:latin typeface="+mj-lt"/>
              </a:rPr>
              <a:t>Unit III: [</a:t>
            </a:r>
            <a:r>
              <a:rPr lang="en-US" sz="2400" b="1" dirty="0">
                <a:solidFill>
                  <a:srgbClr val="FF0000"/>
                </a:solidFill>
                <a:latin typeface="+mj-lt"/>
              </a:rPr>
              <a:t>Trends and Debates in Indian Cinema</a:t>
            </a:r>
            <a:r>
              <a:rPr lang="en-IN" sz="2400" b="1" dirty="0">
                <a:solidFill>
                  <a:srgbClr val="FF0000"/>
                </a:solidFill>
                <a:latin typeface="+mj-lt"/>
              </a:rPr>
              <a:t>]                 L: 12</a:t>
            </a:r>
          </a:p>
          <a:p>
            <a:pPr marL="342900" lvl="0" indent="-342900" algn="l" rtl="0">
              <a:spcBef>
                <a:spcPts val="0"/>
              </a:spcBef>
              <a:spcAft>
                <a:spcPts val="0"/>
              </a:spcAft>
              <a:buClr>
                <a:schemeClr val="dk1"/>
              </a:buClr>
              <a:buSzPts val="2800"/>
              <a:buFont typeface="Times New Roman"/>
              <a:buNone/>
            </a:pPr>
            <a:endParaRPr sz="2400" dirty="0">
              <a:latin typeface="+mj-lt"/>
            </a:endParaRPr>
          </a:p>
          <a:p>
            <a:pPr marL="514350" lvl="0" indent="-514350" algn="just" rtl="0">
              <a:spcBef>
                <a:spcPts val="560"/>
              </a:spcBef>
              <a:spcAft>
                <a:spcPts val="0"/>
              </a:spcAft>
              <a:buClr>
                <a:schemeClr val="dk1"/>
              </a:buClr>
              <a:buSzPts val="2800"/>
              <a:buFont typeface="Times New Roman"/>
              <a:buAutoNum type="arabicPeriod"/>
            </a:pPr>
            <a:r>
              <a:rPr lang="en-US" sz="2400" dirty="0">
                <a:latin typeface="+mj-lt"/>
              </a:rPr>
              <a:t>Emerging Trends in Contemporary Indian Cinema: Computer Generated Imagery (CGI),Crossover and Experimental Cinema</a:t>
            </a:r>
          </a:p>
          <a:p>
            <a:pPr marL="514350" lvl="0" indent="-514350" algn="just" rtl="0">
              <a:spcBef>
                <a:spcPts val="560"/>
              </a:spcBef>
              <a:spcAft>
                <a:spcPts val="0"/>
              </a:spcAft>
              <a:buClr>
                <a:schemeClr val="dk1"/>
              </a:buClr>
              <a:buSzPts val="2800"/>
              <a:buFont typeface="Times New Roman"/>
              <a:buAutoNum type="arabicPeriod"/>
            </a:pPr>
            <a:endParaRPr lang="en-US" sz="2400" dirty="0">
              <a:latin typeface="+mj-lt"/>
            </a:endParaRPr>
          </a:p>
          <a:p>
            <a:pPr marL="514350" lvl="0" indent="-514350" algn="just" rtl="0">
              <a:spcBef>
                <a:spcPts val="560"/>
              </a:spcBef>
              <a:spcAft>
                <a:spcPts val="0"/>
              </a:spcAft>
              <a:buClr>
                <a:schemeClr val="dk1"/>
              </a:buClr>
              <a:buSzPts val="2800"/>
              <a:buFont typeface="Times New Roman"/>
              <a:buAutoNum type="arabicPeriod"/>
            </a:pPr>
            <a:r>
              <a:rPr lang="en-US" sz="2400" dirty="0">
                <a:latin typeface="+mj-lt"/>
              </a:rPr>
              <a:t>Censorship: Need and CBFC standards</a:t>
            </a:r>
          </a:p>
          <a:p>
            <a:pPr marL="514350" lvl="0" indent="-514350" algn="just" rtl="0">
              <a:spcBef>
                <a:spcPts val="560"/>
              </a:spcBef>
              <a:spcAft>
                <a:spcPts val="0"/>
              </a:spcAft>
              <a:buClr>
                <a:schemeClr val="dk1"/>
              </a:buClr>
              <a:buSzPts val="2800"/>
              <a:buFont typeface="Times New Roman"/>
              <a:buAutoNum type="arabicPeriod"/>
            </a:pPr>
            <a:endParaRPr lang="en-US" sz="2400" dirty="0">
              <a:latin typeface="+mj-lt"/>
            </a:endParaRPr>
          </a:p>
          <a:p>
            <a:pPr marL="514350" lvl="0" indent="-514350" algn="just" rtl="0">
              <a:spcBef>
                <a:spcPts val="560"/>
              </a:spcBef>
              <a:spcAft>
                <a:spcPts val="0"/>
              </a:spcAft>
              <a:buClr>
                <a:schemeClr val="dk1"/>
              </a:buClr>
              <a:buSzPts val="2800"/>
              <a:buFont typeface="Times New Roman"/>
              <a:buAutoNum type="arabicPeriod"/>
            </a:pPr>
            <a:r>
              <a:rPr lang="en-US" sz="2400" dirty="0">
                <a:latin typeface="+mj-lt"/>
              </a:rPr>
              <a:t>An Overview of Contemporary Indian Film Industry: Multiplex culture, Piracy and Statistics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dirty="0">
                <a:solidFill>
                  <a:srgbClr val="000000"/>
                </a:solidFill>
                <a:latin typeface="Arial" panose="020B0604020202020204" pitchFamily="34" charset="0"/>
              </a:rPr>
              <a:t>Central Board of Film Certification (CBFC)</a:t>
            </a:r>
          </a:p>
          <a:p>
            <a:pPr marL="50800" indent="0">
              <a:buNone/>
            </a:pPr>
            <a:endParaRPr lang="en-US" sz="2300" b="1"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Cinema came to India in 1896 when the first show at Watson hotel, Bombay by Lumière Brothers was presented in July. As the first film in India (Raja Harishchandra) was produced in 1913 by </a:t>
            </a:r>
            <a:r>
              <a:rPr lang="en-US" sz="2300" dirty="0" err="1">
                <a:solidFill>
                  <a:srgbClr val="000000"/>
                </a:solidFill>
                <a:latin typeface="Arial" panose="020B0604020202020204" pitchFamily="34" charset="0"/>
              </a:rPr>
              <a:t>Dadasaheb</a:t>
            </a:r>
            <a:r>
              <a:rPr lang="en-US" sz="2300" dirty="0">
                <a:solidFill>
                  <a:srgbClr val="000000"/>
                </a:solidFill>
                <a:latin typeface="Arial" panose="020B0604020202020204" pitchFamily="34" charset="0"/>
              </a:rPr>
              <a:t> Phalke, </a:t>
            </a:r>
            <a:r>
              <a:rPr lang="en-US" sz="2300" b="1" dirty="0">
                <a:solidFill>
                  <a:srgbClr val="000000"/>
                </a:solidFill>
                <a:latin typeface="Arial" panose="020B0604020202020204" pitchFamily="34" charset="0"/>
              </a:rPr>
              <a:t>Indian Cinematograph Act was passed and came into effect only in 1920</a:t>
            </a:r>
            <a:r>
              <a:rPr lang="en-US" sz="2300" dirty="0">
                <a:solidFill>
                  <a:srgbClr val="000000"/>
                </a:solidFill>
                <a:latin typeface="Arial" panose="020B0604020202020204" pitchFamily="34" charset="0"/>
              </a:rPr>
              <a:t>. </a:t>
            </a:r>
            <a:r>
              <a:rPr lang="en-US" sz="2300" b="1" dirty="0">
                <a:solidFill>
                  <a:srgbClr val="000000"/>
                </a:solidFill>
                <a:latin typeface="Arial" panose="020B0604020202020204" pitchFamily="34" charset="0"/>
              </a:rPr>
              <a:t>Censor Boards were placed under police chiefs in cities of Madras, Bombay, Calcutta, Lahore and Rangoon. Regional censors were independent.</a:t>
            </a:r>
          </a:p>
          <a:p>
            <a:pPr marL="50800" indent="0">
              <a:buNone/>
            </a:pPr>
            <a:endParaRPr lang="en-US" sz="2300" dirty="0">
              <a:solidFill>
                <a:srgbClr val="000000"/>
              </a:solidFill>
              <a:latin typeface="Arial" panose="020B0604020202020204" pitchFamily="34" charset="0"/>
            </a:endParaRPr>
          </a:p>
          <a:p>
            <a:r>
              <a:rPr lang="en-US" sz="2300" b="1" dirty="0">
                <a:solidFill>
                  <a:srgbClr val="000000"/>
                </a:solidFill>
                <a:latin typeface="Arial" panose="020B0604020202020204" pitchFamily="34" charset="0"/>
              </a:rPr>
              <a:t>The Central Board of Film Certification (often referred to as the Censor Board) is a statutory censorship and classification body under the Ministry of Information and Broadcasting, Government of India. </a:t>
            </a:r>
          </a:p>
          <a:p>
            <a:endParaRPr lang="en-US" sz="230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15693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solidFill>
                  <a:srgbClr val="000000"/>
                </a:solidFill>
                <a:latin typeface="Arial" panose="020B0604020202020204" pitchFamily="34" charset="0"/>
              </a:rPr>
              <a:t>It is tasked with </a:t>
            </a:r>
            <a:r>
              <a:rPr lang="en-US" sz="2300" b="1" dirty="0">
                <a:solidFill>
                  <a:srgbClr val="000000"/>
                </a:solidFill>
                <a:latin typeface="Arial" panose="020B0604020202020204" pitchFamily="34" charset="0"/>
              </a:rPr>
              <a:t>"regulating the public exhibition of films under the provisions of the Cinematograph Act 1952". </a:t>
            </a:r>
            <a:r>
              <a:rPr lang="en-US" sz="2300" dirty="0">
                <a:solidFill>
                  <a:srgbClr val="000000"/>
                </a:solidFill>
                <a:latin typeface="Arial" panose="020B0604020202020204" pitchFamily="34" charset="0"/>
              </a:rPr>
              <a:t>It </a:t>
            </a:r>
            <a:r>
              <a:rPr lang="en-US" sz="2300" b="1" dirty="0">
                <a:solidFill>
                  <a:srgbClr val="000000"/>
                </a:solidFill>
                <a:latin typeface="Arial" panose="020B0604020202020204" pitchFamily="34" charset="0"/>
              </a:rPr>
              <a:t>assigns certifications to films, television shows, television ads, and publications for exhibition, sale or hire in India. </a:t>
            </a:r>
            <a:r>
              <a:rPr lang="en-US" sz="2300" dirty="0">
                <a:solidFill>
                  <a:srgbClr val="000000"/>
                </a:solidFill>
                <a:latin typeface="Arial" panose="020B0604020202020204" pitchFamily="34" charset="0"/>
              </a:rPr>
              <a:t>Films can be publicly exhibited in India only after they are certified by the Board.</a:t>
            </a:r>
          </a:p>
          <a:p>
            <a:r>
              <a:rPr lang="en-US" sz="2300" b="1" dirty="0">
                <a:solidFill>
                  <a:srgbClr val="000000"/>
                </a:solidFill>
                <a:latin typeface="Arial" panose="020B0604020202020204" pitchFamily="34" charset="0"/>
              </a:rPr>
              <a:t>After Independence autonomy of regional censors was abolished and they were brought under the Bombay Board of Film Censors. </a:t>
            </a:r>
            <a:r>
              <a:rPr lang="en-US" sz="2300" dirty="0">
                <a:solidFill>
                  <a:srgbClr val="000000"/>
                </a:solidFill>
                <a:latin typeface="Arial" panose="020B0604020202020204" pitchFamily="34" charset="0"/>
              </a:rPr>
              <a:t>With implementation of Cinematograph Act, 1952, the board was unified and reconstituted, as the Central Board of Film Censors. </a:t>
            </a:r>
            <a:r>
              <a:rPr lang="en-US" sz="2300" b="1" dirty="0">
                <a:solidFill>
                  <a:srgbClr val="000000"/>
                </a:solidFill>
                <a:latin typeface="Arial" panose="020B0604020202020204" pitchFamily="34" charset="0"/>
              </a:rPr>
              <a:t>Cinematograph (Certification) Rules were revised in 1983 and since then the Central Board of Film Censors became known as the Central Board of Film Certification.</a:t>
            </a:r>
          </a:p>
          <a:p>
            <a:r>
              <a:rPr lang="en-US" sz="2300" b="1" dirty="0">
                <a:solidFill>
                  <a:srgbClr val="000000"/>
                </a:solidFill>
                <a:latin typeface="Arial" panose="020B0604020202020204" pitchFamily="34" charset="0"/>
              </a:rPr>
              <a:t>Central Board of Film Certification (CBFC) is a statutory body under Ministry of Information and Broadcasting</a:t>
            </a:r>
            <a:r>
              <a:rPr lang="en-US" sz="2300" dirty="0">
                <a:solidFill>
                  <a:srgbClr val="000000"/>
                </a:solidFill>
                <a:latin typeface="Arial" panose="020B0604020202020204" pitchFamily="34" charset="0"/>
              </a:rPr>
              <a:t>, regulating public exhibition of films under the provisions of the Cinematograph Act 1952.</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411862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b="0" i="0" u="none" strike="noStrike" baseline="0" dirty="0">
                <a:solidFill>
                  <a:srgbClr val="000000"/>
                </a:solidFill>
                <a:latin typeface="Arial" panose="020B0604020202020204" pitchFamily="34" charset="0"/>
              </a:rPr>
              <a:t>Films can be publicly exhibited in India only after they have been certified by the Central Board of Film Certification. </a:t>
            </a:r>
          </a:p>
          <a:p>
            <a:endParaRPr lang="en-US" sz="2300" b="0" i="0" u="none" strike="noStrike" baseline="0" dirty="0">
              <a:solidFill>
                <a:srgbClr val="000000"/>
              </a:solidFill>
              <a:latin typeface="Arial" panose="020B0604020202020204" pitchFamily="34" charset="0"/>
            </a:endParaRPr>
          </a:p>
          <a:p>
            <a:r>
              <a:rPr lang="en-US" sz="2300" b="1" i="0" u="none" strike="noStrike" baseline="0" dirty="0">
                <a:solidFill>
                  <a:srgbClr val="000000"/>
                </a:solidFill>
                <a:latin typeface="Arial" panose="020B0604020202020204" pitchFamily="34" charset="0"/>
              </a:rPr>
              <a:t>The Board consists of non-official members and a Chairman (all of whom are appointed by Central Government) and functions with headquarters at Mumbai. It has nine Regional offices, one each at Mumbai, Kolkata, Chennai, Bangalore, Thiruvananthapuram, Hyderabad, New Delhi, Cuttack and Guwahati. </a:t>
            </a:r>
          </a:p>
          <a:p>
            <a:endParaRPr lang="en-US" sz="2300" dirty="0">
              <a:solidFill>
                <a:srgbClr val="000000"/>
              </a:solidFill>
              <a:latin typeface="Arial" panose="020B0604020202020204" pitchFamily="34" charset="0"/>
            </a:endParaRPr>
          </a:p>
          <a:p>
            <a:r>
              <a:rPr lang="en-US" sz="2300" b="1" i="0" u="none" strike="noStrike" baseline="0" dirty="0">
                <a:solidFill>
                  <a:srgbClr val="000000"/>
                </a:solidFill>
                <a:latin typeface="Arial" panose="020B0604020202020204" pitchFamily="34" charset="0"/>
              </a:rPr>
              <a:t>The Regional Offices are assisted in the examination of films by Advisory Panels. The members of the panels are nominated by Central Government by drawing people from different walks of life for a period of 2 years.</a:t>
            </a:r>
            <a:endParaRPr lang="en-US" sz="2300" b="1"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241892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b="0" i="0" u="none" strike="noStrike" baseline="0" dirty="0">
                <a:solidFill>
                  <a:srgbClr val="000000"/>
                </a:solidFill>
                <a:latin typeface="Arial" panose="020B0604020202020204" pitchFamily="34" charset="0"/>
              </a:rPr>
              <a:t>The Certification process is in accordance with The Cinematograph Act, 1952, The Cinematograph (certification) Rules, 1983, and the guidelines issued by the Central government u/s 5 (B). </a:t>
            </a:r>
          </a:p>
          <a:p>
            <a:pPr marL="50800" indent="0">
              <a:buNone/>
            </a:pPr>
            <a:endParaRPr lang="en-US" sz="2300" b="0" i="0" u="none" strike="noStrike" baseline="0" dirty="0">
              <a:solidFill>
                <a:srgbClr val="000000"/>
              </a:solidFill>
              <a:latin typeface="Arial" panose="020B0604020202020204" pitchFamily="34" charset="0"/>
            </a:endParaRPr>
          </a:p>
          <a:p>
            <a:r>
              <a:rPr lang="en-US" sz="2300" b="1" i="0" u="none" strike="noStrike" baseline="0" dirty="0">
                <a:solidFill>
                  <a:srgbClr val="000000"/>
                </a:solidFill>
                <a:latin typeface="Arial" panose="020B0604020202020204" pitchFamily="34" charset="0"/>
              </a:rPr>
              <a:t>Section 5(B) (1) </a:t>
            </a:r>
            <a:r>
              <a:rPr lang="en-US" sz="2300" b="0" i="0" u="none" strike="noStrike" baseline="0" dirty="0">
                <a:solidFill>
                  <a:srgbClr val="000000"/>
                </a:solidFill>
                <a:latin typeface="Arial" panose="020B0604020202020204" pitchFamily="34" charset="0"/>
              </a:rPr>
              <a:t>lays the grounds for not certifying a film for public exhibition if, in the opinion of CBFC, </a:t>
            </a:r>
            <a:r>
              <a:rPr lang="en-US" sz="2300" b="1" i="0" u="none" strike="noStrike" baseline="0" dirty="0">
                <a:solidFill>
                  <a:srgbClr val="000000"/>
                </a:solidFill>
                <a:latin typeface="Arial" panose="020B0604020202020204" pitchFamily="34" charset="0"/>
              </a:rPr>
              <a:t>the film or any part of it is against the interests of the sovereignty and integrity of India, the security of the State, friendly relations with foreign States, public order, decency or morality, or involves defamation or contempt of court or is likely to incite the commission of any offence. </a:t>
            </a:r>
            <a:r>
              <a:rPr lang="en-US" sz="2300" b="0" i="0" u="none" strike="noStrike" baseline="0" dirty="0">
                <a:solidFill>
                  <a:srgbClr val="000000"/>
                </a:solidFill>
                <a:latin typeface="Arial" panose="020B0604020202020204" pitchFamily="34" charset="0"/>
              </a:rPr>
              <a:t>This is in accordance with the reasonable exceptions specified in Article 19 of the Indian Constitution.</a:t>
            </a:r>
            <a:endParaRPr lang="en-US" sz="230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574107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Vision and Mission of CBFC</a:t>
            </a:r>
          </a:p>
          <a:p>
            <a:r>
              <a:rPr lang="en-US" sz="2300" b="1" i="0" u="none" strike="noStrike" baseline="0" dirty="0">
                <a:solidFill>
                  <a:srgbClr val="000000"/>
                </a:solidFill>
                <a:latin typeface="Arial" panose="020B0604020202020204" pitchFamily="34" charset="0"/>
              </a:rPr>
              <a:t>Vision:</a:t>
            </a:r>
            <a:r>
              <a:rPr lang="en-US" sz="2300" b="0" i="0" u="none" strike="noStrike" baseline="0" dirty="0">
                <a:solidFill>
                  <a:srgbClr val="000000"/>
                </a:solidFill>
                <a:latin typeface="Arial" panose="020B0604020202020204" pitchFamily="34" charset="0"/>
              </a:rPr>
              <a:t> To ensure the good and healthy entertainment in accordance with the provisions of the Cinematograph Act 1952 and the Cinematograph (Certification) Rules 1983.</a:t>
            </a:r>
          </a:p>
          <a:p>
            <a:r>
              <a:rPr lang="en-US" sz="2300" b="1" i="0" u="none" strike="noStrike" baseline="0" dirty="0">
                <a:solidFill>
                  <a:srgbClr val="000000"/>
                </a:solidFill>
                <a:latin typeface="Arial" panose="020B0604020202020204" pitchFamily="34" charset="0"/>
              </a:rPr>
              <a:t>Mission:</a:t>
            </a:r>
          </a:p>
          <a:p>
            <a:r>
              <a:rPr lang="en-US" sz="2300" b="1" i="0" u="none" strike="noStrike" baseline="0" dirty="0">
                <a:solidFill>
                  <a:srgbClr val="000000"/>
                </a:solidFill>
                <a:latin typeface="Arial" panose="020B0604020202020204" pitchFamily="34" charset="0"/>
              </a:rPr>
              <a:t>To ensure </a:t>
            </a:r>
            <a:r>
              <a:rPr lang="en-US" sz="2300" b="0" i="0" u="none" strike="noStrike" baseline="0" dirty="0">
                <a:solidFill>
                  <a:srgbClr val="000000"/>
                </a:solidFill>
                <a:latin typeface="Arial" panose="020B0604020202020204" pitchFamily="34" charset="0"/>
              </a:rPr>
              <a:t>healthy entertainment, recreation and education to the public.</a:t>
            </a:r>
          </a:p>
          <a:p>
            <a:r>
              <a:rPr lang="en-US" sz="2300" b="1" i="0" u="none" strike="noStrike" baseline="0" dirty="0">
                <a:solidFill>
                  <a:srgbClr val="000000"/>
                </a:solidFill>
                <a:latin typeface="Arial" panose="020B0604020202020204" pitchFamily="34" charset="0"/>
              </a:rPr>
              <a:t>To make the certification process </a:t>
            </a:r>
            <a:r>
              <a:rPr lang="en-US" sz="2300" b="0" i="0" u="none" strike="noStrike" baseline="0" dirty="0">
                <a:solidFill>
                  <a:srgbClr val="000000"/>
                </a:solidFill>
                <a:latin typeface="Arial" panose="020B0604020202020204" pitchFamily="34" charset="0"/>
              </a:rPr>
              <a:t>transparent and responsible.</a:t>
            </a:r>
          </a:p>
          <a:p>
            <a:r>
              <a:rPr lang="en-US" sz="2300" b="1" i="0" u="none" strike="noStrike" baseline="0" dirty="0">
                <a:solidFill>
                  <a:srgbClr val="000000"/>
                </a:solidFill>
                <a:latin typeface="Arial" panose="020B0604020202020204" pitchFamily="34" charset="0"/>
              </a:rPr>
              <a:t>To create awareness </a:t>
            </a:r>
            <a:r>
              <a:rPr lang="en-US" sz="2300" b="0" i="0" u="none" strike="noStrike" baseline="0" dirty="0">
                <a:solidFill>
                  <a:srgbClr val="000000"/>
                </a:solidFill>
                <a:latin typeface="Arial" panose="020B0604020202020204" pitchFamily="34" charset="0"/>
              </a:rPr>
              <a:t>among advisory panel members, media and film makers about the guidelines for certification and current trend in films through workshops and meetings.</a:t>
            </a:r>
          </a:p>
          <a:p>
            <a:r>
              <a:rPr lang="en-US" sz="2300" b="1" i="0" u="none" strike="noStrike" baseline="0" dirty="0">
                <a:solidFill>
                  <a:srgbClr val="000000"/>
                </a:solidFill>
                <a:latin typeface="Arial" panose="020B0604020202020204" pitchFamily="34" charset="0"/>
              </a:rPr>
              <a:t>To adopt modern technology </a:t>
            </a:r>
            <a:r>
              <a:rPr lang="en-US" sz="2300" b="0" i="0" u="none" strike="noStrike" baseline="0" dirty="0">
                <a:solidFill>
                  <a:srgbClr val="000000"/>
                </a:solidFill>
                <a:latin typeface="Arial" panose="020B0604020202020204" pitchFamily="34" charset="0"/>
              </a:rPr>
              <a:t>for certification process through computerization of certification process and upgradation of infrastructure.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481308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b="1" i="0" u="none" strike="noStrike" baseline="0" dirty="0">
                <a:solidFill>
                  <a:srgbClr val="000000"/>
                </a:solidFill>
                <a:latin typeface="Arial" panose="020B0604020202020204" pitchFamily="34" charset="0"/>
              </a:rPr>
              <a:t>To maintain transparency </a:t>
            </a:r>
            <a:r>
              <a:rPr lang="en-US" sz="2300" i="0" u="none" strike="noStrike" baseline="0" dirty="0">
                <a:solidFill>
                  <a:srgbClr val="000000"/>
                </a:solidFill>
                <a:latin typeface="Arial" panose="020B0604020202020204" pitchFamily="34" charset="0"/>
              </a:rPr>
              <a:t>about Board‘s activities through voluntary disclosures, implementation of e-governance, prompt replies to RTI queries and publication of annual report.</a:t>
            </a:r>
          </a:p>
          <a:p>
            <a:r>
              <a:rPr lang="en-US" sz="2300" b="1" i="0" u="none" strike="noStrike" baseline="0" dirty="0">
                <a:solidFill>
                  <a:srgbClr val="000000"/>
                </a:solidFill>
                <a:latin typeface="Arial" panose="020B0604020202020204" pitchFamily="34" charset="0"/>
              </a:rPr>
              <a:t>To develop CBFC as a Centre of Excellence.</a:t>
            </a:r>
          </a:p>
          <a:p>
            <a:pPr>
              <a:buFont typeface="Wingdings" panose="05000000000000000000" pitchFamily="2" charset="2"/>
              <a:buChar char="Ø"/>
            </a:pPr>
            <a:endParaRPr lang="en-US" sz="2300" i="0" u="none" strike="noStrike" baseline="0" dirty="0">
              <a:solidFill>
                <a:srgbClr val="000000"/>
              </a:solidFill>
              <a:latin typeface="Arial" panose="020B0604020202020204" pitchFamily="34" charset="0"/>
            </a:endParaRPr>
          </a:p>
          <a:p>
            <a:pPr marL="50800" indent="0">
              <a:buNone/>
            </a:pPr>
            <a:endParaRPr lang="en-US" sz="2300" i="0" u="none" strike="noStrike" baseline="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407796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Certificates issued by CBFC:-</a:t>
            </a:r>
          </a:p>
          <a:p>
            <a:r>
              <a:rPr lang="en-US" sz="2300" b="1" i="0" u="none" strike="noStrike" baseline="0" dirty="0">
                <a:solidFill>
                  <a:srgbClr val="000000"/>
                </a:solidFill>
                <a:latin typeface="Arial" panose="020B0604020202020204" pitchFamily="34" charset="0"/>
              </a:rPr>
              <a:t>The CBFC currently issues the following certificates:-</a:t>
            </a:r>
          </a:p>
          <a:p>
            <a:pPr>
              <a:buFont typeface="Wingdings" panose="05000000000000000000" pitchFamily="2" charset="2"/>
              <a:buChar char="§"/>
            </a:pPr>
            <a:r>
              <a:rPr lang="en-US" sz="2300" b="1" i="0" u="none" strike="noStrike" baseline="0" dirty="0">
                <a:solidFill>
                  <a:srgbClr val="000000"/>
                </a:solidFill>
                <a:latin typeface="Arial" panose="020B0604020202020204" pitchFamily="34" charset="0"/>
              </a:rPr>
              <a:t>U - Universal</a:t>
            </a:r>
            <a:r>
              <a:rPr lang="en-US" sz="2300" i="0" u="none" strike="noStrike" baseline="0" dirty="0">
                <a:solidFill>
                  <a:srgbClr val="000000"/>
                </a:solidFill>
                <a:latin typeface="Arial" panose="020B0604020202020204" pitchFamily="34" charset="0"/>
              </a:rPr>
              <a:t>: Unrestricted Public Exhibition throughout India, </a:t>
            </a:r>
            <a:r>
              <a:rPr lang="en-US" sz="2300" b="1" i="0" u="none" strike="noStrike" baseline="0" dirty="0">
                <a:solidFill>
                  <a:srgbClr val="000000"/>
                </a:solidFill>
                <a:latin typeface="Arial" panose="020B0604020202020204" pitchFamily="34" charset="0"/>
              </a:rPr>
              <a:t>suitable for all age groups</a:t>
            </a:r>
            <a:r>
              <a:rPr lang="en-US" sz="2300" i="0" u="none" strike="noStrike" baseline="0" dirty="0">
                <a:solidFill>
                  <a:srgbClr val="000000"/>
                </a:solidFill>
                <a:latin typeface="Arial" panose="020B0604020202020204" pitchFamily="34" charset="0"/>
              </a:rPr>
              <a:t>. Films under this category should not upset children over 4. Such films may contain educational, social or family-oriented themes. Films under this category may also contain fantasy violence and/or mild bad language.</a:t>
            </a:r>
          </a:p>
          <a:p>
            <a:pPr>
              <a:buFont typeface="Wingdings" panose="05000000000000000000" pitchFamily="2" charset="2"/>
              <a:buChar char="§"/>
            </a:pPr>
            <a:endParaRPr lang="en-US" sz="2300" dirty="0">
              <a:solidFill>
                <a:srgbClr val="000000"/>
              </a:solidFill>
              <a:latin typeface="Arial" panose="020B0604020202020204" pitchFamily="34" charset="0"/>
            </a:endParaRPr>
          </a:p>
          <a:p>
            <a:pPr>
              <a:buFont typeface="Wingdings" panose="05000000000000000000" pitchFamily="2" charset="2"/>
              <a:buChar char="§"/>
            </a:pPr>
            <a:r>
              <a:rPr lang="en-US" sz="2300" b="1" i="0" u="none" strike="noStrike" baseline="0" dirty="0">
                <a:solidFill>
                  <a:srgbClr val="000000"/>
                </a:solidFill>
                <a:latin typeface="Arial" panose="020B0604020202020204" pitchFamily="34" charset="0"/>
              </a:rPr>
              <a:t>UA - Parental Guidance</a:t>
            </a:r>
            <a:r>
              <a:rPr lang="en-US" sz="2300" i="0" u="none" strike="noStrike" baseline="0" dirty="0">
                <a:solidFill>
                  <a:srgbClr val="000000"/>
                </a:solidFill>
                <a:latin typeface="Arial" panose="020B0604020202020204" pitchFamily="34" charset="0"/>
              </a:rPr>
              <a:t>: All ages admitted, but it is advised that </a:t>
            </a:r>
            <a:r>
              <a:rPr lang="en-US" sz="2300" b="1" i="0" u="none" strike="noStrike" baseline="0" dirty="0">
                <a:solidFill>
                  <a:srgbClr val="000000"/>
                </a:solidFill>
                <a:latin typeface="Arial" panose="020B0604020202020204" pitchFamily="34" charset="0"/>
              </a:rPr>
              <a:t>children below 12 be accompanied by a parent as the theme or content may be considered intense or inappropriate for young children</a:t>
            </a:r>
            <a:r>
              <a:rPr lang="en-US" sz="2300" i="0" u="none" strike="noStrike" baseline="0" dirty="0">
                <a:solidFill>
                  <a:srgbClr val="000000"/>
                </a:solidFill>
                <a:latin typeface="Arial" panose="020B0604020202020204" pitchFamily="34" charset="0"/>
              </a:rPr>
              <a:t>. Films under this category may contain mature themes, sexual references, mild sex scenes, violence with brief gory images and/or infrequent use of crude language.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69607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
            </a:pPr>
            <a:r>
              <a:rPr lang="en-US" sz="2300" b="1" i="0" u="none" strike="noStrike" baseline="0" dirty="0">
                <a:solidFill>
                  <a:srgbClr val="000000"/>
                </a:solidFill>
                <a:latin typeface="Arial" panose="020B0604020202020204" pitchFamily="34" charset="0"/>
              </a:rPr>
              <a:t>A- Adults Only: Restricted to adult audiences (18 years or over). </a:t>
            </a:r>
            <a:r>
              <a:rPr lang="en-US" sz="2300" b="0" i="0" u="none" strike="noStrike" baseline="0" dirty="0">
                <a:solidFill>
                  <a:srgbClr val="000000"/>
                </a:solidFill>
                <a:latin typeface="Arial" panose="020B0604020202020204" pitchFamily="34" charset="0"/>
              </a:rPr>
              <a:t>Nobody below the age of 18 may buy/rent an A rated DVD, VHS, UMD or watch a film in the cinema with this rating. Films under this category may contain adult/disturbing themes, frequent crude language, brutal violence with blood and gore, strong sex scenes and/or scenes of drug abuse which is considered unsuitable for minors.</a:t>
            </a:r>
          </a:p>
          <a:p>
            <a:pPr>
              <a:buFont typeface="Wingdings" panose="05000000000000000000" pitchFamily="2" charset="2"/>
              <a:buChar char="§"/>
            </a:pPr>
            <a:endParaRPr lang="en-US" sz="2300" dirty="0">
              <a:solidFill>
                <a:srgbClr val="000000"/>
              </a:solidFill>
              <a:latin typeface="Arial" panose="020B0604020202020204" pitchFamily="34" charset="0"/>
            </a:endParaRPr>
          </a:p>
          <a:p>
            <a:pPr>
              <a:buFont typeface="Wingdings" panose="05000000000000000000" pitchFamily="2" charset="2"/>
              <a:buChar char="§"/>
            </a:pPr>
            <a:r>
              <a:rPr lang="en-US" sz="2300" b="1" i="0" u="none" strike="noStrike" baseline="0" dirty="0">
                <a:solidFill>
                  <a:srgbClr val="000000"/>
                </a:solidFill>
                <a:latin typeface="Arial" panose="020B0604020202020204" pitchFamily="34" charset="0"/>
              </a:rPr>
              <a:t>S- Restricted to any special class of persons</a:t>
            </a:r>
            <a:r>
              <a:rPr lang="en-US" sz="2300" b="0" i="0" u="none" strike="noStrike" baseline="0" dirty="0">
                <a:solidFill>
                  <a:srgbClr val="000000"/>
                </a:solidFill>
                <a:latin typeface="Arial" panose="020B0604020202020204" pitchFamily="34" charset="0"/>
              </a:rPr>
              <a:t>: This rating signifies that the film is meant for </a:t>
            </a:r>
            <a:r>
              <a:rPr lang="en-US" sz="2300" b="1" i="0" u="none" strike="noStrike" baseline="0" dirty="0">
                <a:solidFill>
                  <a:srgbClr val="000000"/>
                </a:solidFill>
                <a:latin typeface="Arial" panose="020B0604020202020204" pitchFamily="34" charset="0"/>
              </a:rPr>
              <a:t>a specialized audience</a:t>
            </a:r>
            <a:r>
              <a:rPr lang="en-US" sz="2300" b="0" i="0" u="none" strike="noStrike" baseline="0" dirty="0">
                <a:solidFill>
                  <a:srgbClr val="000000"/>
                </a:solidFill>
                <a:latin typeface="Arial" panose="020B0604020202020204" pitchFamily="34" charset="0"/>
              </a:rPr>
              <a:t>, such as doctors, scientists, </a:t>
            </a:r>
            <a:r>
              <a:rPr lang="en-US" sz="2300" b="0" i="0" u="none" strike="noStrike" baseline="0" dirty="0" err="1">
                <a:solidFill>
                  <a:srgbClr val="000000"/>
                </a:solidFill>
                <a:latin typeface="Arial" panose="020B0604020202020204" pitchFamily="34" charset="0"/>
              </a:rPr>
              <a:t>etc</a:t>
            </a:r>
            <a:r>
              <a:rPr lang="en-US" sz="2300" b="0" i="0" u="none" strike="noStrike" baseline="0" dirty="0">
                <a:solidFill>
                  <a:srgbClr val="000000"/>
                </a:solidFill>
                <a:latin typeface="Arial" panose="020B0604020202020204" pitchFamily="34" charset="0"/>
              </a:rPr>
              <a:t>, are permitted to watch the film.</a:t>
            </a:r>
            <a:endParaRPr lang="en-US" sz="2300" i="0" u="none" strike="noStrike" baseline="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752926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Guidelines of CBFC for Film Certification </a:t>
            </a:r>
            <a:endParaRPr lang="en-US" sz="2300" b="0" i="0" u="none" strike="noStrike" baseline="0" dirty="0">
              <a:solidFill>
                <a:srgbClr val="000000"/>
              </a:solidFill>
              <a:latin typeface="Arial" panose="020B0604020202020204" pitchFamily="34" charset="0"/>
            </a:endParaRPr>
          </a:p>
          <a:p>
            <a:r>
              <a:rPr lang="en-US" sz="2300" b="0" i="0" u="none" strike="noStrike" baseline="0" dirty="0">
                <a:solidFill>
                  <a:srgbClr val="000000"/>
                </a:solidFill>
                <a:latin typeface="Arial" panose="020B0604020202020204" pitchFamily="34" charset="0"/>
              </a:rPr>
              <a:t>The Cinematograph Act lays down that a film shall not be certified if any part of it is against the interest of the sovereignty and integrity of India, the security of the State, friendly relations with foreign States, public order, decency or involves defamation or contempt of court or is likely to incite commission of any offence. </a:t>
            </a:r>
          </a:p>
          <a:p>
            <a:r>
              <a:rPr lang="en-US" sz="2300" b="1" i="0" u="none" strike="noStrike" baseline="0" dirty="0">
                <a:solidFill>
                  <a:srgbClr val="000000"/>
                </a:solidFill>
                <a:latin typeface="Arial" panose="020B0604020202020204" pitchFamily="34" charset="0"/>
              </a:rPr>
              <a:t>Under section 5B(2) the Central Government has issued the following guidelines:- </a:t>
            </a:r>
          </a:p>
          <a:p>
            <a:r>
              <a:rPr lang="en-US" sz="2300" b="0" i="0" u="none" strike="noStrike" baseline="0" dirty="0">
                <a:solidFill>
                  <a:srgbClr val="000000"/>
                </a:solidFill>
                <a:latin typeface="Arial" panose="020B0604020202020204" pitchFamily="34" charset="0"/>
              </a:rPr>
              <a:t>A film is judged in its entirety from the point of view of its overall impact and is examined in the light of the period depicted in the film and the contemporary standards of the country and the people to whom the film relates, provided that the film does not deprave the morality of the audience.</a:t>
            </a:r>
            <a:endParaRPr lang="en-US" sz="2300" i="0" u="none" strike="noStrike" baseline="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159815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Objectives of Film Certification:-</a:t>
            </a:r>
          </a:p>
          <a:p>
            <a:r>
              <a:rPr lang="en-US" sz="2300" i="0" u="none" strike="noStrike" baseline="0" dirty="0">
                <a:solidFill>
                  <a:srgbClr val="000000"/>
                </a:solidFill>
                <a:latin typeface="Arial" panose="020B0604020202020204" pitchFamily="34" charset="0"/>
              </a:rPr>
              <a:t>The medium of film remains responsible and sensitive to the values and standards of society;</a:t>
            </a:r>
          </a:p>
          <a:p>
            <a:r>
              <a:rPr lang="en-US" sz="2300" i="0" u="none" strike="noStrike" baseline="0" dirty="0">
                <a:solidFill>
                  <a:srgbClr val="000000"/>
                </a:solidFill>
                <a:latin typeface="Arial" panose="020B0604020202020204" pitchFamily="34" charset="0"/>
              </a:rPr>
              <a:t>Artistic expression and creative freedom are not unduly curbed;</a:t>
            </a:r>
          </a:p>
          <a:p>
            <a:r>
              <a:rPr lang="en-US" sz="2300" i="0" u="none" strike="noStrike" baseline="0" dirty="0">
                <a:solidFill>
                  <a:srgbClr val="000000"/>
                </a:solidFill>
                <a:latin typeface="Arial" panose="020B0604020202020204" pitchFamily="34" charset="0"/>
              </a:rPr>
              <a:t>Certification is responsible to social changes;</a:t>
            </a:r>
          </a:p>
          <a:p>
            <a:r>
              <a:rPr lang="en-US" sz="2300" dirty="0">
                <a:solidFill>
                  <a:srgbClr val="000000"/>
                </a:solidFill>
                <a:latin typeface="Arial" panose="020B0604020202020204" pitchFamily="34" charset="0"/>
              </a:rPr>
              <a:t>T</a:t>
            </a:r>
            <a:r>
              <a:rPr lang="en-US" sz="2300" i="0" u="none" strike="noStrike" baseline="0" dirty="0">
                <a:solidFill>
                  <a:srgbClr val="000000"/>
                </a:solidFill>
                <a:latin typeface="Arial" panose="020B0604020202020204" pitchFamily="34" charset="0"/>
              </a:rPr>
              <a:t>he medium of film provides clean and healthy entertainment; and</a:t>
            </a:r>
          </a:p>
          <a:p>
            <a:r>
              <a:rPr lang="en-US" sz="2300" dirty="0">
                <a:solidFill>
                  <a:srgbClr val="000000"/>
                </a:solidFill>
                <a:latin typeface="Arial" panose="020B0604020202020204" pitchFamily="34" charset="0"/>
              </a:rPr>
              <a:t>A</a:t>
            </a:r>
            <a:r>
              <a:rPr lang="en-US" sz="2300" i="0" u="none" strike="noStrike" baseline="0" dirty="0">
                <a:solidFill>
                  <a:srgbClr val="000000"/>
                </a:solidFill>
                <a:latin typeface="Arial" panose="020B0604020202020204" pitchFamily="34" charset="0"/>
              </a:rPr>
              <a:t>s far as possible, the film is of aesthetic value and cinematically of a good standard.</a:t>
            </a:r>
          </a:p>
          <a:p>
            <a:pPr algn="l"/>
            <a:endParaRPr lang="en-IN" sz="1800" b="0" i="0" u="none" strike="noStrike" baseline="0" dirty="0">
              <a:solidFill>
                <a:srgbClr val="000000"/>
              </a:solidFill>
              <a:latin typeface="Arial" panose="020B0604020202020204" pitchFamily="34" charset="0"/>
            </a:endParaRPr>
          </a:p>
          <a:p>
            <a:pPr>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In pursuance of the above objectives, the CBFC shall ensure that</a:t>
            </a:r>
            <a:r>
              <a:rPr lang="en-US" sz="1800" b="0" i="0" u="none" strike="noStrike" baseline="0" dirty="0">
                <a:solidFill>
                  <a:srgbClr val="000000"/>
                </a:solidFill>
                <a:latin typeface="Arial" panose="020B0604020202020204" pitchFamily="34" charset="0"/>
              </a:rPr>
              <a:t> </a:t>
            </a:r>
          </a:p>
          <a:p>
            <a:r>
              <a:rPr lang="en-US" sz="2300" b="1" i="0" u="none" strike="noStrike" baseline="0" dirty="0">
                <a:solidFill>
                  <a:srgbClr val="000000"/>
                </a:solidFill>
                <a:latin typeface="Arial" panose="020B0604020202020204" pitchFamily="34" charset="0"/>
              </a:rPr>
              <a:t>anti social activities such as violence are not glorified or justified </a:t>
            </a:r>
          </a:p>
          <a:p>
            <a:r>
              <a:rPr lang="en-US" sz="2300" b="1" i="0" u="none" strike="noStrike" baseline="0" dirty="0">
                <a:solidFill>
                  <a:srgbClr val="000000"/>
                </a:solidFill>
                <a:latin typeface="Arial" panose="020B0604020202020204" pitchFamily="34" charset="0"/>
              </a:rPr>
              <a:t>the modus operandi of criminals</a:t>
            </a:r>
            <a:r>
              <a:rPr lang="en-US" sz="2300" b="0" i="0" u="none" strike="noStrike" baseline="0" dirty="0">
                <a:solidFill>
                  <a:srgbClr val="000000"/>
                </a:solidFill>
                <a:latin typeface="Arial" panose="020B0604020202020204" pitchFamily="34" charset="0"/>
              </a:rPr>
              <a:t>, other visuals or words likely to incite the commission of any offence are </a:t>
            </a:r>
            <a:r>
              <a:rPr lang="en-US" sz="2300" b="1" i="0" u="none" strike="noStrike" baseline="0" dirty="0">
                <a:solidFill>
                  <a:srgbClr val="000000"/>
                </a:solidFill>
                <a:latin typeface="Arial" panose="020B0604020202020204" pitchFamily="34" charset="0"/>
              </a:rPr>
              <a:t>not depicted</a:t>
            </a:r>
            <a:r>
              <a:rPr lang="en-US" sz="2300" b="0" i="0" u="none" strike="noStrike" baseline="0" dirty="0">
                <a:solidFill>
                  <a:srgbClr val="000000"/>
                </a:solidFill>
                <a:latin typeface="Arial" panose="020B0604020202020204" pitchFamily="34" charset="0"/>
              </a:rPr>
              <a:t>;</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97143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endParaRPr lang="en-US" sz="3000" b="1" i="0" u="none" strike="noStrike" baseline="0" dirty="0">
              <a:solidFill>
                <a:srgbClr val="000000"/>
              </a:solidFill>
              <a:latin typeface="Arial" panose="020B0604020202020204" pitchFamily="34" charset="0"/>
            </a:endParaRPr>
          </a:p>
          <a:p>
            <a:pPr marL="520700" indent="-342900" algn="just"/>
            <a:endParaRPr lang="en-US" sz="3000" b="1" dirty="0">
              <a:solidFill>
                <a:srgbClr val="000000"/>
              </a:solidFill>
              <a:latin typeface="Arial" panose="020B0604020202020204" pitchFamily="34" charset="0"/>
            </a:endParaRPr>
          </a:p>
          <a:p>
            <a:pPr marL="177800" indent="0" algn="just">
              <a:buNone/>
            </a:pPr>
            <a:endParaRPr lang="en-US" sz="3000" b="1" i="0" u="none" strike="noStrike" baseline="0" dirty="0">
              <a:solidFill>
                <a:srgbClr val="000000"/>
              </a:solidFill>
              <a:latin typeface="Arial" panose="020B0604020202020204" pitchFamily="34" charset="0"/>
            </a:endParaRPr>
          </a:p>
          <a:p>
            <a:pPr marL="520700" indent="-342900" algn="just"/>
            <a:r>
              <a:rPr lang="en-US" sz="3000" b="1" i="0" u="none" strike="noStrike" baseline="0" dirty="0">
                <a:solidFill>
                  <a:srgbClr val="000000"/>
                </a:solidFill>
                <a:latin typeface="Arial" panose="020B0604020202020204" pitchFamily="34" charset="0"/>
              </a:rPr>
              <a:t>Emerging Trends in Contemporary Indian Cinema: Computer Generated Imagery (CGI), Crossover and Experimental Cinema</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Lesson-1</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65425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i="0" u="none" strike="noStrike" baseline="0" dirty="0">
                <a:solidFill>
                  <a:srgbClr val="000000"/>
                </a:solidFill>
                <a:latin typeface="Arial" panose="020B0604020202020204" pitchFamily="34" charset="0"/>
              </a:rPr>
              <a:t>scenes – </a:t>
            </a:r>
          </a:p>
          <a:p>
            <a:pPr marL="508000" indent="-457200">
              <a:buFont typeface="+mj-lt"/>
              <a:buAutoNum type="alphaLcParenR"/>
            </a:pPr>
            <a:r>
              <a:rPr lang="en-US" sz="2300" i="0" u="none" strike="noStrike" baseline="0" dirty="0">
                <a:solidFill>
                  <a:srgbClr val="000000"/>
                </a:solidFill>
                <a:latin typeface="Arial" panose="020B0604020202020204" pitchFamily="34" charset="0"/>
              </a:rPr>
              <a:t>showing involvement of children in violence as victims or perpetrators or as forced witnesses to violence, or showing children as being subjected to any form of child abuse. </a:t>
            </a:r>
          </a:p>
          <a:p>
            <a:pPr marL="508000" indent="-457200">
              <a:buFont typeface="+mj-lt"/>
              <a:buAutoNum type="alphaLcParenR"/>
            </a:pPr>
            <a:r>
              <a:rPr lang="en-US" sz="2300" i="0" u="none" strike="noStrike" baseline="0" dirty="0">
                <a:solidFill>
                  <a:srgbClr val="000000"/>
                </a:solidFill>
                <a:latin typeface="Arial" panose="020B0604020202020204" pitchFamily="34" charset="0"/>
              </a:rPr>
              <a:t>showing abuse or ridicule of physically and mentally handicapped persons; and</a:t>
            </a:r>
          </a:p>
          <a:p>
            <a:pPr marL="508000" indent="-457200">
              <a:buFont typeface="+mj-lt"/>
              <a:buAutoNum type="alphaLcParenR"/>
            </a:pPr>
            <a:r>
              <a:rPr lang="en-US" sz="2300" i="0" u="none" strike="noStrike" baseline="0" dirty="0">
                <a:solidFill>
                  <a:srgbClr val="000000"/>
                </a:solidFill>
                <a:latin typeface="Arial" panose="020B0604020202020204" pitchFamily="34" charset="0"/>
              </a:rPr>
              <a:t>showing cruelty to, or abuse of animals, are not presented needlessly</a:t>
            </a:r>
          </a:p>
          <a:p>
            <a:r>
              <a:rPr lang="en-US" sz="2300" b="1" i="0" u="none" strike="noStrike" baseline="0" dirty="0">
                <a:solidFill>
                  <a:srgbClr val="000000"/>
                </a:solidFill>
                <a:latin typeface="Arial" panose="020B0604020202020204" pitchFamily="34" charset="0"/>
              </a:rPr>
              <a:t>pointless or avoidable scenes of violence</a:t>
            </a:r>
            <a:r>
              <a:rPr lang="en-US" sz="2300" i="0" u="none" strike="noStrike" baseline="0" dirty="0">
                <a:solidFill>
                  <a:srgbClr val="000000"/>
                </a:solidFill>
                <a:latin typeface="Arial" panose="020B0604020202020204" pitchFamily="34" charset="0"/>
              </a:rPr>
              <a:t>, cruelty and horror, scenes of violence primarily intended to provide entertainment and such scenes as may have the effect of de-</a:t>
            </a:r>
            <a:r>
              <a:rPr lang="en-US" sz="2300" i="0" u="none" strike="noStrike" baseline="0" dirty="0" err="1">
                <a:solidFill>
                  <a:srgbClr val="000000"/>
                </a:solidFill>
                <a:latin typeface="Arial" panose="020B0604020202020204" pitchFamily="34" charset="0"/>
              </a:rPr>
              <a:t>sensitising</a:t>
            </a:r>
            <a:r>
              <a:rPr lang="en-US" sz="2300" i="0" u="none" strike="noStrike" baseline="0" dirty="0">
                <a:solidFill>
                  <a:srgbClr val="000000"/>
                </a:solidFill>
                <a:latin typeface="Arial" panose="020B0604020202020204" pitchFamily="34" charset="0"/>
              </a:rPr>
              <a:t> or de-</a:t>
            </a:r>
            <a:r>
              <a:rPr lang="en-US" sz="2300" i="0" u="none" strike="noStrike" baseline="0" dirty="0" err="1">
                <a:solidFill>
                  <a:srgbClr val="000000"/>
                </a:solidFill>
                <a:latin typeface="Arial" panose="020B0604020202020204" pitchFamily="34" charset="0"/>
              </a:rPr>
              <a:t>humanising</a:t>
            </a:r>
            <a:r>
              <a:rPr lang="en-US" sz="2300" i="0" u="none" strike="noStrike" baseline="0" dirty="0">
                <a:solidFill>
                  <a:srgbClr val="000000"/>
                </a:solidFill>
                <a:latin typeface="Arial" panose="020B0604020202020204" pitchFamily="34" charset="0"/>
              </a:rPr>
              <a:t> people are not shown;</a:t>
            </a:r>
          </a:p>
          <a:p>
            <a:r>
              <a:rPr lang="en-US" sz="2300" b="1" i="0" u="none" strike="noStrike" baseline="0" dirty="0">
                <a:solidFill>
                  <a:srgbClr val="000000"/>
                </a:solidFill>
                <a:latin typeface="Arial" panose="020B0604020202020204" pitchFamily="34" charset="0"/>
              </a:rPr>
              <a:t>scenes which have the effect of justifying or glorifying drinking </a:t>
            </a:r>
            <a:r>
              <a:rPr lang="en-US" sz="2300" i="0" u="none" strike="noStrike" baseline="0" dirty="0">
                <a:solidFill>
                  <a:srgbClr val="000000"/>
                </a:solidFill>
                <a:latin typeface="Arial" panose="020B0604020202020204" pitchFamily="34" charset="0"/>
              </a:rPr>
              <a:t>are not shown; scenes tending to encourage, justify or </a:t>
            </a:r>
            <a:r>
              <a:rPr lang="en-US" sz="2300" i="0" u="none" strike="noStrike" baseline="0" dirty="0" err="1">
                <a:solidFill>
                  <a:srgbClr val="000000"/>
                </a:solidFill>
                <a:latin typeface="Arial" panose="020B0604020202020204" pitchFamily="34" charset="0"/>
              </a:rPr>
              <a:t>glamorise</a:t>
            </a:r>
            <a:r>
              <a:rPr lang="en-US" sz="2300" i="0" u="none" strike="noStrike" baseline="0" dirty="0">
                <a:solidFill>
                  <a:srgbClr val="000000"/>
                </a:solidFill>
                <a:latin typeface="Arial" panose="020B0604020202020204" pitchFamily="34" charset="0"/>
              </a:rPr>
              <a:t> drug addiction are not shown;</a:t>
            </a:r>
          </a:p>
          <a:p>
            <a:pPr>
              <a:buFont typeface="Wingdings" panose="05000000000000000000" pitchFamily="2" charset="2"/>
              <a:buChar char="Ø"/>
            </a:pPr>
            <a:endParaRPr lang="en-US" sz="2300" i="0" u="none" strike="noStrike" baseline="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849898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r>
              <a:rPr lang="en-US" sz="2300" i="0" u="none" strike="noStrike" baseline="0" dirty="0">
                <a:solidFill>
                  <a:srgbClr val="000000"/>
                </a:solidFill>
                <a:latin typeface="Arial" panose="020B0604020202020204" pitchFamily="34" charset="0"/>
              </a:rPr>
              <a:t>scenes tending to encourage, justify or </a:t>
            </a:r>
            <a:r>
              <a:rPr lang="en-US" sz="2300" i="0" u="none" strike="noStrike" baseline="0" dirty="0" err="1">
                <a:solidFill>
                  <a:srgbClr val="000000"/>
                </a:solidFill>
                <a:latin typeface="Arial" panose="020B0604020202020204" pitchFamily="34" charset="0"/>
              </a:rPr>
              <a:t>glamorise</a:t>
            </a:r>
            <a:r>
              <a:rPr lang="en-US" sz="2300" i="0" u="none" strike="noStrike" baseline="0" dirty="0">
                <a:solidFill>
                  <a:srgbClr val="000000"/>
                </a:solidFill>
                <a:latin typeface="Arial" panose="020B0604020202020204" pitchFamily="34" charset="0"/>
              </a:rPr>
              <a:t> consumption of tobacco or smoking are not shown;</a:t>
            </a:r>
          </a:p>
          <a:p>
            <a:r>
              <a:rPr lang="en-US" sz="2300" b="1" i="0" u="none" strike="noStrike" baseline="0" dirty="0">
                <a:solidFill>
                  <a:srgbClr val="000000"/>
                </a:solidFill>
                <a:latin typeface="Arial" panose="020B0604020202020204" pitchFamily="34" charset="0"/>
              </a:rPr>
              <a:t>human sensibilities are not offended </a:t>
            </a:r>
            <a:r>
              <a:rPr lang="en-US" sz="2300" i="0" u="none" strike="noStrike" baseline="0" dirty="0">
                <a:solidFill>
                  <a:srgbClr val="000000"/>
                </a:solidFill>
                <a:latin typeface="Arial" panose="020B0604020202020204" pitchFamily="34" charset="0"/>
              </a:rPr>
              <a:t>by vulgarity, obscenity or depravity;</a:t>
            </a:r>
          </a:p>
          <a:p>
            <a:r>
              <a:rPr lang="en-US" sz="2300" b="1" i="0" u="none" strike="noStrike" baseline="0" dirty="0">
                <a:solidFill>
                  <a:srgbClr val="000000"/>
                </a:solidFill>
                <a:latin typeface="Arial" panose="020B0604020202020204" pitchFamily="34" charset="0"/>
              </a:rPr>
              <a:t>such dual meaning words </a:t>
            </a:r>
            <a:r>
              <a:rPr lang="en-US" sz="2300" i="0" u="none" strike="noStrike" baseline="0" dirty="0">
                <a:solidFill>
                  <a:srgbClr val="000000"/>
                </a:solidFill>
                <a:latin typeface="Arial" panose="020B0604020202020204" pitchFamily="34" charset="0"/>
              </a:rPr>
              <a:t>as obviously cater to baser instincts are not allowed;</a:t>
            </a:r>
          </a:p>
          <a:p>
            <a:r>
              <a:rPr lang="en-US" sz="2300" b="1" i="0" u="none" strike="noStrike" baseline="0" dirty="0">
                <a:solidFill>
                  <a:srgbClr val="000000"/>
                </a:solidFill>
                <a:latin typeface="Arial" panose="020B0604020202020204" pitchFamily="34" charset="0"/>
              </a:rPr>
              <a:t>scenes degrading or denigrating women</a:t>
            </a:r>
            <a:r>
              <a:rPr lang="en-US" sz="2300" i="0" u="none" strike="noStrike" baseline="0" dirty="0">
                <a:solidFill>
                  <a:srgbClr val="000000"/>
                </a:solidFill>
                <a:latin typeface="Arial" panose="020B0604020202020204" pitchFamily="34" charset="0"/>
              </a:rPr>
              <a:t> in any manner are not presented;</a:t>
            </a:r>
          </a:p>
          <a:p>
            <a:r>
              <a:rPr lang="en-US" sz="2300" i="0" u="none" strike="noStrike" baseline="0" dirty="0">
                <a:solidFill>
                  <a:srgbClr val="000000"/>
                </a:solidFill>
                <a:latin typeface="Arial" panose="020B0604020202020204" pitchFamily="34" charset="0"/>
              </a:rPr>
              <a:t>scenes involving sexual violence against women like attempt to rape, rape or any form of molestation or scenes of a similar nature are avoided, and if any such incidence is germane to the theme, they shall be reduced to the minimum and no details are shown</a:t>
            </a:r>
          </a:p>
          <a:p>
            <a:r>
              <a:rPr lang="en-US" sz="2300" i="0" u="none" strike="noStrike" baseline="0" dirty="0">
                <a:solidFill>
                  <a:srgbClr val="000000"/>
                </a:solidFill>
                <a:latin typeface="Arial" panose="020B0604020202020204" pitchFamily="34" charset="0"/>
              </a:rPr>
              <a:t>scenes showing sexual perversions shall be avoided and if such matters are germane to the theme they shall be reduced to the minimum and no details are shown;</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861273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r>
              <a:rPr lang="en-US" sz="2300" i="0" u="none" strike="noStrike" baseline="0" dirty="0">
                <a:solidFill>
                  <a:srgbClr val="000000"/>
                </a:solidFill>
                <a:latin typeface="Arial" panose="020B0604020202020204" pitchFamily="34" charset="0"/>
              </a:rPr>
              <a:t>visuals or words which promote communal, obscurantist, anti-scientific and anti-national attitude are not presented</a:t>
            </a:r>
          </a:p>
          <a:p>
            <a:r>
              <a:rPr lang="en-US" sz="2300" i="0" u="none" strike="noStrike" baseline="0" dirty="0">
                <a:solidFill>
                  <a:srgbClr val="000000"/>
                </a:solidFill>
                <a:latin typeface="Arial" panose="020B0604020202020204" pitchFamily="34" charset="0"/>
              </a:rPr>
              <a:t>the sovereignty and integrity of India is not called in question;</a:t>
            </a:r>
          </a:p>
          <a:p>
            <a:r>
              <a:rPr lang="en-US" sz="2300" i="0" u="none" strike="noStrike" baseline="0" dirty="0">
                <a:solidFill>
                  <a:srgbClr val="000000"/>
                </a:solidFill>
                <a:latin typeface="Arial" panose="020B0604020202020204" pitchFamily="34" charset="0"/>
              </a:rPr>
              <a:t>the security of the State is not jeopardized or endangered</a:t>
            </a:r>
          </a:p>
          <a:p>
            <a:r>
              <a:rPr lang="en-US" sz="2300" i="0" u="none" strike="noStrike" baseline="0" dirty="0">
                <a:solidFill>
                  <a:srgbClr val="000000"/>
                </a:solidFill>
                <a:latin typeface="Arial" panose="020B0604020202020204" pitchFamily="34" charset="0"/>
              </a:rPr>
              <a:t>friendly relations with foreign States are not strained;</a:t>
            </a:r>
          </a:p>
          <a:p>
            <a:r>
              <a:rPr lang="en-US" sz="2300" i="0" u="none" strike="noStrike" baseline="0" dirty="0">
                <a:solidFill>
                  <a:srgbClr val="000000"/>
                </a:solidFill>
                <a:latin typeface="Arial" panose="020B0604020202020204" pitchFamily="34" charset="0"/>
              </a:rPr>
              <a:t>public order is not endangered</a:t>
            </a:r>
          </a:p>
          <a:p>
            <a:r>
              <a:rPr lang="en-US" sz="2300" i="0" u="none" strike="noStrike" baseline="0" dirty="0">
                <a:solidFill>
                  <a:srgbClr val="000000"/>
                </a:solidFill>
                <a:latin typeface="Arial" panose="020B0604020202020204" pitchFamily="34" charset="0"/>
              </a:rPr>
              <a:t>visuals or words involving defamation of an individual or a body of individuals, or contempt of court are not presented. Scenes that tend to create scorn, disgrace or disregard of rules or undermine the dignity of court will come under the term ''Contempt of Court'' and</a:t>
            </a:r>
          </a:p>
          <a:p>
            <a:r>
              <a:rPr lang="en-US" sz="2300" i="0" u="none" strike="noStrike" baseline="0" dirty="0">
                <a:solidFill>
                  <a:srgbClr val="000000"/>
                </a:solidFill>
                <a:latin typeface="Arial" panose="020B0604020202020204" pitchFamily="34" charset="0"/>
              </a:rPr>
              <a:t>national symbols and emblems are not shown except in accordance with the provisions of the Emblems and Names (Prevention of Improper Use) Act, 1950 (12 of 1950)</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167074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The Board of Film Certification shall also ensure that the film:-</a:t>
            </a:r>
          </a:p>
          <a:p>
            <a:pPr marL="50800" indent="0">
              <a:buNone/>
            </a:pPr>
            <a:endParaRPr lang="en-US" sz="2300" b="1" i="0" u="none" strike="noStrike" baseline="0" dirty="0">
              <a:solidFill>
                <a:srgbClr val="000000"/>
              </a:solidFill>
              <a:latin typeface="Arial" panose="020B0604020202020204" pitchFamily="34" charset="0"/>
            </a:endParaRPr>
          </a:p>
          <a:p>
            <a:r>
              <a:rPr lang="en-US" sz="2300" i="0" u="none" strike="noStrike" baseline="0" dirty="0">
                <a:solidFill>
                  <a:srgbClr val="000000"/>
                </a:solidFill>
                <a:latin typeface="Arial" panose="020B0604020202020204" pitchFamily="34" charset="0"/>
              </a:rPr>
              <a:t>Is judged in its entirety from the point of view of its overall impact; and</a:t>
            </a:r>
          </a:p>
          <a:p>
            <a:r>
              <a:rPr lang="en-US" sz="2300" i="0" u="none" strike="noStrike" baseline="0" dirty="0">
                <a:solidFill>
                  <a:srgbClr val="000000"/>
                </a:solidFill>
                <a:latin typeface="Arial" panose="020B0604020202020204" pitchFamily="34" charset="0"/>
              </a:rPr>
              <a:t>Is examined in the light of the period depicted in the films and the contemporary standards of the country and the people to which the film relates provided that the film does not deprave the morality of the audience.</a:t>
            </a:r>
          </a:p>
          <a:p>
            <a:pPr>
              <a:buFont typeface="Wingdings" panose="05000000000000000000" pitchFamily="2" charset="2"/>
              <a:buChar char="Ø"/>
            </a:pPr>
            <a:r>
              <a:rPr lang="en-US" sz="2300" i="0" u="none" strike="noStrike" baseline="0" dirty="0">
                <a:solidFill>
                  <a:srgbClr val="000000"/>
                </a:solidFill>
                <a:latin typeface="Arial" panose="020B0604020202020204" pitchFamily="34" charset="0"/>
              </a:rPr>
              <a:t>Films that meet the above – mentioned criteria but are considered unsuitable for exhibition to non-adults shall be certified for exhibition to adult audiences only.</a:t>
            </a:r>
          </a:p>
          <a:p>
            <a:pPr marL="50800" indent="0">
              <a:buNone/>
            </a:pPr>
            <a:endParaRPr lang="en-US" sz="2300" i="0" u="none" strike="noStrike" baseline="0" dirty="0">
              <a:solidFill>
                <a:srgbClr val="000000"/>
              </a:solidFill>
              <a:latin typeface="Arial" panose="020B0604020202020204" pitchFamily="34" charset="0"/>
            </a:endParaRPr>
          </a:p>
          <a:p>
            <a:pPr marL="50800" indent="0">
              <a:buNone/>
            </a:pPr>
            <a:endParaRPr lang="en-US" sz="2300" i="0" u="none" strike="noStrike" baseline="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22112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i="0" u="none" strike="noStrike" baseline="0" dirty="0">
                <a:solidFill>
                  <a:srgbClr val="000000"/>
                </a:solidFill>
                <a:latin typeface="Arial" panose="020B0604020202020204" pitchFamily="34" charset="0"/>
              </a:rPr>
              <a:t>While certifying films for unrestricted public exhibition, the Board shall </a:t>
            </a:r>
            <a:r>
              <a:rPr lang="en-US" sz="2300" b="1" i="0" u="none" strike="noStrike" baseline="0" dirty="0">
                <a:solidFill>
                  <a:srgbClr val="000000"/>
                </a:solidFill>
                <a:latin typeface="Arial" panose="020B0604020202020204" pitchFamily="34" charset="0"/>
              </a:rPr>
              <a:t>ensure that the film is suitable for family viewing</a:t>
            </a:r>
            <a:r>
              <a:rPr lang="en-US" sz="2300" i="0" u="none" strike="noStrike" baseline="0" dirty="0">
                <a:solidFill>
                  <a:srgbClr val="000000"/>
                </a:solidFill>
                <a:latin typeface="Arial" panose="020B0604020202020204" pitchFamily="34" charset="0"/>
              </a:rPr>
              <a:t>, that is to say, the film shall be such that all the members of the family including children can view it together.</a:t>
            </a:r>
          </a:p>
          <a:p>
            <a:pPr>
              <a:buFont typeface="Wingdings" panose="05000000000000000000" pitchFamily="2" charset="2"/>
              <a:buChar char="Ø"/>
            </a:pPr>
            <a:r>
              <a:rPr lang="en-US" sz="2300" i="0" u="none" strike="noStrike" baseline="0" dirty="0">
                <a:solidFill>
                  <a:srgbClr val="000000"/>
                </a:solidFill>
                <a:latin typeface="Arial" panose="020B0604020202020204" pitchFamily="34" charset="0"/>
              </a:rPr>
              <a:t>If the Board, having regard to the nature, content and theme of the film is of the opinion that </a:t>
            </a:r>
            <a:r>
              <a:rPr lang="en-US" sz="2300" b="1" i="0" u="none" strike="noStrike" baseline="0" dirty="0">
                <a:solidFill>
                  <a:srgbClr val="000000"/>
                </a:solidFill>
                <a:latin typeface="Arial" panose="020B0604020202020204" pitchFamily="34" charset="0"/>
              </a:rPr>
              <a:t>it is necessary to caution the parents / guardian to consider as to whether any child below the age of twelve years maybe allowed to see such a film</a:t>
            </a:r>
            <a:r>
              <a:rPr lang="en-US" sz="2300" i="0" u="none" strike="noStrike" baseline="0" dirty="0">
                <a:solidFill>
                  <a:srgbClr val="000000"/>
                </a:solidFill>
                <a:latin typeface="Arial" panose="020B0604020202020204" pitchFamily="34" charset="0"/>
              </a:rPr>
              <a:t>, the film shall be certified for unrestricted public exhibition with an endorsement to that effect.</a:t>
            </a:r>
          </a:p>
          <a:p>
            <a:pPr>
              <a:buFont typeface="Wingdings" panose="05000000000000000000" pitchFamily="2" charset="2"/>
              <a:buChar char="Ø"/>
            </a:pPr>
            <a:r>
              <a:rPr lang="en-US" sz="2300" i="0" u="none" strike="noStrike" baseline="0" dirty="0">
                <a:solidFill>
                  <a:srgbClr val="000000"/>
                </a:solidFill>
                <a:latin typeface="Arial" panose="020B0604020202020204" pitchFamily="34" charset="0"/>
              </a:rPr>
              <a:t>If the Board having regard to the nature, content and theme of the film, is of the opinion that the exhibition of the film should be restricted to members of any profession or any class of persons, the film shall be certified for public exhibition restricted to the specialized audiences to be specified by the Board in this behalf.</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166078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i="0" u="none" strike="noStrike" baseline="0" dirty="0">
                <a:solidFill>
                  <a:srgbClr val="000000"/>
                </a:solidFill>
                <a:latin typeface="Arial" panose="020B0604020202020204" pitchFamily="34" charset="0"/>
              </a:rPr>
              <a:t>The Board shall scrutinize the titles of the films carefully and ensure that they are not provocative, vulgar, offensive or violative of any of the above-mentioned guidelines.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929708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Appeal Procedure against CBFC</a:t>
            </a:r>
          </a:p>
          <a:p>
            <a:r>
              <a:rPr lang="en-US" sz="2300" i="0" u="none" strike="noStrike" baseline="0" dirty="0">
                <a:solidFill>
                  <a:srgbClr val="000000"/>
                </a:solidFill>
                <a:latin typeface="Arial" panose="020B0604020202020204" pitchFamily="34" charset="0"/>
              </a:rPr>
              <a:t> If the applicant is aggrieved by the order of the CBFC (s)he may appeal to the </a:t>
            </a:r>
            <a:r>
              <a:rPr lang="en-US" sz="2300" b="1" i="0" u="none" strike="noStrike" baseline="0" dirty="0">
                <a:solidFill>
                  <a:srgbClr val="000000"/>
                </a:solidFill>
                <a:latin typeface="Arial" panose="020B0604020202020204" pitchFamily="34" charset="0"/>
              </a:rPr>
              <a:t>Appellate Tribunal which is chaired by a retired High Court judge or any person so qualified to be a High Court Judge</a:t>
            </a:r>
            <a:r>
              <a:rPr lang="en-US" sz="2300" i="0" u="none" strike="noStrike" baseline="0" dirty="0">
                <a:solidFill>
                  <a:srgbClr val="000000"/>
                </a:solidFill>
                <a:latin typeface="Arial" panose="020B0604020202020204" pitchFamily="34" charset="0"/>
              </a:rPr>
              <a:t>.</a:t>
            </a:r>
          </a:p>
          <a:p>
            <a:pPr marL="50800" indent="0">
              <a:buNone/>
            </a:pPr>
            <a:endParaRPr lang="en-US" sz="2300" dirty="0">
              <a:solidFill>
                <a:srgbClr val="000000"/>
              </a:solidFill>
              <a:latin typeface="Arial" panose="020B0604020202020204" pitchFamily="34" charset="0"/>
            </a:endParaRPr>
          </a:p>
          <a:p>
            <a:r>
              <a:rPr lang="en-US" sz="2300" i="0" u="none" strike="noStrike" baseline="0" dirty="0">
                <a:solidFill>
                  <a:srgbClr val="000000"/>
                </a:solidFill>
                <a:latin typeface="Arial" panose="020B0604020202020204" pitchFamily="34" charset="0"/>
              </a:rPr>
              <a:t> Further, </a:t>
            </a:r>
            <a:r>
              <a:rPr lang="en-US" sz="2300" b="1" i="0" u="none" strike="noStrike" baseline="0" dirty="0">
                <a:solidFill>
                  <a:srgbClr val="000000"/>
                </a:solidFill>
                <a:latin typeface="Arial" panose="020B0604020202020204" pitchFamily="34" charset="0"/>
              </a:rPr>
              <a:t>Revision powers are given to the Central Government </a:t>
            </a:r>
            <a:r>
              <a:rPr lang="en-US" sz="2300" i="0" u="none" strike="noStrike" baseline="0" dirty="0">
                <a:solidFill>
                  <a:srgbClr val="000000"/>
                </a:solidFill>
                <a:latin typeface="Arial" panose="020B0604020202020204" pitchFamily="34" charset="0"/>
              </a:rPr>
              <a:t>to call for the record of any proceeding in relation to any film which is pending before, or has been decided by the Board and may make a decision as it deems fit, after giving the applicant an opportunity for representing his views in the matter.</a:t>
            </a:r>
          </a:p>
          <a:p>
            <a:endParaRPr lang="en-US" sz="2300" dirty="0">
              <a:solidFill>
                <a:srgbClr val="000000"/>
              </a:solidFill>
              <a:latin typeface="Arial" panose="020B0604020202020204" pitchFamily="34" charset="0"/>
            </a:endParaRPr>
          </a:p>
          <a:p>
            <a:r>
              <a:rPr lang="en-US" sz="2300" i="0" u="none" strike="noStrike" baseline="0" dirty="0">
                <a:solidFill>
                  <a:srgbClr val="000000"/>
                </a:solidFill>
                <a:latin typeface="Arial" panose="020B0604020202020204" pitchFamily="34" charset="0"/>
              </a:rPr>
              <a:t>The Judiciary has frequently demarcated between the expression and abuse of freedom of speech. It has always tried to maintain a balance between rights of artists and the need of censorship wherever required.</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944394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r>
              <a:rPr lang="en-US" sz="2300" b="1" i="0" u="none" strike="noStrike" baseline="0" dirty="0">
                <a:solidFill>
                  <a:srgbClr val="000000"/>
                </a:solidFill>
                <a:latin typeface="Arial" panose="020B0604020202020204" pitchFamily="34" charset="0"/>
              </a:rPr>
              <a:t>In S. Rangarajan vs. P. </a:t>
            </a:r>
            <a:r>
              <a:rPr lang="en-US" sz="2300" b="1" i="0" u="none" strike="noStrike" baseline="0" dirty="0" err="1">
                <a:solidFill>
                  <a:srgbClr val="000000"/>
                </a:solidFill>
                <a:latin typeface="Arial" panose="020B0604020202020204" pitchFamily="34" charset="0"/>
              </a:rPr>
              <a:t>Jagjivan</a:t>
            </a:r>
            <a:r>
              <a:rPr lang="en-US" sz="2300" b="1" i="0" u="none" strike="noStrike" baseline="0" dirty="0">
                <a:solidFill>
                  <a:srgbClr val="000000"/>
                </a:solidFill>
                <a:latin typeface="Arial" panose="020B0604020202020204" pitchFamily="34" charset="0"/>
              </a:rPr>
              <a:t> Ram</a:t>
            </a:r>
            <a:r>
              <a:rPr lang="en-US" sz="2300" i="0" u="none" strike="noStrike" baseline="0" dirty="0">
                <a:solidFill>
                  <a:srgbClr val="000000"/>
                </a:solidFill>
                <a:latin typeface="Arial" panose="020B0604020202020204" pitchFamily="34" charset="0"/>
              </a:rPr>
              <a:t>, the Court opined, censorship by prior restraint is not only desirable but also necessary in case of motion pictures as it has a strong impact on the minds of the viewers and can affect their emotions.</a:t>
            </a:r>
          </a:p>
          <a:p>
            <a:r>
              <a:rPr lang="en-US" sz="2300" i="0" u="none" strike="noStrike" baseline="0" dirty="0">
                <a:solidFill>
                  <a:srgbClr val="000000"/>
                </a:solidFill>
                <a:latin typeface="Arial" panose="020B0604020202020204" pitchFamily="34" charset="0"/>
              </a:rPr>
              <a:t>In this case the ban on this movie was lifted. Similar cases in which Supreme Court passed an order in the </a:t>
            </a:r>
            <a:r>
              <a:rPr lang="en-US" sz="2300" i="0" u="none" strike="noStrike" baseline="0" dirty="0" err="1">
                <a:solidFill>
                  <a:srgbClr val="000000"/>
                </a:solidFill>
                <a:latin typeface="Arial" panose="020B0604020202020204" pitchFamily="34" charset="0"/>
              </a:rPr>
              <a:t>favour</a:t>
            </a:r>
            <a:r>
              <a:rPr lang="en-US" sz="2300" i="0" u="none" strike="noStrike" baseline="0" dirty="0">
                <a:solidFill>
                  <a:srgbClr val="000000"/>
                </a:solidFill>
                <a:latin typeface="Arial" panose="020B0604020202020204" pitchFamily="34" charset="0"/>
              </a:rPr>
              <a:t> of artists are Raj Kapoor vs. Laxman, and Patwardhan vs. Central Board of Film Certification, Life Insurance Corporation of India v. Prof. Manubhai D. Shah and </a:t>
            </a:r>
            <a:r>
              <a:rPr lang="en-US" sz="2300" b="1" i="0" u="none" strike="noStrike" baseline="0" dirty="0">
                <a:solidFill>
                  <a:srgbClr val="000000"/>
                </a:solidFill>
                <a:latin typeface="Arial" panose="020B0604020202020204" pitchFamily="34" charset="0"/>
              </a:rPr>
              <a:t>the most recent was the lift of ban on </a:t>
            </a:r>
            <a:r>
              <a:rPr lang="en-US" sz="2300" b="1" i="0" u="none" strike="noStrike" baseline="0" dirty="0" err="1">
                <a:solidFill>
                  <a:srgbClr val="000000"/>
                </a:solidFill>
                <a:latin typeface="Arial" panose="020B0604020202020204" pitchFamily="34" charset="0"/>
              </a:rPr>
              <a:t>Padmavat</a:t>
            </a:r>
            <a:r>
              <a:rPr lang="en-US" sz="2300" b="1" i="0" u="none" strike="noStrike" baseline="0" dirty="0">
                <a:solidFill>
                  <a:srgbClr val="000000"/>
                </a:solidFill>
                <a:latin typeface="Arial" panose="020B0604020202020204" pitchFamily="34" charset="0"/>
              </a:rPr>
              <a:t>.</a:t>
            </a:r>
          </a:p>
          <a:p>
            <a:pPr marL="50800" indent="0">
              <a:buNone/>
            </a:pPr>
            <a:endParaRPr lang="en-US" sz="2300" i="0" u="none" strike="noStrike" baseline="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222663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Need of Central Board of Film Certification (CBFC)</a:t>
            </a:r>
            <a:r>
              <a:rPr lang="en-US" sz="2300" b="1" dirty="0">
                <a:solidFill>
                  <a:srgbClr val="000000"/>
                </a:solidFill>
                <a:latin typeface="Arial" panose="020B0604020202020204" pitchFamily="34" charset="0"/>
              </a:rPr>
              <a:t>:-</a:t>
            </a:r>
            <a:endParaRPr lang="en-US" sz="2300" i="0" u="none" strike="noStrike" baseline="0" dirty="0">
              <a:solidFill>
                <a:srgbClr val="000000"/>
              </a:solidFill>
              <a:latin typeface="Arial" panose="020B0604020202020204" pitchFamily="34" charset="0"/>
            </a:endParaRPr>
          </a:p>
          <a:p>
            <a:r>
              <a:rPr lang="en-US" sz="2300" i="0" u="none" strike="noStrike" baseline="0" dirty="0">
                <a:solidFill>
                  <a:srgbClr val="000000"/>
                </a:solidFill>
                <a:latin typeface="Arial" panose="020B0604020202020204" pitchFamily="34" charset="0"/>
              </a:rPr>
              <a:t>With more than 1000 films being released every year, in India censorship of films has not only been a debate in the legal fraternity but also a topic of discussion at the family dinner table. </a:t>
            </a:r>
          </a:p>
          <a:p>
            <a:r>
              <a:rPr lang="en-US" sz="2300" i="0" u="none" strike="noStrike" baseline="0" dirty="0">
                <a:solidFill>
                  <a:srgbClr val="000000"/>
                </a:solidFill>
                <a:latin typeface="Arial" panose="020B0604020202020204" pitchFamily="34" charset="0"/>
              </a:rPr>
              <a:t>The recent delay and cuts in the movie ―</a:t>
            </a:r>
            <a:r>
              <a:rPr lang="en-US" sz="2300" i="0" u="none" strike="noStrike" baseline="0" dirty="0" err="1">
                <a:solidFill>
                  <a:srgbClr val="000000"/>
                </a:solidFill>
                <a:latin typeface="Arial" panose="020B0604020202020204" pitchFamily="34" charset="0"/>
              </a:rPr>
              <a:t>Padmavat</a:t>
            </a:r>
            <a:r>
              <a:rPr lang="en-US" sz="2300" i="0" u="none" strike="noStrike" baseline="0" dirty="0">
                <a:solidFill>
                  <a:srgbClr val="000000"/>
                </a:solidFill>
                <a:latin typeface="Arial" panose="020B0604020202020204" pitchFamily="34" charset="0"/>
              </a:rPr>
              <a:t> is just one of the many examples of censorship in India. The current trend of CBFC of cutting scenes and banning of movies has raised various questions in people‘s mind which need clarification.</a:t>
            </a:r>
          </a:p>
          <a:p>
            <a:r>
              <a:rPr lang="en-US" sz="2300" b="1" i="0" u="none" strike="noStrike" baseline="0" dirty="0">
                <a:solidFill>
                  <a:srgbClr val="000000"/>
                </a:solidFill>
                <a:latin typeface="Arial" panose="020B0604020202020204" pitchFamily="34" charset="0"/>
              </a:rPr>
              <a:t>According to Bimal </a:t>
            </a:r>
            <a:r>
              <a:rPr lang="en-US" sz="2300" b="1" i="0" u="none" strike="noStrike" baseline="0" dirty="0" err="1">
                <a:solidFill>
                  <a:srgbClr val="000000"/>
                </a:solidFill>
                <a:latin typeface="Arial" panose="020B0604020202020204" pitchFamily="34" charset="0"/>
              </a:rPr>
              <a:t>Julka</a:t>
            </a:r>
            <a:r>
              <a:rPr lang="en-US" sz="2300" b="1" i="0" u="none" strike="noStrike" baseline="0" dirty="0">
                <a:solidFill>
                  <a:srgbClr val="000000"/>
                </a:solidFill>
                <a:latin typeface="Arial" panose="020B0604020202020204" pitchFamily="34" charset="0"/>
              </a:rPr>
              <a:t> </a:t>
            </a:r>
            <a:r>
              <a:rPr lang="en-US" sz="2300" i="0" u="none" strike="noStrike" baseline="0" dirty="0">
                <a:solidFill>
                  <a:srgbClr val="000000"/>
                </a:solidFill>
                <a:latin typeface="Arial" panose="020B0604020202020204" pitchFamily="34" charset="0"/>
              </a:rPr>
              <a:t>(former Information and Broadcasting Secretary) </a:t>
            </a:r>
            <a:r>
              <a:rPr lang="en-US" sz="2300" b="1" i="0" u="none" strike="noStrike" baseline="0" dirty="0">
                <a:solidFill>
                  <a:srgbClr val="000000"/>
                </a:solidFill>
                <a:latin typeface="Arial" panose="020B0604020202020204" pitchFamily="34" charset="0"/>
              </a:rPr>
              <a:t>total censorship and absolute freedom are problematic</a:t>
            </a:r>
            <a:r>
              <a:rPr lang="en-US" sz="2300" i="0" u="none" strike="noStrike" baseline="0" dirty="0">
                <a:solidFill>
                  <a:srgbClr val="000000"/>
                </a:solidFill>
                <a:latin typeface="Arial" panose="020B0604020202020204" pitchFamily="34" charset="0"/>
              </a:rPr>
              <a:t>. Citizens of the </a:t>
            </a:r>
            <a:r>
              <a:rPr lang="en-US" sz="2300" b="1" i="0" u="none" strike="noStrike" baseline="0" dirty="0">
                <a:solidFill>
                  <a:srgbClr val="000000"/>
                </a:solidFill>
                <a:latin typeface="Arial" panose="020B0604020202020204" pitchFamily="34" charset="0"/>
              </a:rPr>
              <a:t>country as complex as ours have varying needs, requirements and sensibilities and one has to strike a balance. </a:t>
            </a:r>
            <a:r>
              <a:rPr lang="en-US" sz="2300" i="0" u="none" strike="noStrike" baseline="0" dirty="0">
                <a:solidFill>
                  <a:srgbClr val="000000"/>
                </a:solidFill>
                <a:latin typeface="Arial" panose="020B0604020202020204" pitchFamily="34" charset="0"/>
              </a:rPr>
              <a:t>The same freedom enshrined in the Constitution applies to cinema as well.</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161037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300" i="0" u="none" strike="noStrike" baseline="0" dirty="0">
                <a:solidFill>
                  <a:srgbClr val="000000"/>
                </a:solidFill>
                <a:latin typeface="Arial" panose="020B0604020202020204" pitchFamily="34" charset="0"/>
              </a:rPr>
              <a:t>Neither cinema nor the press are separately listed in the Constitution, though they are derived from Article 19 (1)A, which lists the freedom of speech and expression. And this balance has been elaborated in the form of restrictions to freedom of expression under Article 19 (2) and these have to do with the sovereignty and integrity of India</a:t>
            </a:r>
            <a:r>
              <a:rPr lang="en-US" sz="2300" dirty="0">
                <a:solidFill>
                  <a:srgbClr val="000000"/>
                </a:solidFill>
                <a:latin typeface="Arial" panose="020B0604020202020204" pitchFamily="34" charset="0"/>
              </a:rPr>
              <a:t>.</a:t>
            </a:r>
          </a:p>
          <a:p>
            <a:pPr>
              <a:buFont typeface="Arial" panose="020B0604020202020204" pitchFamily="34" charset="0"/>
              <a:buChar char="•"/>
            </a:pPr>
            <a:endParaRPr lang="en-US" sz="2300" i="0" u="none" strike="noStrike" baseline="0" dirty="0">
              <a:solidFill>
                <a:srgbClr val="000000"/>
              </a:solidFill>
              <a:latin typeface="Arial" panose="020B0604020202020204" pitchFamily="34" charset="0"/>
            </a:endParaRPr>
          </a:p>
          <a:p>
            <a:pPr>
              <a:buFont typeface="Arial" panose="020B0604020202020204" pitchFamily="34" charset="0"/>
              <a:buChar char="•"/>
            </a:pPr>
            <a:r>
              <a:rPr lang="en-US" sz="2300" i="0" u="none" strike="noStrike" baseline="0" dirty="0">
                <a:solidFill>
                  <a:srgbClr val="000000"/>
                </a:solidFill>
                <a:latin typeface="Arial" panose="020B0604020202020204" pitchFamily="34" charset="0"/>
              </a:rPr>
              <a:t>In the sense, there will be reasonable restrictions to free speech which affects the country‘s integrity and disturbs public order, decency and so on and so forth. It also strongly hold that the CBFC, which is a statutory body, should have the last word on a film, on whether to allow it for public exhibition without changes or release it with certain deletions and modifications.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92864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635000" indent="-457200" algn="just">
              <a:buFont typeface="Wingdings" panose="05000000000000000000" pitchFamily="2" charset="2"/>
              <a:buChar char="Ø"/>
            </a:pPr>
            <a:r>
              <a:rPr lang="en-US" sz="2400" b="1" i="0" u="none" strike="noStrike" baseline="0" dirty="0">
                <a:solidFill>
                  <a:srgbClr val="000000"/>
                </a:solidFill>
                <a:latin typeface="Arial" panose="020B0604020202020204" pitchFamily="34" charset="0"/>
              </a:rPr>
              <a:t>Emerging Trends in Contemporary Indian Cinema:-</a:t>
            </a:r>
          </a:p>
          <a:p>
            <a:pPr marL="520700" indent="-342900" algn="just"/>
            <a:r>
              <a:rPr lang="en-US" sz="2400" b="1" i="0" u="none" strike="noStrike" baseline="0" dirty="0">
                <a:solidFill>
                  <a:srgbClr val="000000"/>
                </a:solidFill>
                <a:latin typeface="Arial" panose="020B0604020202020204" pitchFamily="34" charset="0"/>
              </a:rPr>
              <a:t>Computer Generated Imagery (CGI):-</a:t>
            </a:r>
          </a:p>
          <a:p>
            <a:pPr marL="520700" indent="-342900" algn="just"/>
            <a:r>
              <a:rPr lang="en-US" sz="2400" i="0" u="none" strike="noStrike" baseline="0" dirty="0">
                <a:solidFill>
                  <a:srgbClr val="000000"/>
                </a:solidFill>
                <a:latin typeface="Arial" panose="020B0604020202020204" pitchFamily="34" charset="0"/>
              </a:rPr>
              <a:t>Computer-generated imagery (CGI) is an area of digital visualization practices. It was emerges in the late 1960s and quickly came to hold a privileged relationship to film production affecting particularly in animation, special effects, and the big-budget blockbuster. In these areas, digital imaging is consistently pushed to its limits by an ever-advancing state of the art.</a:t>
            </a:r>
          </a:p>
          <a:p>
            <a:pPr marL="520700" indent="-342900" algn="just"/>
            <a:r>
              <a:rPr lang="en-US" sz="2400" i="0" u="none" strike="noStrike" baseline="0" dirty="0">
                <a:solidFill>
                  <a:srgbClr val="000000"/>
                </a:solidFill>
                <a:latin typeface="Arial" panose="020B0604020202020204" pitchFamily="34" charset="0"/>
              </a:rPr>
              <a:t>Computer animation in film began in the 1970s as visual effects and short animations were crafted using the layering of 2D images. </a:t>
            </a:r>
            <a:r>
              <a:rPr lang="en-US" sz="2400" b="1" i="0" u="none" strike="noStrike" baseline="0" dirty="0">
                <a:solidFill>
                  <a:srgbClr val="000000"/>
                </a:solidFill>
                <a:latin typeface="Arial" panose="020B0604020202020204" pitchFamily="34" charset="0"/>
              </a:rPr>
              <a:t>In 1972 Pixar co-founders, Ed </a:t>
            </a:r>
            <a:r>
              <a:rPr lang="en-US" sz="2400" b="1" i="0" u="none" strike="noStrike" baseline="0" dirty="0" err="1">
                <a:solidFill>
                  <a:srgbClr val="000000"/>
                </a:solidFill>
                <a:latin typeface="Arial" panose="020B0604020202020204" pitchFamily="34" charset="0"/>
              </a:rPr>
              <a:t>Catmull</a:t>
            </a:r>
            <a:r>
              <a:rPr lang="en-US" sz="2400" b="1" i="0" u="none" strike="noStrike" baseline="0" dirty="0">
                <a:solidFill>
                  <a:srgbClr val="000000"/>
                </a:solidFill>
                <a:latin typeface="Arial" panose="020B0604020202020204" pitchFamily="34" charset="0"/>
              </a:rPr>
              <a:t> and Fred Park, created the first prototype of a digitally-rendered 3D hand</a:t>
            </a:r>
            <a:r>
              <a:rPr lang="en-US" sz="2400" i="0" u="none" strike="noStrike" baseline="0" dirty="0">
                <a:solidFill>
                  <a:srgbClr val="000000"/>
                </a:solidFill>
                <a:latin typeface="Arial" panose="020B0604020202020204" pitchFamily="34" charset="0"/>
              </a:rPr>
              <a:t> using a technology that would be the foundation for countless effects and filmic masterpieces that followed.</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829757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300" i="0" u="none" strike="noStrike" baseline="0" dirty="0">
                <a:solidFill>
                  <a:srgbClr val="000000"/>
                </a:solidFill>
                <a:latin typeface="Arial" panose="020B0604020202020204" pitchFamily="34" charset="0"/>
              </a:rPr>
              <a:t>The power of the visual medium can never be overstated. It carries with it the potential to </a:t>
            </a:r>
            <a:r>
              <a:rPr lang="en-US" sz="2300" i="0" u="none" strike="noStrike" baseline="0" dirty="0" err="1">
                <a:solidFill>
                  <a:srgbClr val="000000"/>
                </a:solidFill>
                <a:latin typeface="Arial" panose="020B0604020202020204" pitchFamily="34" charset="0"/>
              </a:rPr>
              <a:t>instil</a:t>
            </a:r>
            <a:r>
              <a:rPr lang="en-US" sz="2300" i="0" u="none" strike="noStrike" baseline="0" dirty="0">
                <a:solidFill>
                  <a:srgbClr val="000000"/>
                </a:solidFill>
                <a:latin typeface="Arial" panose="020B0604020202020204" pitchFamily="34" charset="0"/>
              </a:rPr>
              <a:t> violent modes of </a:t>
            </a:r>
            <a:r>
              <a:rPr lang="en-US" sz="2300" i="0" u="none" strike="noStrike" baseline="0" dirty="0" err="1">
                <a:solidFill>
                  <a:srgbClr val="000000"/>
                </a:solidFill>
                <a:latin typeface="Arial" panose="020B0604020202020204" pitchFamily="34" charset="0"/>
              </a:rPr>
              <a:t>behaviour</a:t>
            </a:r>
            <a:r>
              <a:rPr lang="en-US" sz="2300" i="0" u="none" strike="noStrike" baseline="0" dirty="0">
                <a:solidFill>
                  <a:srgbClr val="000000"/>
                </a:solidFill>
                <a:latin typeface="Arial" panose="020B0604020202020204" pitchFamily="34" charset="0"/>
              </a:rPr>
              <a:t> and cannot be equated with other modes of communication. </a:t>
            </a:r>
          </a:p>
          <a:p>
            <a:pPr>
              <a:buFont typeface="Arial" panose="020B0604020202020204" pitchFamily="34" charset="0"/>
              <a:buChar char="•"/>
            </a:pPr>
            <a:r>
              <a:rPr lang="en-US" sz="2300" i="0" u="none" strike="noStrike" baseline="0" dirty="0">
                <a:solidFill>
                  <a:srgbClr val="000000"/>
                </a:solidFill>
                <a:latin typeface="Arial" panose="020B0604020202020204" pitchFamily="34" charset="0"/>
              </a:rPr>
              <a:t>Censorship and reasonable restrictions are required because of the impact that cinema can have on the minds of the viewing public.</a:t>
            </a:r>
          </a:p>
          <a:p>
            <a:pPr>
              <a:buFont typeface="Arial" panose="020B0604020202020204" pitchFamily="34" charset="0"/>
              <a:buChar char="•"/>
            </a:pPr>
            <a:endParaRPr lang="en-US" sz="2300" i="0" u="none" strike="noStrike" baseline="0" dirty="0">
              <a:solidFill>
                <a:srgbClr val="000000"/>
              </a:solidFill>
              <a:latin typeface="Arial" panose="020B0604020202020204" pitchFamily="34" charset="0"/>
            </a:endParaRPr>
          </a:p>
          <a:p>
            <a:pPr>
              <a:buFont typeface="Arial" panose="020B0604020202020204" pitchFamily="34" charset="0"/>
              <a:buChar char="•"/>
            </a:pPr>
            <a:r>
              <a:rPr lang="en-US" sz="2300" i="0" u="none" strike="noStrike" baseline="0" dirty="0">
                <a:solidFill>
                  <a:srgbClr val="000000"/>
                </a:solidFill>
                <a:latin typeface="Arial" panose="020B0604020202020204" pitchFamily="34" charset="0"/>
              </a:rPr>
              <a:t>Films as a medium of entertainment require a different treatment from books or newspapers. Watching a film is not like reading a newspaper. That is why films have to be certified in order for them to be exhibited in a public place according to age as Unrestricted, Adult or Under Parental Guidance or Special category.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710361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300" i="0" u="none" strike="noStrike" baseline="0" dirty="0">
                <a:solidFill>
                  <a:srgbClr val="000000"/>
                </a:solidFill>
                <a:latin typeface="Arial" panose="020B0604020202020204" pitchFamily="34" charset="0"/>
              </a:rPr>
              <a:t>The regional boards too have people from all walks of life and from different regions in India. The chairperson of the board and its members are appointed by the Information and Broadcasting Ministry but these are people who represent different sections of society.</a:t>
            </a:r>
          </a:p>
          <a:p>
            <a:pPr>
              <a:buFont typeface="Arial" panose="020B0604020202020204" pitchFamily="34" charset="0"/>
              <a:buChar char="•"/>
            </a:pPr>
            <a:r>
              <a:rPr lang="en-US" sz="2300" i="0" u="none" strike="noStrike" baseline="0" dirty="0">
                <a:solidFill>
                  <a:srgbClr val="000000"/>
                </a:solidFill>
                <a:latin typeface="Arial" panose="020B0604020202020204" pitchFamily="34" charset="0"/>
              </a:rPr>
              <a:t>The members are tasked with viewing films keeping in mind the reasonable restrictions enshrined in the Constitution. It is the restrictions which serve as a moral compass for the committee members of the Board. Certification is a dynamic process and one which is likely to change as society changes and evolves.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992927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Need for Censorship of a film</a:t>
            </a:r>
            <a:r>
              <a:rPr lang="en-US" sz="2300" b="1" dirty="0">
                <a:solidFill>
                  <a:srgbClr val="000000"/>
                </a:solidFill>
                <a:latin typeface="Arial" panose="020B0604020202020204" pitchFamily="34" charset="0"/>
              </a:rPr>
              <a:t>-</a:t>
            </a:r>
            <a:endParaRPr lang="en-US" sz="2300" i="0" u="none" strike="noStrike" baseline="0" dirty="0">
              <a:solidFill>
                <a:srgbClr val="000000"/>
              </a:solidFill>
              <a:latin typeface="Arial" panose="020B0604020202020204" pitchFamily="34" charset="0"/>
            </a:endParaRPr>
          </a:p>
          <a:p>
            <a:pPr>
              <a:buFont typeface="Arial" panose="020B0604020202020204" pitchFamily="34" charset="0"/>
              <a:buChar char="•"/>
            </a:pPr>
            <a:r>
              <a:rPr lang="en-US" sz="2300" i="0" u="none" strike="noStrike" baseline="0" dirty="0">
                <a:solidFill>
                  <a:srgbClr val="000000"/>
                </a:solidFill>
                <a:latin typeface="Arial" panose="020B0604020202020204" pitchFamily="34" charset="0"/>
              </a:rPr>
              <a:t>In 1970, a Supreme Court judge in K. A. Abbas v. The Union of India &amp; </a:t>
            </a:r>
            <a:r>
              <a:rPr lang="en-US" sz="2300" i="0" u="none" strike="noStrike" baseline="0" dirty="0" err="1">
                <a:solidFill>
                  <a:srgbClr val="000000"/>
                </a:solidFill>
                <a:latin typeface="Arial" panose="020B0604020202020204" pitchFamily="34" charset="0"/>
              </a:rPr>
              <a:t>Anr</a:t>
            </a:r>
            <a:r>
              <a:rPr lang="en-US" sz="2300" i="0" u="none" strike="noStrike" baseline="0" dirty="0">
                <a:solidFill>
                  <a:srgbClr val="000000"/>
                </a:solidFill>
                <a:latin typeface="Arial" panose="020B0604020202020204" pitchFamily="34" charset="0"/>
              </a:rPr>
              <a:t>, recognized the universal treatment of motion pictures different from that of other forms of art and expression. He further insisted that it has a </a:t>
            </a:r>
            <a:r>
              <a:rPr lang="en-US" sz="2300" b="1" i="0" u="none" strike="noStrike" baseline="0" dirty="0">
                <a:solidFill>
                  <a:srgbClr val="000000"/>
                </a:solidFill>
                <a:latin typeface="Arial" panose="020B0604020202020204" pitchFamily="34" charset="0"/>
              </a:rPr>
              <a:t>deep impact on adolescent children more than that on mature women and men</a:t>
            </a:r>
            <a:r>
              <a:rPr lang="en-US" sz="2300" i="0" u="none" strike="noStrike" baseline="0" dirty="0">
                <a:solidFill>
                  <a:srgbClr val="000000"/>
                </a:solidFill>
                <a:latin typeface="Arial" panose="020B0604020202020204" pitchFamily="34" charset="0"/>
              </a:rPr>
              <a:t>. </a:t>
            </a:r>
          </a:p>
          <a:p>
            <a:pPr>
              <a:buFont typeface="Arial" panose="020B0604020202020204" pitchFamily="34" charset="0"/>
              <a:buChar char="•"/>
            </a:pPr>
            <a:endParaRPr lang="en-US" sz="2300" i="0" u="none" strike="noStrike" baseline="0" dirty="0">
              <a:solidFill>
                <a:srgbClr val="000000"/>
              </a:solidFill>
              <a:latin typeface="Arial" panose="020B0604020202020204" pitchFamily="34" charset="0"/>
            </a:endParaRPr>
          </a:p>
          <a:p>
            <a:pPr>
              <a:buFont typeface="Arial" panose="020B0604020202020204" pitchFamily="34" charset="0"/>
              <a:buChar char="•"/>
            </a:pPr>
            <a:r>
              <a:rPr lang="en-US" sz="2300" i="0" u="none" strike="noStrike" baseline="0" dirty="0">
                <a:solidFill>
                  <a:srgbClr val="000000"/>
                </a:solidFill>
                <a:latin typeface="Arial" panose="020B0604020202020204" pitchFamily="34" charset="0"/>
              </a:rPr>
              <a:t>The need of censorship thus </a:t>
            </a:r>
            <a:r>
              <a:rPr lang="en-US" sz="2300" b="1" i="0" u="none" strike="noStrike" baseline="0" dirty="0">
                <a:solidFill>
                  <a:srgbClr val="000000"/>
                </a:solidFill>
                <a:latin typeface="Arial" panose="020B0604020202020204" pitchFamily="34" charset="0"/>
              </a:rPr>
              <a:t>arises from the prolonged effect that a motion picture has on an individual that doesn‘t occur in a painting, book or play</a:t>
            </a:r>
            <a:r>
              <a:rPr lang="en-US" sz="2300" i="0" u="none" strike="noStrike" baseline="0" dirty="0">
                <a:solidFill>
                  <a:srgbClr val="000000"/>
                </a:solidFill>
                <a:latin typeface="Arial" panose="020B0604020202020204" pitchFamily="34" charset="0"/>
              </a:rPr>
              <a:t>.</a:t>
            </a:r>
          </a:p>
          <a:p>
            <a:pPr>
              <a:buFont typeface="Arial" panose="020B0604020202020204" pitchFamily="34" charset="0"/>
              <a:buChar char="•"/>
            </a:pPr>
            <a:endParaRPr lang="en-US" sz="2300" i="0" u="none" strike="noStrike" baseline="0" dirty="0">
              <a:solidFill>
                <a:srgbClr val="000000"/>
              </a:solidFill>
              <a:latin typeface="Arial" panose="020B0604020202020204" pitchFamily="34" charset="0"/>
            </a:endParaRPr>
          </a:p>
          <a:p>
            <a:pPr>
              <a:buFont typeface="Arial" panose="020B0604020202020204" pitchFamily="34" charset="0"/>
              <a:buChar char="•"/>
            </a:pPr>
            <a:r>
              <a:rPr lang="en-US" sz="2300" i="0" u="none" strike="noStrike" baseline="0" dirty="0">
                <a:solidFill>
                  <a:srgbClr val="000000"/>
                </a:solidFill>
                <a:latin typeface="Arial" panose="020B0604020202020204" pitchFamily="34" charset="0"/>
              </a:rPr>
              <a:t>The chief problem is that it seems that Censor Board doesn‘t look into alternative options before banning a film and fails to take into account a lot of mitigating factors involved in the making of the film.</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020961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r>
              <a:rPr lang="en-US" sz="2300" i="0" u="none" strike="noStrike" baseline="0" dirty="0">
                <a:solidFill>
                  <a:srgbClr val="000000"/>
                </a:solidFill>
                <a:latin typeface="Arial" panose="020B0604020202020204" pitchFamily="34" charset="0"/>
              </a:rPr>
              <a:t>While public interest needs to be protected, private interest of the parties involved cannot absolutely be forgotten. Right from the script to music, to production and advertising, a lot of effort and money has gone into films which when banned enormously impacts the economic status of people involved, which in turn comes under the ambit of their fundamental right of livelihood.</a:t>
            </a:r>
            <a:endParaRPr lang="en-US" sz="2300" dirty="0">
              <a:solidFill>
                <a:srgbClr val="000000"/>
              </a:solidFill>
              <a:latin typeface="Arial" panose="020B0604020202020204" pitchFamily="34" charset="0"/>
            </a:endParaRPr>
          </a:p>
          <a:p>
            <a:r>
              <a:rPr lang="en-US" sz="2300" i="0" u="none" strike="noStrike" baseline="0" dirty="0">
                <a:solidFill>
                  <a:srgbClr val="000000"/>
                </a:solidFill>
                <a:latin typeface="Arial" panose="020B0604020202020204" pitchFamily="34" charset="0"/>
              </a:rPr>
              <a:t>This repeated pattern of Board or Government banning or halting the release of movies, thereby consequently an appeal being filed to High Courts and Supreme Court where the ban is lifted is getting quite tedious. </a:t>
            </a:r>
          </a:p>
          <a:p>
            <a:r>
              <a:rPr lang="en-US" sz="2300" i="0" u="none" strike="noStrike" baseline="0" dirty="0">
                <a:solidFill>
                  <a:srgbClr val="000000"/>
                </a:solidFill>
                <a:latin typeface="Arial" panose="020B0604020202020204" pitchFamily="34" charset="0"/>
              </a:rPr>
              <a:t>Since the scopes of grounds are quite wide it calls for some stringent measures to be taken by authorities, to clarify the objectivity with which a film must be granted a certificate. The struggle between the necessity of censorship and freedom of speech must be met with a right balance.</a:t>
            </a:r>
          </a:p>
          <a:p>
            <a:pPr>
              <a:buFont typeface="Wingdings" panose="05000000000000000000" pitchFamily="2" charset="2"/>
              <a:buChar char="Ø"/>
            </a:pPr>
            <a:endParaRPr lang="en-US" sz="2300" i="0" u="none" strike="noStrike" baseline="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001148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r>
              <a:rPr lang="en-US" sz="2300" i="0" u="none" strike="noStrike" baseline="0" dirty="0">
                <a:solidFill>
                  <a:srgbClr val="000000"/>
                </a:solidFill>
                <a:latin typeface="Arial" panose="020B0604020202020204" pitchFamily="34" charset="0"/>
              </a:rPr>
              <a:t>The Supreme Court went on to cite an academic study according to which ―continual exposure to films of a similar character would significantly affect the attitude of an individual or a group. On this basis, the Supreme Court deemed pre-censorship necessary.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Central Board of Film Certification (CBFC)</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051039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endParaRPr lang="en-US" sz="3000" b="1" dirty="0">
              <a:latin typeface="+mj-lt"/>
            </a:endParaRPr>
          </a:p>
          <a:p>
            <a:endParaRPr lang="en-US" sz="3000" b="1" dirty="0">
              <a:latin typeface="+mj-lt"/>
            </a:endParaRPr>
          </a:p>
          <a:p>
            <a:endParaRPr lang="en-US" sz="3000" b="1" dirty="0">
              <a:latin typeface="+mj-lt"/>
            </a:endParaRPr>
          </a:p>
          <a:p>
            <a:endParaRPr lang="en-US" sz="3000" b="1" dirty="0">
              <a:latin typeface="+mj-lt"/>
            </a:endParaRPr>
          </a:p>
          <a:p>
            <a:r>
              <a:rPr lang="en-US" sz="3000" b="1" dirty="0">
                <a:latin typeface="+mj-lt"/>
              </a:rPr>
              <a:t>An Overview of Contemporary Indian Film Industry: Multiplex culture, Piracy and Statistics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400" b="1" dirty="0">
                <a:solidFill>
                  <a:srgbClr val="FFFF00"/>
                </a:solidFill>
                <a:latin typeface="+mj-lt"/>
                <a:cs typeface="Times New Roman"/>
              </a:rPr>
              <a:t>Lesson-3</a:t>
            </a:r>
            <a:endParaRPr lang="en-IN" sz="34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058727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dirty="0">
                <a:latin typeface="+mj-lt"/>
              </a:rPr>
              <a:t>An Overview of Contemporary Indian Film Industry:-</a:t>
            </a:r>
          </a:p>
          <a:p>
            <a:r>
              <a:rPr lang="en-US" sz="2300" dirty="0">
                <a:latin typeface="+mj-lt"/>
              </a:rPr>
              <a:t> Nowadays, the film business is more closely integrated with other sectors of the entertainment industry and the nature of the film audience has also changed dramatically. </a:t>
            </a:r>
          </a:p>
          <a:p>
            <a:r>
              <a:rPr lang="en-US" sz="2300" dirty="0">
                <a:latin typeface="+mj-lt"/>
              </a:rPr>
              <a:t>Not only has the modes of manufacture of films changed but the narrative style and the script of the movies have become more in tune with the present day demands and aspirations. </a:t>
            </a:r>
          </a:p>
          <a:p>
            <a:r>
              <a:rPr lang="en-US" sz="2300" b="1" dirty="0">
                <a:latin typeface="+mj-lt"/>
              </a:rPr>
              <a:t>Let's take the case of Anurag Kashyap’s adaptation of Devdas in Dev-D (2009) </a:t>
            </a:r>
            <a:r>
              <a:rPr lang="en-US" sz="2300" dirty="0">
                <a:latin typeface="+mj-lt"/>
              </a:rPr>
              <a:t>which in itself depicts the radical alteration in the films of now and then. The new Devdas is shown to have moved forward and carried on with his life with </a:t>
            </a:r>
            <a:r>
              <a:rPr lang="en-US" sz="2300" dirty="0" err="1">
                <a:latin typeface="+mj-lt"/>
              </a:rPr>
              <a:t>Chandramukhi</a:t>
            </a:r>
            <a:r>
              <a:rPr lang="en-US" sz="2300" dirty="0">
                <a:latin typeface="+mj-lt"/>
              </a:rPr>
              <a:t> while the old one is shown to have drowned in alcohol and dying at the altar of his beloved Paro. The new adaptation matches more suitably to the contemporary times and provides a peek into the thinking and changing ideologies of the times.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073290" y="120944"/>
            <a:ext cx="9597849"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endParaRPr lang="en-IN" sz="25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702684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dirty="0">
                <a:latin typeface="+mj-lt"/>
              </a:rPr>
              <a:t>Perceptions About Cinema: Then and Now</a:t>
            </a:r>
          </a:p>
          <a:p>
            <a:r>
              <a:rPr lang="en-US" sz="2300" dirty="0">
                <a:latin typeface="+mj-lt"/>
              </a:rPr>
              <a:t> It is a universal truth that cinema is a powerful reflector of society. It mirrors the transformations, cultural tensions and new trends that are surfacing in society in interesting ways. In short, cinema captures the essence of life itself. </a:t>
            </a:r>
          </a:p>
          <a:p>
            <a:r>
              <a:rPr lang="en-US" sz="2300" dirty="0">
                <a:latin typeface="+mj-lt"/>
              </a:rPr>
              <a:t>As the Cinema is changing so is the perception about cinema. A look at the history of the nation will reveal that when the films entered the nation not all were happy and rejoicing in the art form, there were many who looked upon it as a social evil capable of destroying young minds and corrupting them.</a:t>
            </a:r>
          </a:p>
          <a:p>
            <a:r>
              <a:rPr lang="en-US" sz="2300" dirty="0">
                <a:latin typeface="+mj-lt"/>
              </a:rPr>
              <a:t> Even, the father of the Nation, Mahatma Gandhi (Bapu) viewed cinema as a corrupting influence, and could not envisage a role for it in the construction of a swadeshi culture.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4042715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latin typeface="+mj-lt"/>
              </a:rPr>
              <a:t>In the modern day India there would be very few who would shun cinema and label it as a social evil. </a:t>
            </a:r>
          </a:p>
          <a:p>
            <a:r>
              <a:rPr lang="en-US" sz="2300" dirty="0">
                <a:latin typeface="+mj-lt"/>
              </a:rPr>
              <a:t>On the other hand, Pandit Jawaharlal Nehru recognized the potential of cinema from the very beginning itself and wanted to use the medium in a way which benefits the society. In a personal communication dispatched to the organizers of the first Indian Motion Picture Congress in Bombay in 1939, he assert “―I am far from satisfied at the quality of work that has been done. Motion pictures have become an essential part of modern life and they can be used with greater advantage for educational purposes… so far greater stress has been laid on a type of film, which presumably is supposed to be entertaining, but the standard or quality of which is not high. I hope that the industry will consider now in terms of meeting the standards and of aiming at producing high-class films that have educational and social values. Such films should receive the cooperation and not only of the public but also of the state.”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3373782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dirty="0">
                <a:latin typeface="+mj-lt"/>
              </a:rPr>
              <a:t>The Beginning of The Contemporary Period:-</a:t>
            </a:r>
            <a:r>
              <a:rPr lang="en-US" sz="2300" dirty="0">
                <a:latin typeface="+mj-lt"/>
              </a:rPr>
              <a:t> </a:t>
            </a:r>
          </a:p>
          <a:p>
            <a:r>
              <a:rPr lang="en-US" sz="2300" dirty="0">
                <a:latin typeface="+mj-lt"/>
              </a:rPr>
              <a:t>The </a:t>
            </a:r>
            <a:r>
              <a:rPr lang="en-US" sz="2300" b="1" dirty="0">
                <a:latin typeface="+mj-lt"/>
              </a:rPr>
              <a:t>beginning of contemporary period is not certain and cannot be defined precisely but the decade of 1990s can fairly be said to be the time from where it all started</a:t>
            </a:r>
            <a:r>
              <a:rPr lang="en-US" sz="2300" dirty="0">
                <a:latin typeface="+mj-lt"/>
              </a:rPr>
              <a:t>. The 1990s gave a string of crude comedies like Raja Babu (1994), </a:t>
            </a:r>
            <a:r>
              <a:rPr lang="en-US" sz="2300" dirty="0" err="1">
                <a:latin typeface="+mj-lt"/>
              </a:rPr>
              <a:t>Dulara</a:t>
            </a:r>
            <a:r>
              <a:rPr lang="en-US" sz="2300" dirty="0">
                <a:latin typeface="+mj-lt"/>
              </a:rPr>
              <a:t> (1994), Hero No. 1 (1997), Coolie no. 1 (1995), </a:t>
            </a:r>
            <a:r>
              <a:rPr lang="en-US" sz="2300" dirty="0" err="1">
                <a:latin typeface="+mj-lt"/>
              </a:rPr>
              <a:t>Sajan</a:t>
            </a:r>
            <a:r>
              <a:rPr lang="en-US" sz="2300" dirty="0">
                <a:latin typeface="+mj-lt"/>
              </a:rPr>
              <a:t> </a:t>
            </a:r>
            <a:r>
              <a:rPr lang="en-US" sz="2300" dirty="0" err="1">
                <a:latin typeface="+mj-lt"/>
              </a:rPr>
              <a:t>Chale</a:t>
            </a:r>
            <a:r>
              <a:rPr lang="en-US" sz="2300" dirty="0">
                <a:latin typeface="+mj-lt"/>
              </a:rPr>
              <a:t> </a:t>
            </a:r>
            <a:r>
              <a:rPr lang="en-US" sz="2300" dirty="0" err="1">
                <a:latin typeface="+mj-lt"/>
              </a:rPr>
              <a:t>Sasural</a:t>
            </a:r>
            <a:r>
              <a:rPr lang="en-US" sz="2300" dirty="0">
                <a:latin typeface="+mj-lt"/>
              </a:rPr>
              <a:t> (1996) and many more from Govinda-David Dhawan camp. </a:t>
            </a:r>
          </a:p>
          <a:p>
            <a:r>
              <a:rPr lang="en-US" sz="2300" dirty="0">
                <a:latin typeface="+mj-lt"/>
              </a:rPr>
              <a:t>In the decade of 90s the trend of middle class cinema which started from the late 1980s was carried forward by films like </a:t>
            </a:r>
            <a:r>
              <a:rPr lang="en-US" sz="2300" dirty="0" err="1">
                <a:latin typeface="+mj-lt"/>
              </a:rPr>
              <a:t>Lekin</a:t>
            </a:r>
            <a:r>
              <a:rPr lang="en-US" sz="2300" dirty="0">
                <a:latin typeface="+mj-lt"/>
              </a:rPr>
              <a:t> (1990) and </a:t>
            </a:r>
            <a:r>
              <a:rPr lang="en-US" sz="2300" dirty="0" err="1">
                <a:latin typeface="+mj-lt"/>
              </a:rPr>
              <a:t>Rudali</a:t>
            </a:r>
            <a:r>
              <a:rPr lang="en-US" sz="2300" dirty="0">
                <a:latin typeface="+mj-lt"/>
              </a:rPr>
              <a:t> (1993). This decade was also dominated by love stories and realism which appeared in bits and pieces.</a:t>
            </a:r>
          </a:p>
          <a:p>
            <a:r>
              <a:rPr lang="en-US" sz="2300" dirty="0">
                <a:latin typeface="+mj-lt"/>
              </a:rPr>
              <a:t> </a:t>
            </a:r>
            <a:r>
              <a:rPr lang="en-US" sz="2300" b="1" dirty="0">
                <a:latin typeface="+mj-lt"/>
              </a:rPr>
              <a:t>It was not the crude realism of serious and non-commercial cinema but a soft realism influenced by real life with a touch of fancy and imagination.</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102135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Academic attention to CGI grew slowly alongside its emergence as a powerful if alien force in filmmaking and film culture during the 1980s and 1990s.</a:t>
            </a:r>
          </a:p>
          <a:p>
            <a:pPr marL="520700" indent="-342900" algn="just"/>
            <a:r>
              <a:rPr lang="en-US" sz="2400" b="1" i="0" u="none" strike="noStrike" baseline="0" dirty="0">
                <a:solidFill>
                  <a:srgbClr val="000000"/>
                </a:solidFill>
                <a:latin typeface="Arial" panose="020B0604020202020204" pitchFamily="34" charset="0"/>
              </a:rPr>
              <a:t>In 1993 we witnessed a magical moment in computer-generated film history - we saw our first dinosaur. Jurassic Park was the first 'physically-textured' CGI film</a:t>
            </a:r>
            <a:r>
              <a:rPr lang="en-US" sz="2400" i="0" u="none" strike="noStrike" baseline="0" dirty="0">
                <a:solidFill>
                  <a:srgbClr val="000000"/>
                </a:solidFill>
                <a:latin typeface="Arial" panose="020B0604020202020204" pitchFamily="34" charset="0"/>
              </a:rPr>
              <a:t>, meaning those dinosaurs appeared incredibly realistic on screen. But it didn't happen overnight. The team from visual effects house ILM began with drawn designs and prosthetics of the dinosaurs before scanning them into a computer.</a:t>
            </a:r>
          </a:p>
          <a:p>
            <a:pPr marL="520700" indent="-342900" algn="just"/>
            <a:r>
              <a:rPr lang="en-US" sz="2400" i="0" u="none" strike="noStrike" baseline="0" dirty="0">
                <a:solidFill>
                  <a:srgbClr val="000000"/>
                </a:solidFill>
                <a:latin typeface="Arial" panose="020B0604020202020204" pitchFamily="34" charset="0"/>
              </a:rPr>
              <a:t>Animation software was used to pinpoint and manipulate hand and feet movements before the texture of the dinosaurs' skin was painted on. Once these separate images were pulled together, the dinosaurs were placed into a scene and combined with live-action and location shooting.</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778544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b="1" dirty="0">
                <a:latin typeface="+mj-lt"/>
              </a:rPr>
              <a:t>This decade also brought some innovative trends like the trend of films based on anti-hero or negative hero as a central character such as Baazigar (1993), Dar (1993) and </a:t>
            </a:r>
            <a:r>
              <a:rPr lang="en-US" sz="2300" b="1" dirty="0" err="1">
                <a:latin typeface="+mj-lt"/>
              </a:rPr>
              <a:t>Khalnayak</a:t>
            </a:r>
            <a:r>
              <a:rPr lang="en-US" sz="2300" b="1" dirty="0">
                <a:latin typeface="+mj-lt"/>
              </a:rPr>
              <a:t> (1993). </a:t>
            </a:r>
          </a:p>
          <a:p>
            <a:r>
              <a:rPr lang="en-US" sz="2300" dirty="0">
                <a:latin typeface="+mj-lt"/>
              </a:rPr>
              <a:t>It was also a decade which witnessed the </a:t>
            </a:r>
            <a:r>
              <a:rPr lang="en-US" sz="2300" b="1" dirty="0">
                <a:latin typeface="+mj-lt"/>
              </a:rPr>
              <a:t>emergence of star-sons like Salman Khan, Saif Ali Khan, Akshay Khanna, Hritik Roshan and star-daughters like Kajol, Karishma Kapoor, Karina Kapoor, Esha Deol and </a:t>
            </a:r>
            <a:r>
              <a:rPr lang="en-US" sz="2300" b="1" dirty="0" err="1">
                <a:latin typeface="+mj-lt"/>
              </a:rPr>
              <a:t>Soha</a:t>
            </a:r>
            <a:r>
              <a:rPr lang="en-US" sz="2300" b="1" dirty="0">
                <a:latin typeface="+mj-lt"/>
              </a:rPr>
              <a:t> Ali Khan as joining the Bollywood race.</a:t>
            </a:r>
          </a:p>
          <a:p>
            <a:r>
              <a:rPr lang="en-US" sz="2300" dirty="0">
                <a:latin typeface="+mj-lt"/>
              </a:rPr>
              <a:t>The development of 1990s was shaped </a:t>
            </a:r>
            <a:r>
              <a:rPr lang="en-US" sz="2300" b="1" dirty="0">
                <a:latin typeface="+mj-lt"/>
              </a:rPr>
              <a:t>by important factors such as urbanization and the rise of the growing middle classes both of which have been crucially important in facilitating the creation of New Bollywood. </a:t>
            </a:r>
          </a:p>
          <a:p>
            <a:r>
              <a:rPr lang="en-US" sz="2300" dirty="0">
                <a:latin typeface="+mj-lt"/>
              </a:rPr>
              <a:t>Thus we see that the popular films of the 1990s were often masala films, with a blend of many ingredients: broad comedy, improbable action, uncomplicated romance, and copious amount of melodrama.</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1075783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latin typeface="+mj-lt"/>
              </a:rPr>
              <a:t>The broad story line would include the following phases: After the heroes traverse the plots full of coincidence, sit through at least one item number performed by special guest star Helen, and have some </a:t>
            </a:r>
            <a:r>
              <a:rPr lang="en-US" sz="2300" dirty="0" err="1">
                <a:latin typeface="+mj-lt"/>
              </a:rPr>
              <a:t>dishoom</a:t>
            </a:r>
            <a:r>
              <a:rPr lang="en-US" sz="2300" dirty="0">
                <a:latin typeface="+mj-lt"/>
              </a:rPr>
              <a:t>–</a:t>
            </a:r>
            <a:r>
              <a:rPr lang="en-US" sz="2300" dirty="0" err="1">
                <a:latin typeface="+mj-lt"/>
              </a:rPr>
              <a:t>dishoom</a:t>
            </a:r>
            <a:r>
              <a:rPr lang="en-US" sz="2300" dirty="0">
                <a:latin typeface="+mj-lt"/>
              </a:rPr>
              <a:t> with a henchman or five, traditional family values would be upheld, greed and </a:t>
            </a:r>
            <a:r>
              <a:rPr lang="en-US" sz="2300" dirty="0" err="1">
                <a:latin typeface="+mj-lt"/>
              </a:rPr>
              <a:t>dishonour</a:t>
            </a:r>
            <a:r>
              <a:rPr lang="en-US" sz="2300" dirty="0">
                <a:latin typeface="+mj-lt"/>
              </a:rPr>
              <a:t> would be punished by legitimate authority figures, and the world would be set right.</a:t>
            </a:r>
          </a:p>
          <a:p>
            <a:endParaRPr lang="en-US" sz="2300" dirty="0">
              <a:latin typeface="+mj-lt"/>
            </a:endParaRPr>
          </a:p>
          <a:p>
            <a:r>
              <a:rPr lang="en-US" sz="2300" dirty="0">
                <a:latin typeface="+mj-lt"/>
              </a:rPr>
              <a:t> It was </a:t>
            </a:r>
            <a:r>
              <a:rPr lang="en-US" sz="2300" b="1" dirty="0">
                <a:latin typeface="+mj-lt"/>
              </a:rPr>
              <a:t>from the 1990s itself that more emphasis was being given to the commercial and entertainment value of a film and less to its moral and ethical message. </a:t>
            </a:r>
            <a:r>
              <a:rPr lang="en-US" sz="2300" dirty="0">
                <a:latin typeface="+mj-lt"/>
              </a:rPr>
              <a:t>In this background the decade of 2000 began with the contemporary versions of old classics such as Lagan (2001) and Devdas (2002), both of which went on to become huge hits. The film Lagan was also India's official entry to the 2002 Oscars.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2286142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latin typeface="+mj-lt"/>
              </a:rPr>
              <a:t>The beginning of the 21st century also brought with itself the first cycle of biopics in the Indian film culture which was mostly based on a revival of the historical genre. A biographical film, or biopic is a film that dramatizes the life of an actual person or people. </a:t>
            </a:r>
          </a:p>
          <a:p>
            <a:r>
              <a:rPr lang="en-US" sz="2300" dirty="0">
                <a:latin typeface="+mj-lt"/>
              </a:rPr>
              <a:t>Until the early 2000s, there were very few biopics in mainstream Hindi cinema except probably the 1982 Indo-British co-production about the father of the nation Mahatma Gandhi, titled Gandhi (1982). </a:t>
            </a:r>
          </a:p>
          <a:p>
            <a:r>
              <a:rPr lang="en-US" sz="2300" dirty="0">
                <a:latin typeface="+mj-lt"/>
              </a:rPr>
              <a:t>Even in the 21st century, the trend was continued and these type of films were mostly about national leaders including Ashoka (2001), Bhagat Singh, an anti-colonial revolutionary whose story featured in the 2006 hit Rang de Basanti; Mangal Pandey, a semi-legendary hero of the 1857 uprisings, featured in The Rising: Ballad of Mangal Pandey (2005) and the great </a:t>
            </a:r>
            <a:r>
              <a:rPr lang="en-US" sz="2300" dirty="0" err="1">
                <a:latin typeface="+mj-lt"/>
              </a:rPr>
              <a:t>mughal</a:t>
            </a:r>
            <a:r>
              <a:rPr lang="en-US" sz="2300" dirty="0">
                <a:latin typeface="+mj-lt"/>
              </a:rPr>
              <a:t>, Akbar, who was the subject of </a:t>
            </a:r>
            <a:r>
              <a:rPr lang="en-US" sz="2300" dirty="0" err="1">
                <a:latin typeface="+mj-lt"/>
              </a:rPr>
              <a:t>Jodha</a:t>
            </a:r>
            <a:r>
              <a:rPr lang="en-US" sz="2300" dirty="0">
                <a:latin typeface="+mj-lt"/>
              </a:rPr>
              <a:t> Akbar (2008).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1636030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latin typeface="+mj-lt"/>
              </a:rPr>
              <a:t>The 21st century also saw the production of sequels i.e. the continuation of the previous films such as </a:t>
            </a:r>
            <a:r>
              <a:rPr lang="en-US" sz="2300" dirty="0" err="1">
                <a:latin typeface="+mj-lt"/>
              </a:rPr>
              <a:t>Krishh</a:t>
            </a:r>
            <a:r>
              <a:rPr lang="en-US" sz="2300" dirty="0">
                <a:latin typeface="+mj-lt"/>
              </a:rPr>
              <a:t> (2006), </a:t>
            </a:r>
            <a:r>
              <a:rPr lang="en-US" sz="2300" dirty="0" err="1">
                <a:latin typeface="+mj-lt"/>
              </a:rPr>
              <a:t>Phir</a:t>
            </a:r>
            <a:r>
              <a:rPr lang="en-US" sz="2300" dirty="0">
                <a:latin typeface="+mj-lt"/>
              </a:rPr>
              <a:t> Hera </a:t>
            </a:r>
            <a:r>
              <a:rPr lang="en-US" sz="2300" dirty="0" err="1">
                <a:latin typeface="+mj-lt"/>
              </a:rPr>
              <a:t>pheri</a:t>
            </a:r>
            <a:r>
              <a:rPr lang="en-US" sz="2300" dirty="0">
                <a:latin typeface="+mj-lt"/>
              </a:rPr>
              <a:t> (2006), </a:t>
            </a:r>
            <a:r>
              <a:rPr lang="en-US" sz="2300" dirty="0" err="1">
                <a:latin typeface="+mj-lt"/>
              </a:rPr>
              <a:t>Lagey</a:t>
            </a:r>
            <a:r>
              <a:rPr lang="en-US" sz="2300" dirty="0">
                <a:latin typeface="+mj-lt"/>
              </a:rPr>
              <a:t> </a:t>
            </a:r>
            <a:r>
              <a:rPr lang="en-US" sz="2300" dirty="0" err="1">
                <a:latin typeface="+mj-lt"/>
              </a:rPr>
              <a:t>Raho</a:t>
            </a:r>
            <a:r>
              <a:rPr lang="en-US" sz="2300" dirty="0">
                <a:latin typeface="+mj-lt"/>
              </a:rPr>
              <a:t> Munna Bhai (2006), Don (2006) and Umrao Jaan (2006).</a:t>
            </a:r>
          </a:p>
          <a:p>
            <a:r>
              <a:rPr lang="en-US" sz="2300" dirty="0">
                <a:latin typeface="+mj-lt"/>
              </a:rPr>
              <a:t>This was a time of experimentation with various subjects and innovation, people no longer wanted to watch movies with the same story line, thus the filmmakers arrayed diverse movies such as social films like </a:t>
            </a:r>
            <a:r>
              <a:rPr lang="en-US" sz="2300" dirty="0" err="1">
                <a:latin typeface="+mj-lt"/>
              </a:rPr>
              <a:t>Baghban</a:t>
            </a:r>
            <a:r>
              <a:rPr lang="en-US" sz="2300" dirty="0">
                <a:latin typeface="+mj-lt"/>
              </a:rPr>
              <a:t> (2003), love stories like Veer </a:t>
            </a:r>
            <a:r>
              <a:rPr lang="en-US" sz="2300" dirty="0" err="1">
                <a:latin typeface="+mj-lt"/>
              </a:rPr>
              <a:t>Zaara</a:t>
            </a:r>
            <a:r>
              <a:rPr lang="en-US" sz="2300" dirty="0">
                <a:latin typeface="+mj-lt"/>
              </a:rPr>
              <a:t> (2004), patriotic films such as Rang de Basanti(2006), Mangal Pandey (2005), </a:t>
            </a:r>
            <a:r>
              <a:rPr lang="en-US" sz="2300" dirty="0" err="1">
                <a:latin typeface="+mj-lt"/>
              </a:rPr>
              <a:t>Swades</a:t>
            </a:r>
            <a:r>
              <a:rPr lang="en-US" sz="2300" dirty="0">
                <a:latin typeface="+mj-lt"/>
              </a:rPr>
              <a:t> (2004); thrillers such as Murder (2004) and comedy like Bunty aur Bubbly (2005). </a:t>
            </a:r>
          </a:p>
          <a:p>
            <a:r>
              <a:rPr lang="en-US" sz="2300" dirty="0">
                <a:latin typeface="+mj-lt"/>
              </a:rPr>
              <a:t>It was also a time when literary masterpieces such as </a:t>
            </a:r>
            <a:r>
              <a:rPr lang="en-US" sz="2300" dirty="0" err="1">
                <a:latin typeface="+mj-lt"/>
              </a:rPr>
              <a:t>Pinjar</a:t>
            </a:r>
            <a:r>
              <a:rPr lang="en-US" sz="2300" dirty="0">
                <a:latin typeface="+mj-lt"/>
              </a:rPr>
              <a:t> (2003), </a:t>
            </a:r>
            <a:r>
              <a:rPr lang="en-US" sz="2300" dirty="0" err="1">
                <a:latin typeface="+mj-lt"/>
              </a:rPr>
              <a:t>Parineeta</a:t>
            </a:r>
            <a:r>
              <a:rPr lang="en-US" sz="2300" dirty="0">
                <a:latin typeface="+mj-lt"/>
              </a:rPr>
              <a:t> (2005), and Omkara (2006) graced the celluloid. The time was also ripe for Technological advancement.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907603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latin typeface="+mj-lt"/>
              </a:rPr>
              <a:t>This was just the beginning of the contemporary period of Hindi cinema and Hindi cinema was achieving new heights of excellence, the varied movies has proven that Hindi cinema is now mature enough and has learnt to take risks.</a:t>
            </a:r>
          </a:p>
          <a:p>
            <a:pPr marL="50800" indent="0">
              <a:buNone/>
            </a:pPr>
            <a:endParaRPr lang="en-US" sz="2300" dirty="0">
              <a:latin typeface="+mj-lt"/>
            </a:endParaRPr>
          </a:p>
          <a:p>
            <a:r>
              <a:rPr lang="en-US" sz="2300" dirty="0">
                <a:latin typeface="+mj-lt"/>
              </a:rPr>
              <a:t>With the films like Tare Zameen Par (2007) and </a:t>
            </a:r>
            <a:r>
              <a:rPr lang="en-US" sz="2300" dirty="0" err="1">
                <a:latin typeface="+mj-lt"/>
              </a:rPr>
              <a:t>Chak</a:t>
            </a:r>
            <a:r>
              <a:rPr lang="en-US" sz="2300" dirty="0">
                <a:latin typeface="+mj-lt"/>
              </a:rPr>
              <a:t> de India (2007) which contains no heroine, no romance, no sex, no violence and yet they have become blockbusters, the success itself is testimony to the fact that the Indian audience has changed and so is the Indian filmmaking process.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1538597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dirty="0">
                <a:latin typeface="+mj-lt"/>
              </a:rPr>
              <a:t>Into The Contemporary Era:-</a:t>
            </a:r>
          </a:p>
          <a:p>
            <a:r>
              <a:rPr lang="en-US" sz="2300" dirty="0">
                <a:latin typeface="+mj-lt"/>
              </a:rPr>
              <a:t> As the times further progressed, we realize that the </a:t>
            </a:r>
            <a:r>
              <a:rPr lang="en-US" sz="2300" b="1" dirty="0">
                <a:latin typeface="+mj-lt"/>
              </a:rPr>
              <a:t>Contemporary films have a better variety to offer</a:t>
            </a:r>
            <a:r>
              <a:rPr lang="en-US" sz="2300" dirty="0">
                <a:latin typeface="+mj-lt"/>
              </a:rPr>
              <a:t>. There is something for everyone. If one wants to enter into a dream like sequence with happy endings and a lot of glamour and grandeur one can always opt for the lively films made by </a:t>
            </a:r>
            <a:r>
              <a:rPr lang="en-US" sz="2300" dirty="0" err="1">
                <a:latin typeface="+mj-lt"/>
              </a:rPr>
              <a:t>Sooraj</a:t>
            </a:r>
            <a:r>
              <a:rPr lang="en-US" sz="2300" dirty="0">
                <a:latin typeface="+mj-lt"/>
              </a:rPr>
              <a:t> </a:t>
            </a:r>
            <a:r>
              <a:rPr lang="en-US" sz="2300" dirty="0" err="1">
                <a:latin typeface="+mj-lt"/>
              </a:rPr>
              <a:t>Barjatya</a:t>
            </a:r>
            <a:r>
              <a:rPr lang="en-US" sz="2300" dirty="0">
                <a:latin typeface="+mj-lt"/>
              </a:rPr>
              <a:t>, Aditya Chopra, and Karan </a:t>
            </a:r>
            <a:r>
              <a:rPr lang="en-US" sz="2300" dirty="0" err="1">
                <a:latin typeface="+mj-lt"/>
              </a:rPr>
              <a:t>Johar</a:t>
            </a:r>
            <a:r>
              <a:rPr lang="en-US" sz="2300" dirty="0">
                <a:latin typeface="+mj-lt"/>
              </a:rPr>
              <a:t> which represent candy floss entertainment at its best. </a:t>
            </a:r>
          </a:p>
          <a:p>
            <a:r>
              <a:rPr lang="en-US" sz="2300" dirty="0">
                <a:latin typeface="+mj-lt"/>
              </a:rPr>
              <a:t>If one wants to relive the good old days, one can opt for period films set in the retro era such as Barfi (2012), Once Upon A Time In Mumbai (2010) and The Dirty Picture (2011). </a:t>
            </a:r>
          </a:p>
          <a:p>
            <a:r>
              <a:rPr lang="en-US" sz="2300" dirty="0">
                <a:latin typeface="+mj-lt"/>
              </a:rPr>
              <a:t>Other movies set in the 1980s are Special 26 (2013), </a:t>
            </a:r>
            <a:r>
              <a:rPr lang="en-US" sz="2300" dirty="0" err="1">
                <a:latin typeface="+mj-lt"/>
              </a:rPr>
              <a:t>Himmatwala</a:t>
            </a:r>
            <a:r>
              <a:rPr lang="en-US" sz="2300" dirty="0">
                <a:latin typeface="+mj-lt"/>
              </a:rPr>
              <a:t> (2013) and Shootout At Wadala (2013). If one is interested in historical dramas with special focus on costumes of the time one can go ahead with movies such as Veer (2010) and Jodhaa Akbar (2008).</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2839893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b="1" dirty="0">
                <a:latin typeface="+mj-lt"/>
              </a:rPr>
              <a:t>The inclination towards remakes and biopics still remain a popular choice for several makers</a:t>
            </a:r>
            <a:r>
              <a:rPr lang="en-US" sz="2300" dirty="0">
                <a:latin typeface="+mj-lt"/>
              </a:rPr>
              <a:t>, but the biopics have shifted their concentration from the freedom fighters to the people who have achieved success in a particular field like business or entertainment or sports. Some examples of the same can be Guru (2007), </a:t>
            </a:r>
            <a:r>
              <a:rPr lang="en-US" sz="2300" dirty="0" err="1">
                <a:latin typeface="+mj-lt"/>
              </a:rPr>
              <a:t>Chak</a:t>
            </a:r>
            <a:r>
              <a:rPr lang="en-US" sz="2300" dirty="0">
                <a:latin typeface="+mj-lt"/>
              </a:rPr>
              <a:t> De India (2007), Paan Singh Tomar (2012), </a:t>
            </a:r>
            <a:r>
              <a:rPr lang="en-US" sz="2300" dirty="0" err="1">
                <a:latin typeface="+mj-lt"/>
              </a:rPr>
              <a:t>Bhaag</a:t>
            </a:r>
            <a:r>
              <a:rPr lang="en-US" sz="2300" dirty="0">
                <a:latin typeface="+mj-lt"/>
              </a:rPr>
              <a:t> Milkha </a:t>
            </a:r>
            <a:r>
              <a:rPr lang="en-US" sz="2300" dirty="0" err="1">
                <a:latin typeface="+mj-lt"/>
              </a:rPr>
              <a:t>Bhaag</a:t>
            </a:r>
            <a:r>
              <a:rPr lang="en-US" sz="2300" dirty="0">
                <a:latin typeface="+mj-lt"/>
              </a:rPr>
              <a:t> (2013) and Mary </a:t>
            </a:r>
            <a:r>
              <a:rPr lang="en-US" sz="2300" dirty="0" err="1">
                <a:latin typeface="+mj-lt"/>
              </a:rPr>
              <a:t>Kom</a:t>
            </a:r>
            <a:r>
              <a:rPr lang="en-US" sz="2300" dirty="0">
                <a:latin typeface="+mj-lt"/>
              </a:rPr>
              <a:t> (2014).</a:t>
            </a:r>
          </a:p>
          <a:p>
            <a:r>
              <a:rPr lang="en-US" sz="2300" b="1" dirty="0">
                <a:latin typeface="+mj-lt"/>
              </a:rPr>
              <a:t>The one issue with biopics has been that they are often looked upon by the mainstream audiences as Documentary‘ movies and thus devoid of any entertainment value.</a:t>
            </a:r>
            <a:r>
              <a:rPr lang="en-US" sz="2300" dirty="0">
                <a:latin typeface="+mj-lt"/>
              </a:rPr>
              <a:t> </a:t>
            </a:r>
            <a:r>
              <a:rPr lang="en-US" sz="2300" b="1" dirty="0" err="1">
                <a:latin typeface="+mj-lt"/>
              </a:rPr>
              <a:t>Tigmanshu</a:t>
            </a:r>
            <a:r>
              <a:rPr lang="en-US" sz="2300" b="1" dirty="0">
                <a:latin typeface="+mj-lt"/>
              </a:rPr>
              <a:t> Dhulia</a:t>
            </a:r>
            <a:r>
              <a:rPr lang="en-US" sz="2300" dirty="0">
                <a:latin typeface="+mj-lt"/>
              </a:rPr>
              <a:t>, who directed the biopic on the runner turned bandit Paan Singh Tomar (2012) also </a:t>
            </a:r>
            <a:r>
              <a:rPr lang="en-US" sz="2300" b="1" dirty="0">
                <a:latin typeface="+mj-lt"/>
              </a:rPr>
              <a:t>pointed out that audiences would think that a biopic without stars would be classed as a documentary‘.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4005228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latin typeface="+mj-lt"/>
              </a:rPr>
              <a:t>All this shows the dynamism and vitality of the Indian cinema and its tremendous capacity to keep abreast of changes. It is because of these features that the Indian cinema influences the dominant urban culture in more ways than one. </a:t>
            </a:r>
          </a:p>
          <a:p>
            <a:r>
              <a:rPr lang="en-US" sz="2300" b="1" dirty="0">
                <a:latin typeface="+mj-lt"/>
              </a:rPr>
              <a:t>The Multiplex Culture</a:t>
            </a:r>
            <a:r>
              <a:rPr lang="en-US" sz="2300" dirty="0">
                <a:latin typeface="+mj-lt"/>
              </a:rPr>
              <a:t> </a:t>
            </a:r>
          </a:p>
          <a:p>
            <a:pPr>
              <a:buFont typeface="Wingdings" panose="05000000000000000000" pitchFamily="2" charset="2"/>
              <a:buChar char="Ø"/>
            </a:pPr>
            <a:r>
              <a:rPr lang="en-US" sz="2300" dirty="0">
                <a:latin typeface="+mj-lt"/>
              </a:rPr>
              <a:t>In the contemporary period of Hindi Cinema there has been a recent transition to multiplex exhibition of films. A multiplex is a movie theater complex with multiple screens within a single complex. They are usually housed in a specially designed building. The largest of these complexes can sit thousands of people and are sometimes referred to as a megaplex.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2326273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200" dirty="0">
                <a:latin typeface="+mj-lt"/>
              </a:rPr>
              <a:t>The difference between a multiplex and a megaplex is related to the number of screens, but the dividing line is not well-defined. Some say that 14 screens and stadium seating make a megaplex, while other says that at least 20 screens are required. </a:t>
            </a:r>
          </a:p>
          <a:p>
            <a:r>
              <a:rPr lang="en-US" sz="2200" dirty="0">
                <a:latin typeface="+mj-lt"/>
              </a:rPr>
              <a:t>Megaplex theaters always have stadium seating, and may have other amenities which often not found at smaller movie theaters. Multiplex theatres often feature regular seating. The Multiplexes which generally open inside big Shopping malls seek a middle class audience primarily located in urban areas.</a:t>
            </a:r>
          </a:p>
          <a:p>
            <a:r>
              <a:rPr lang="en-US" sz="2200" dirty="0">
                <a:latin typeface="+mj-lt"/>
              </a:rPr>
              <a:t>In India, the mushrooming of multiplexes since the mid-80s has changed the dynamics of Indian cinema. India's first multiplex was MARIS theater (now LA Cinema‘s) with 5 screens in Trichy, Tamil Nadu, which was inaugurated in 1980. In north India the first multiplex PVR (</a:t>
            </a:r>
            <a:r>
              <a:rPr lang="en-US" sz="2200" dirty="0" err="1">
                <a:latin typeface="+mj-lt"/>
              </a:rPr>
              <a:t>Pirya</a:t>
            </a:r>
            <a:r>
              <a:rPr lang="en-US" sz="2200" dirty="0">
                <a:latin typeface="+mj-lt"/>
              </a:rPr>
              <a:t> Village Roadshow) Cinema, opened in New Delhi in 1997 and from then on the Multiplex sector in India has seen phenomenal growth especially over the last few years.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2900856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200" dirty="0">
                <a:latin typeface="+mj-lt"/>
              </a:rPr>
              <a:t>In 2010, multiplexes accounted for 21 per cent of film exhibition revenues while in 2011, they accounted for more than 30 per cent. As the multiplexes are entering deeper into smaller towns, it seems the single screens are losing the battle. With the rising young population, more and more people are attracted towards the multiplexes.</a:t>
            </a:r>
          </a:p>
          <a:p>
            <a:endParaRPr lang="en-US" sz="2200" dirty="0">
              <a:latin typeface="+mj-lt"/>
            </a:endParaRPr>
          </a:p>
          <a:p>
            <a:r>
              <a:rPr lang="en-US" sz="2200" dirty="0">
                <a:latin typeface="+mj-lt"/>
              </a:rPr>
              <a:t>Watching a movie in a multiplex located almost always in the middle of a shopping mall and in its lavish surroundings has altered the way in which people view movies. It has given both a social and economic push to the Movie watching market. In the coming times, Multiplexes are more likely to succeed than the single screens.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227196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Until the late 1990s CGI was used sparingly, but in 1995 Toy Story became the first full-length CG feature. With only a small team of animators, our </a:t>
            </a:r>
            <a:r>
              <a:rPr lang="en-US" sz="2400" i="0" u="none" strike="noStrike" baseline="0" dirty="0" err="1">
                <a:solidFill>
                  <a:srgbClr val="000000"/>
                </a:solidFill>
                <a:latin typeface="Arial" panose="020B0604020202020204" pitchFamily="34" charset="0"/>
              </a:rPr>
              <a:t>favourite</a:t>
            </a:r>
            <a:r>
              <a:rPr lang="en-US" sz="2400" i="0" u="none" strike="noStrike" baseline="0" dirty="0">
                <a:solidFill>
                  <a:srgbClr val="000000"/>
                </a:solidFill>
                <a:latin typeface="Arial" panose="020B0604020202020204" pitchFamily="34" charset="0"/>
              </a:rPr>
              <a:t> characters, from Woody to Buzz Lightyear, came to life. Pixar followed this breakthrough project with a plethora of CG animations such as Monsters Inc., Finding Nemo and the Toy Story sequels, the latest in 3D.</a:t>
            </a:r>
          </a:p>
          <a:p>
            <a:pPr marL="520700" indent="-342900" algn="just"/>
            <a:r>
              <a:rPr lang="en-US" sz="2400" i="0" u="none" strike="noStrike" baseline="0" dirty="0">
                <a:solidFill>
                  <a:srgbClr val="000000"/>
                </a:solidFill>
                <a:latin typeface="Arial" panose="020B0604020202020204" pitchFamily="34" charset="0"/>
              </a:rPr>
              <a:t>Advancing into the millennium CGI reached new heights as technicians used computer graphics in live-action film to recreate true events. </a:t>
            </a:r>
            <a:r>
              <a:rPr lang="en-US" sz="2400" b="1" i="0" u="none" strike="noStrike" baseline="0" dirty="0">
                <a:solidFill>
                  <a:srgbClr val="000000"/>
                </a:solidFill>
                <a:latin typeface="Arial" panose="020B0604020202020204" pitchFamily="34" charset="0"/>
              </a:rPr>
              <a:t>In 2001 audiences watched the Japanese attack on a US naval base in Pearl </a:t>
            </a:r>
            <a:r>
              <a:rPr lang="en-US" sz="2400" b="1" i="0" u="none" strike="noStrike" baseline="0" dirty="0" err="1">
                <a:solidFill>
                  <a:srgbClr val="000000"/>
                </a:solidFill>
                <a:latin typeface="Arial" panose="020B0604020202020204" pitchFamily="34" charset="0"/>
              </a:rPr>
              <a:t>Harbour</a:t>
            </a:r>
            <a:r>
              <a:rPr lang="en-US" sz="2400" b="1" i="0" u="none" strike="noStrike" baseline="0" dirty="0">
                <a:solidFill>
                  <a:srgbClr val="000000"/>
                </a:solidFill>
                <a:latin typeface="Arial" panose="020B0604020202020204" pitchFamily="34" charset="0"/>
              </a:rPr>
              <a:t>.</a:t>
            </a:r>
            <a:r>
              <a:rPr lang="en-US" sz="2400" i="0" u="none" strike="noStrike" baseline="0" dirty="0">
                <a:solidFill>
                  <a:srgbClr val="000000"/>
                </a:solidFill>
                <a:latin typeface="Arial" panose="020B0604020202020204" pitchFamily="34" charset="0"/>
              </a:rPr>
              <a:t> The attack was filmed using two shots of the US‘s Arizona and a handful of visual effects to model the sequence, create body simulations and insert smoke plumes.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708817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200" dirty="0">
                <a:latin typeface="+mj-lt"/>
              </a:rPr>
              <a:t>India's multiplex bandwagon has gone beyond the metros to redefine entertainment in B and C class towns. "While the first phase of the </a:t>
            </a:r>
            <a:r>
              <a:rPr lang="en-US" sz="2200" dirty="0" err="1">
                <a:latin typeface="+mj-lt"/>
              </a:rPr>
              <a:t>multiplextheater</a:t>
            </a:r>
            <a:r>
              <a:rPr lang="en-US" sz="2200" dirty="0">
                <a:latin typeface="+mj-lt"/>
              </a:rPr>
              <a:t> saw emergence of multiplexes in metros and now this growth is spreading to tier 2 and 3 cities like Lucknow, Indore, Nasik, Aurangabad, Kanpur, Amritsar and so on," says Ajay Bijli, Managing Director, PVR Cinemas. And PVR is not alone. </a:t>
            </a:r>
          </a:p>
          <a:p>
            <a:r>
              <a:rPr lang="en-US" sz="2200" dirty="0">
                <a:latin typeface="+mj-lt"/>
              </a:rPr>
              <a:t>Other top multiplex players like </a:t>
            </a:r>
            <a:r>
              <a:rPr lang="en-US" sz="2200" dirty="0" err="1">
                <a:latin typeface="+mj-lt"/>
              </a:rPr>
              <a:t>Adlabs</a:t>
            </a:r>
            <a:r>
              <a:rPr lang="en-US" sz="2200" dirty="0">
                <a:latin typeface="+mj-lt"/>
              </a:rPr>
              <a:t> Films (where Anil Ambani holds a 51% stake), Inox </a:t>
            </a:r>
            <a:r>
              <a:rPr lang="en-US" sz="2200" dirty="0" err="1">
                <a:latin typeface="+mj-lt"/>
              </a:rPr>
              <a:t>Leisures</a:t>
            </a:r>
            <a:r>
              <a:rPr lang="en-US" sz="2200" dirty="0">
                <a:latin typeface="+mj-lt"/>
              </a:rPr>
              <a:t>, </a:t>
            </a:r>
            <a:r>
              <a:rPr lang="en-US" sz="2200" dirty="0" err="1">
                <a:latin typeface="+mj-lt"/>
              </a:rPr>
              <a:t>Shringar</a:t>
            </a:r>
            <a:r>
              <a:rPr lang="en-US" sz="2200" dirty="0">
                <a:latin typeface="+mj-lt"/>
              </a:rPr>
              <a:t> Cinemas (Fame multiplexes), Fun Multiplex (of Essel group) and Cinemax India too have ventured to small towns across the country from Darjeeling to Mangalore to Ghaziabad to Pimpri to Pune to Panipat to Allahabad to Indore to Latur to Agra to Thane to Lucknow to Hyderabad to Nasik to Jaipur to Visakhapatnam. </a:t>
            </a:r>
          </a:p>
          <a:p>
            <a:r>
              <a:rPr lang="en-US" sz="2200" dirty="0">
                <a:latin typeface="+mj-lt"/>
              </a:rPr>
              <a:t>Projects are under way in places like Kochi, Bhatinda, Coimbatore, Kota, Madurai and Ambala. "Metro or non metro, if a town has a population of more than 10 lakh (1 million) people, we are interested," says Alok Tandon, Chief Operating Officer, Inox </a:t>
            </a:r>
            <a:r>
              <a:rPr lang="en-US" sz="2200" dirty="0" err="1">
                <a:latin typeface="+mj-lt"/>
              </a:rPr>
              <a:t>Leisures</a:t>
            </a:r>
            <a:r>
              <a:rPr lang="en-US" sz="2200" dirty="0">
                <a:latin typeface="+mj-lt"/>
              </a:rPr>
              <a:t>.</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888783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IN" sz="2300" b="0" i="0" u="none" strike="noStrike" baseline="0" dirty="0">
                <a:solidFill>
                  <a:srgbClr val="000000"/>
                </a:solidFill>
                <a:latin typeface="Arial" panose="020B0604020202020204" pitchFamily="34" charset="0"/>
              </a:rPr>
              <a:t>PVR Talkies plans to enter 70 cities including Khanna, Jalandhar, Amritsar and Moradabad over the next three-to-five years. </a:t>
            </a:r>
            <a:r>
              <a:rPr lang="en-IN" sz="2300" b="0" i="0" u="none" strike="noStrike" baseline="0" dirty="0" err="1">
                <a:solidFill>
                  <a:srgbClr val="000000"/>
                </a:solidFill>
                <a:latin typeface="Arial" panose="020B0604020202020204" pitchFamily="34" charset="0"/>
              </a:rPr>
              <a:t>Adlabs</a:t>
            </a:r>
            <a:r>
              <a:rPr lang="en-IN" sz="2300" b="0" i="0" u="none" strike="noStrike" baseline="0" dirty="0">
                <a:solidFill>
                  <a:srgbClr val="000000"/>
                </a:solidFill>
                <a:latin typeface="Arial" panose="020B0604020202020204" pitchFamily="34" charset="0"/>
              </a:rPr>
              <a:t>, which says it would invest Rs 200 crore over the next three years, is eyeing places like Hyderabad, Delhi and NCR, Agra, Jalandhar, Ludhiana, Indore and Allahabad. </a:t>
            </a:r>
          </a:p>
          <a:p>
            <a:endParaRPr lang="en-IN" sz="2300" b="0" i="0" u="none" strike="noStrike" baseline="0" dirty="0">
              <a:solidFill>
                <a:srgbClr val="000000"/>
              </a:solidFill>
              <a:latin typeface="Arial" panose="020B0604020202020204" pitchFamily="34" charset="0"/>
            </a:endParaRPr>
          </a:p>
          <a:p>
            <a:r>
              <a:rPr lang="en-IN" sz="2300" b="0" i="0" u="none" strike="noStrike" baseline="0" dirty="0">
                <a:solidFill>
                  <a:srgbClr val="000000"/>
                </a:solidFill>
                <a:latin typeface="Arial" panose="020B0604020202020204" pitchFamily="34" charset="0"/>
              </a:rPr>
              <a:t>Inox, which has entered into a share swap deal to take over Calcutta Cene Pvt Ltd (CCPL) known for its multiplex brand 89 Cinema already has multiplexes in smaller places like Vadodara, Darjeeling, Goa, Indore, Jaipur, Kota, Nagpur and Pune.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14663373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Piracy of Films: a serious threat to Indian film industry </a:t>
            </a:r>
            <a:endParaRPr lang="en-US" sz="2300" b="0" i="0" u="none" strike="noStrike" baseline="0" dirty="0">
              <a:solidFill>
                <a:srgbClr val="000000"/>
              </a:solidFill>
              <a:latin typeface="Arial" panose="020B0604020202020204" pitchFamily="34" charset="0"/>
            </a:endParaRPr>
          </a:p>
          <a:p>
            <a:r>
              <a:rPr lang="en-US" sz="2300" b="0" i="0" u="none" strike="noStrike" baseline="0" dirty="0">
                <a:solidFill>
                  <a:srgbClr val="000000"/>
                </a:solidFill>
                <a:latin typeface="Arial" panose="020B0604020202020204" pitchFamily="34" charset="0"/>
              </a:rPr>
              <a:t>Indian film industry, said to be the largest globally with some 1,000 movies produced each year, earns around $2 billion from legitimate sources such as screening at theatres, home videos and TV rights. But with $2.7 billion, piracy earns 35 per cent more, and a way out has proved elusive. </a:t>
            </a:r>
          </a:p>
          <a:p>
            <a:r>
              <a:rPr lang="en-US" sz="2300" b="0" i="0" u="none" strike="noStrike" baseline="0" dirty="0">
                <a:solidFill>
                  <a:srgbClr val="000000"/>
                </a:solidFill>
                <a:latin typeface="Arial" panose="020B0604020202020204" pitchFamily="34" charset="0"/>
              </a:rPr>
              <a:t>Red </a:t>
            </a:r>
            <a:r>
              <a:rPr lang="en-US" sz="2300" b="0" i="0" u="none" strike="noStrike" baseline="0" dirty="0" err="1">
                <a:solidFill>
                  <a:srgbClr val="000000"/>
                </a:solidFill>
                <a:latin typeface="Arial" panose="020B0604020202020204" pitchFamily="34" charset="0"/>
              </a:rPr>
              <a:t>Chillies</a:t>
            </a:r>
            <a:r>
              <a:rPr lang="en-US" sz="2300" b="0" i="0" u="none" strike="noStrike" baseline="0" dirty="0">
                <a:solidFill>
                  <a:srgbClr val="000000"/>
                </a:solidFill>
                <a:latin typeface="Arial" panose="020B0604020202020204" pitchFamily="34" charset="0"/>
              </a:rPr>
              <a:t> Entertainment, a production house promoted by actor Shah Rukh Khan, was a victim of film piracy with 'Dilwale' last year. It grossed Rs 148 crore at the box office, but its pirated version, circulated a day before its release, grossed a much higher amount, stakeholders said. </a:t>
            </a:r>
          </a:p>
          <a:p>
            <a:r>
              <a:rPr lang="en-US" sz="2300" b="0" i="0" u="none" strike="noStrike" baseline="0" dirty="0">
                <a:solidFill>
                  <a:srgbClr val="000000"/>
                </a:solidFill>
                <a:latin typeface="Arial" panose="020B0604020202020204" pitchFamily="34" charset="0"/>
              </a:rPr>
              <a:t>Recent films like '</a:t>
            </a:r>
            <a:r>
              <a:rPr lang="en-US" sz="2300" b="0" i="0" u="none" strike="noStrike" baseline="0" dirty="0" err="1">
                <a:solidFill>
                  <a:srgbClr val="000000"/>
                </a:solidFill>
                <a:latin typeface="Arial" panose="020B0604020202020204" pitchFamily="34" charset="0"/>
              </a:rPr>
              <a:t>Kabali</a:t>
            </a:r>
            <a:r>
              <a:rPr lang="en-US" sz="2300" b="0" i="0" u="none" strike="noStrike" baseline="0" dirty="0">
                <a:solidFill>
                  <a:srgbClr val="000000"/>
                </a:solidFill>
                <a:latin typeface="Arial" panose="020B0604020202020204" pitchFamily="34" charset="0"/>
              </a:rPr>
              <a:t>', 'Great Grand Masti' and '</a:t>
            </a:r>
            <a:r>
              <a:rPr lang="en-US" sz="2300" b="0" i="0" u="none" strike="noStrike" baseline="0" dirty="0" err="1">
                <a:solidFill>
                  <a:srgbClr val="000000"/>
                </a:solidFill>
                <a:latin typeface="Arial" panose="020B0604020202020204" pitchFamily="34" charset="0"/>
              </a:rPr>
              <a:t>Udta</a:t>
            </a:r>
            <a:r>
              <a:rPr lang="en-US" sz="2300" b="0" i="0" u="none" strike="noStrike" baseline="0" dirty="0">
                <a:solidFill>
                  <a:srgbClr val="000000"/>
                </a:solidFill>
                <a:latin typeface="Arial" panose="020B0604020202020204" pitchFamily="34" charset="0"/>
              </a:rPr>
              <a:t> Punjab' have all faced similar music.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3104277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b="0" i="0" u="none" strike="noStrike" baseline="0" dirty="0">
                <a:solidFill>
                  <a:srgbClr val="000000"/>
                </a:solidFill>
                <a:latin typeface="Arial" panose="020B0604020202020204" pitchFamily="34" charset="0"/>
              </a:rPr>
              <a:t>"Content theft or piracy in the film industry originates from '</a:t>
            </a:r>
            <a:r>
              <a:rPr lang="en-US" sz="2300" b="0" i="0" u="none" strike="noStrike" baseline="0" dirty="0" err="1">
                <a:solidFill>
                  <a:srgbClr val="000000"/>
                </a:solidFill>
                <a:latin typeface="Arial" panose="020B0604020202020204" pitchFamily="34" charset="0"/>
              </a:rPr>
              <a:t>camcording</a:t>
            </a:r>
            <a:r>
              <a:rPr lang="en-US" sz="2300" b="0" i="0" u="none" strike="noStrike" baseline="0" dirty="0">
                <a:solidFill>
                  <a:srgbClr val="000000"/>
                </a:solidFill>
                <a:latin typeface="Arial" panose="020B0604020202020204" pitchFamily="34" charset="0"/>
              </a:rPr>
              <a:t>' in cinema halls. Over 90 per cent of new release titles originate from cinemas," said Uday Singh, Managing Director, Motion Picture Distributors' Association (India). Singh added "The Indian film industry loses around Rs 18,000 crore ($2.7 billion) and over 60,000 jobs every year because of piracy.“</a:t>
            </a:r>
          </a:p>
          <a:p>
            <a:r>
              <a:rPr lang="en-US" sz="2300" dirty="0">
                <a:latin typeface="+mj-lt"/>
              </a:rPr>
              <a:t>This figure is also what the World Intellectual Property </a:t>
            </a:r>
            <a:r>
              <a:rPr lang="en-US" sz="2300" dirty="0" err="1">
                <a:latin typeface="+mj-lt"/>
              </a:rPr>
              <a:t>Organisation</a:t>
            </a:r>
            <a:r>
              <a:rPr lang="en-US" sz="2300" dirty="0">
                <a:latin typeface="+mj-lt"/>
              </a:rPr>
              <a:t> (WIPO) brandishes in its magazine, quoting noted filmmaker Anurag Basu. While the Indian film industry is, indeed, flourishing, piracy points toward how much more its stakeholders can make, he said.</a:t>
            </a:r>
          </a:p>
          <a:p>
            <a:r>
              <a:rPr lang="en-US" sz="2300" dirty="0">
                <a:latin typeface="+mj-lt"/>
              </a:rPr>
              <a:t> According to the latest KPMG-FICCI report on the Indian media and entertainment sector, the film industry here is projected to grow from Rs 138.2 billion ($2.09 billion) in 2015 to Rs 226.3 billion ($3.43 billion) by 2020 at an annual growth rate of 10.5 per cent. But piracy could also grow exponentially unless checked.</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1319075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b="0" i="0" u="none" strike="noStrike" baseline="0" dirty="0">
                <a:solidFill>
                  <a:srgbClr val="000000"/>
                </a:solidFill>
                <a:latin typeface="Arial" panose="020B0604020202020204" pitchFamily="34" charset="0"/>
              </a:rPr>
              <a:t>"Currently, the government is focused on inclusive society initiatives, aimed at connecting villages via broadband. This has the potential to </a:t>
            </a:r>
            <a:r>
              <a:rPr lang="en-US" sz="2300" b="0" i="0" u="none" strike="noStrike" baseline="0" dirty="0" err="1">
                <a:solidFill>
                  <a:srgbClr val="000000"/>
                </a:solidFill>
                <a:latin typeface="Arial" panose="020B0604020202020204" pitchFamily="34" charset="0"/>
              </a:rPr>
              <a:t>incentivise</a:t>
            </a:r>
            <a:r>
              <a:rPr lang="en-US" sz="2300" b="0" i="0" u="none" strike="noStrike" baseline="0" dirty="0">
                <a:solidFill>
                  <a:srgbClr val="000000"/>
                </a:solidFill>
                <a:latin typeface="Arial" panose="020B0604020202020204" pitchFamily="34" charset="0"/>
              </a:rPr>
              <a:t> piracy, as people would find it much easier to watch a movie on their laptop than travel to far off theatres," the report said. </a:t>
            </a:r>
          </a:p>
          <a:p>
            <a:r>
              <a:rPr lang="en-US" sz="2300" b="0" i="0" u="none" strike="noStrike" baseline="0" dirty="0">
                <a:solidFill>
                  <a:srgbClr val="000000"/>
                </a:solidFill>
                <a:latin typeface="Arial" panose="020B0604020202020204" pitchFamily="34" charset="0"/>
              </a:rPr>
              <a:t>Adding another dimension, Patrick Kilbride, Executive Director for International IP with Global Intellectual Property Center of the US Chamber of Commerce, said piracy also limits the economic contribution which creativity can make in India.</a:t>
            </a:r>
          </a:p>
          <a:p>
            <a:r>
              <a:rPr lang="en-US" sz="2300" dirty="0">
                <a:latin typeface="+mj-lt"/>
              </a:rPr>
              <a:t>"Issues such as copyright infringement, film piracy, </a:t>
            </a:r>
            <a:r>
              <a:rPr lang="en-US" sz="2300" dirty="0" err="1">
                <a:latin typeface="+mj-lt"/>
              </a:rPr>
              <a:t>camcording</a:t>
            </a:r>
            <a:r>
              <a:rPr lang="en-US" sz="2300" dirty="0">
                <a:latin typeface="+mj-lt"/>
              </a:rPr>
              <a:t> and content leakage weaken the industry by hampering the deserved revenue production," said Kilbride.</a:t>
            </a:r>
          </a:p>
          <a:p>
            <a:r>
              <a:rPr lang="en-US" sz="2300" dirty="0">
                <a:latin typeface="+mj-lt"/>
              </a:rPr>
              <a:t>"New technologies, including </a:t>
            </a:r>
            <a:r>
              <a:rPr lang="en-US" sz="2300" dirty="0" err="1">
                <a:latin typeface="+mj-lt"/>
              </a:rPr>
              <a:t>digitisation</a:t>
            </a:r>
            <a:r>
              <a:rPr lang="en-US" sz="2300" dirty="0">
                <a:latin typeface="+mj-lt"/>
              </a:rPr>
              <a:t> of film prints, have cut the cost of recording, storing and copying of films for distribution. Risks involved in leaking and piracy have also increased manifold," said Lavin Hirani, Head of Legal Affairs, Red </a:t>
            </a:r>
            <a:r>
              <a:rPr lang="en-US" sz="2300" dirty="0" err="1">
                <a:latin typeface="+mj-lt"/>
              </a:rPr>
              <a:t>Chillies</a:t>
            </a:r>
            <a:r>
              <a:rPr lang="en-US" sz="2300" dirty="0">
                <a:latin typeface="+mj-lt"/>
              </a:rPr>
              <a:t> Entertainment.</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2585696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latin typeface="+mj-lt"/>
              </a:rPr>
              <a:t> "Unfortunately, these technologies are not enough to protect the clandestine recording of pirated versions done 90 percent of the times with a camcorder or high-quality mobile camera in a low-light setting of a cinema theatre, or from the projector room," Hirani said. </a:t>
            </a:r>
          </a:p>
          <a:p>
            <a:pPr marL="50800" indent="0">
              <a:buNone/>
            </a:pPr>
            <a:endParaRPr lang="en-US" sz="2300" dirty="0">
              <a:latin typeface="+mj-lt"/>
            </a:endParaRPr>
          </a:p>
          <a:p>
            <a:r>
              <a:rPr lang="en-US" sz="2300" dirty="0">
                <a:latin typeface="+mj-lt"/>
              </a:rPr>
              <a:t>"Some territories like in the UAE, they release films a day prior to the Indian release date which is typically a Friday. This is one of the reasons why a film is leaked before its actual release," he added.</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709229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150" dirty="0">
                <a:latin typeface="+mj-lt"/>
              </a:rPr>
              <a:t>The Indian film industry lost $959 million (Rs 4,411 crore) in revenue and around 5,71,896 jobs in 2008 thanks to piracy, according to a report released on Thursday by the US India Business Council and Ernst &amp; Young. According to the report, the effects of counterfeiting and piracy on Indian entertainment industry, estimates the piracy rate at 60%. .</a:t>
            </a:r>
          </a:p>
          <a:p>
            <a:r>
              <a:rPr lang="en-US" sz="2150" dirty="0">
                <a:latin typeface="+mj-lt"/>
              </a:rPr>
              <a:t>Delivering the keynote speech at FICCI Frames 2010, Dan Glickman, chairman, Motion Picture Association of </a:t>
            </a:r>
            <a:r>
              <a:rPr lang="en-US" sz="2150" dirty="0" err="1">
                <a:latin typeface="+mj-lt"/>
              </a:rPr>
              <a:t>Amercia</a:t>
            </a:r>
            <a:r>
              <a:rPr lang="en-US" sz="2150" dirty="0">
                <a:latin typeface="+mj-lt"/>
              </a:rPr>
              <a:t> (MPA), said that two years of co-productions, joint television ventures, shared distribution rights and joint ownership of technology companies had resulted in greater co-operation between India and the MPA member studios.</a:t>
            </a:r>
          </a:p>
          <a:p>
            <a:r>
              <a:rPr lang="en-US" sz="2150" b="0" i="0" u="none" strike="noStrike" baseline="0" dirty="0">
                <a:solidFill>
                  <a:srgbClr val="000000"/>
                </a:solidFill>
                <a:latin typeface="Arial" panose="020B0604020202020204" pitchFamily="34" charset="0"/>
              </a:rPr>
              <a:t>Such co-operation fosters conducive environment which allows movies like Slumdog Millionaire and My Name is Khan achieve global box office success. As successful as we have been or can be, we need to come together to overcome common obstacles to our joint success. Though piracy is damaging creative communities across the world, it can be curbed if we take steps to collectively address this problem, said Glickman. </a:t>
            </a:r>
            <a:endParaRPr lang="en-US" sz="215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3911642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200" dirty="0">
                <a:latin typeface="+mj-lt"/>
              </a:rPr>
              <a:t>Filmmaker Mukesh Bhatt said online copyright theft in India is growing rapidly. Two separate reports last year placed India on the top ten countries worldwide for P-2-P infringements. A community of internet users views piracy as an activity without consequence, and is engaged in piracy with ease within both domestic and international sites. The government needs to sit down with stakeholders and find a solution.</a:t>
            </a:r>
          </a:p>
          <a:p>
            <a:pPr>
              <a:buFont typeface="Wingdings" panose="05000000000000000000" pitchFamily="2" charset="2"/>
              <a:buChar char="Ø"/>
            </a:pPr>
            <a:r>
              <a:rPr lang="en-US" sz="2200" b="1" dirty="0">
                <a:latin typeface="+mj-lt"/>
              </a:rPr>
              <a:t>The possible solutions to prevent piracy:-</a:t>
            </a:r>
            <a:r>
              <a:rPr lang="en-US" sz="2200" dirty="0">
                <a:latin typeface="+mj-lt"/>
              </a:rPr>
              <a:t> </a:t>
            </a:r>
          </a:p>
          <a:p>
            <a:r>
              <a:rPr lang="en-US" sz="2200" dirty="0">
                <a:latin typeface="+mj-lt"/>
              </a:rPr>
              <a:t>Anurag Basu told WIPO that people need to understand piracy is a crime. The state blocks Web sites that allow downloads of pirated films, which is good. This apart, DVD versions must be available within a week or two after the formal release, as a wait of three-four months is a bit long.</a:t>
            </a:r>
          </a:p>
          <a:p>
            <a:r>
              <a:rPr lang="en-US" sz="2200" b="0" i="0" u="none" strike="noStrike" baseline="0" dirty="0">
                <a:solidFill>
                  <a:srgbClr val="000000"/>
                </a:solidFill>
                <a:latin typeface="Arial" panose="020B0604020202020204" pitchFamily="34" charset="0"/>
              </a:rPr>
              <a:t>"Piracy is working because people can buy a (pirated) DVD for Rs 100 and a whole family can watch it. We have to offer that kind of entertainment at that price. It has to be as easy to get an original DVD as it is to get a pirated one," he said.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13276801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r>
              <a:rPr lang="en-US" sz="2300" dirty="0">
                <a:latin typeface="+mj-lt"/>
              </a:rPr>
              <a:t>Hirani said there's no single method or step. "Possible measures would require concerted efforts by all stakeholders, including the state and central </a:t>
            </a:r>
            <a:r>
              <a:rPr lang="en-US" sz="2300" b="0" i="0" u="none" strike="noStrike" baseline="0" dirty="0">
                <a:solidFill>
                  <a:srgbClr val="000000"/>
                </a:solidFill>
                <a:latin typeface="Arial" panose="020B0604020202020204" pitchFamily="34" charset="0"/>
              </a:rPr>
              <a:t>governments which lose tremendous amount of money in taxes from the sale, distribution and exhibition of films." </a:t>
            </a:r>
          </a:p>
          <a:p>
            <a:r>
              <a:rPr lang="en-US" sz="2300" b="0" i="0" u="none" strike="noStrike" baseline="0" dirty="0">
                <a:solidFill>
                  <a:srgbClr val="000000"/>
                </a:solidFill>
                <a:latin typeface="Arial" panose="020B0604020202020204" pitchFamily="34" charset="0"/>
              </a:rPr>
              <a:t>To check piracy, Bollywood is looking to use the Electronic Sell Through (EST) mechanism for the digital sale of films, according to a study by global advisory firm Deloitte. Through EST, consumers can buy digital copies of films for unlimited viewing on demand via the Internet, mobile and cable in exchange of a transactional fee. </a:t>
            </a:r>
          </a:p>
          <a:p>
            <a:r>
              <a:rPr lang="en-US" sz="2300" b="0" i="0" u="none" strike="noStrike" baseline="0" dirty="0">
                <a:solidFill>
                  <a:srgbClr val="000000"/>
                </a:solidFill>
                <a:latin typeface="Arial" panose="020B0604020202020204" pitchFamily="34" charset="0"/>
              </a:rPr>
              <a:t>"The country's film industry continues to lose around Rs 50 billion in revenues and over 50,000 jobs every year due to piracy. India is one of the top countries witnessing peer-to-peer file-sharing infringement worldwide," the report said. </a:t>
            </a:r>
            <a:endParaRPr lang="en-US" sz="230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254517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r>
              <a:rPr lang="en-US" sz="2250" b="0" i="0" u="none" strike="noStrike" baseline="0" dirty="0">
                <a:solidFill>
                  <a:srgbClr val="000000"/>
                </a:solidFill>
                <a:latin typeface="Arial" panose="020B0604020202020204" pitchFamily="34" charset="0"/>
              </a:rPr>
              <a:t>Although there is no immediate solution to curb piracy, the filmmakers are trying to counter the menace with increasing </a:t>
            </a:r>
            <a:r>
              <a:rPr lang="en-US" sz="2250" b="0" i="0" u="none" strike="noStrike" baseline="0" dirty="0" err="1">
                <a:solidFill>
                  <a:srgbClr val="000000"/>
                </a:solidFill>
                <a:latin typeface="Arial" panose="020B0604020202020204" pitchFamily="34" charset="0"/>
              </a:rPr>
              <a:t>digitisation</a:t>
            </a:r>
            <a:r>
              <a:rPr lang="en-US" sz="2250" b="0" i="0" u="none" strike="noStrike" baseline="0" dirty="0">
                <a:solidFill>
                  <a:srgbClr val="000000"/>
                </a:solidFill>
                <a:latin typeface="Arial" panose="020B0604020202020204" pitchFamily="34" charset="0"/>
              </a:rPr>
              <a:t> of the movie prints, it added. In India, about 60% of the box-office collections are made during the first week of release of a movie. Digital cinema distribution firms are going for digital prints of the films, the report said. </a:t>
            </a:r>
          </a:p>
          <a:p>
            <a:r>
              <a:rPr lang="en-US" sz="2250" b="0" i="0" u="none" strike="noStrike" baseline="0" dirty="0">
                <a:solidFill>
                  <a:srgbClr val="000000"/>
                </a:solidFill>
                <a:latin typeface="Arial" panose="020B0604020202020204" pitchFamily="34" charset="0"/>
              </a:rPr>
              <a:t>"A big-budget Hindi movie, which would have been released earlier with 400 500 prints, now enjoys a wider release with almost 1,000-1,500 prints. Further, with an increasing demand for an alternative source of entertainment for the home audience, filmmakers will look at Digital EST and online VOD (video on demand) transactions to garner revenue," it said. </a:t>
            </a:r>
          </a:p>
          <a:p>
            <a:r>
              <a:rPr lang="en-US" sz="2250" b="0" i="0" u="none" strike="noStrike" baseline="0" dirty="0">
                <a:solidFill>
                  <a:srgbClr val="000000"/>
                </a:solidFill>
                <a:latin typeface="Arial" panose="020B0604020202020204" pitchFamily="34" charset="0"/>
              </a:rPr>
              <a:t>Taking cinema to the audience in this way will generate more money and start making up for the DVD business, which is dying worldwide, it added. The report further said that content will be the king and Bollywood filmmakers will experiment with themes like biopics and reality.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335048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i="0" u="none" strike="noStrike" baseline="0" dirty="0">
                <a:solidFill>
                  <a:srgbClr val="000000"/>
                </a:solidFill>
                <a:latin typeface="Arial" panose="020B0604020202020204" pitchFamily="34" charset="0"/>
              </a:rPr>
              <a:t>Eight years later CGI took a pioneering turn when facial capture joined motion capture to ensure that each facial expression could be recorded and rendered. Known for its cutting-edge CGI, Avatar wowed crowds with this innovation in 2009.</a:t>
            </a:r>
          </a:p>
          <a:p>
            <a:pPr marL="520700" indent="-342900" algn="just"/>
            <a:r>
              <a:rPr lang="en-US" sz="2300" b="1" i="0" u="none" strike="noStrike" baseline="0" dirty="0">
                <a:solidFill>
                  <a:srgbClr val="000000"/>
                </a:solidFill>
                <a:latin typeface="Arial" panose="020B0604020202020204" pitchFamily="34" charset="0"/>
              </a:rPr>
              <a:t>In the last decade, Bollywood also has seen major technological developments. Filmmakers have also brought about a vast change in the process of filmmaking, out of which some of it is noticeable and some of it can be keenly observed. Differences can be seen if the action scenes of 90‘s are compared with the action scenes of the 21st century.</a:t>
            </a:r>
          </a:p>
          <a:p>
            <a:pPr marL="520700" indent="-342900" algn="just"/>
            <a:r>
              <a:rPr lang="en-US" sz="2300" b="1" i="0" u="none" strike="noStrike" baseline="0" dirty="0">
                <a:solidFill>
                  <a:srgbClr val="000000"/>
                </a:solidFill>
                <a:latin typeface="Arial" panose="020B0604020202020204" pitchFamily="34" charset="0"/>
              </a:rPr>
              <a:t>In India CGI full length movies are very few in number like Robot, Bahubali, Bahubali2, Krish etc. Creation of movies like </a:t>
            </a:r>
            <a:r>
              <a:rPr lang="en-US" sz="2300" b="1" i="0" u="none" strike="noStrike" baseline="0" dirty="0" err="1">
                <a:solidFill>
                  <a:srgbClr val="000000"/>
                </a:solidFill>
                <a:latin typeface="Arial" panose="020B0604020202020204" pitchFamily="34" charset="0"/>
              </a:rPr>
              <a:t>Ra.One</a:t>
            </a:r>
            <a:r>
              <a:rPr lang="en-US" sz="2300" b="1" i="0" u="none" strike="noStrike" baseline="0" dirty="0">
                <a:solidFill>
                  <a:srgbClr val="000000"/>
                </a:solidFill>
                <a:latin typeface="Arial" panose="020B0604020202020204" pitchFamily="34" charset="0"/>
              </a:rPr>
              <a:t>, </a:t>
            </a:r>
            <a:r>
              <a:rPr lang="en-US" sz="2300" b="1" i="0" u="none" strike="noStrike" baseline="0" dirty="0" err="1">
                <a:solidFill>
                  <a:srgbClr val="000000"/>
                </a:solidFill>
                <a:latin typeface="Arial" panose="020B0604020202020204" pitchFamily="34" charset="0"/>
              </a:rPr>
              <a:t>Dhoom</a:t>
            </a:r>
            <a:r>
              <a:rPr lang="en-US" sz="2300" b="1" i="0" u="none" strike="noStrike" baseline="0" dirty="0">
                <a:solidFill>
                  <a:srgbClr val="000000"/>
                </a:solidFill>
                <a:latin typeface="Arial" panose="020B0604020202020204" pitchFamily="34" charset="0"/>
              </a:rPr>
              <a:t> 3, Padmavati and Padman </a:t>
            </a:r>
            <a:r>
              <a:rPr lang="en-US" sz="2300" i="0" u="none" strike="noStrike" baseline="0" dirty="0">
                <a:solidFill>
                  <a:srgbClr val="000000"/>
                </a:solidFill>
                <a:latin typeface="Arial" panose="020B0604020202020204" pitchFamily="34" charset="0"/>
              </a:rPr>
              <a:t>today, are a great instance to showcase how technological developments are getting a foray into the movie industry.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144029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250" b="1" i="0" u="none" strike="noStrike" baseline="0" dirty="0">
                <a:solidFill>
                  <a:srgbClr val="000000"/>
                </a:solidFill>
                <a:latin typeface="Arial" panose="020B0604020202020204" pitchFamily="34" charset="0"/>
              </a:rPr>
              <a:t>Statistics of Films:-</a:t>
            </a:r>
          </a:p>
          <a:p>
            <a:r>
              <a:rPr lang="en-US" sz="2250" b="0" i="0" u="none" strike="noStrike" baseline="0" dirty="0">
                <a:solidFill>
                  <a:srgbClr val="000000"/>
                </a:solidFill>
                <a:latin typeface="Arial" panose="020B0604020202020204" pitchFamily="34" charset="0"/>
              </a:rPr>
              <a:t>Ministry of Information &amp; Broadcasting, Government of India says, India has the largest film industry in the world, making on an average of nearly one thousand feature films and nearly fifteen hundred short films every year. The Report also mentions that films play a significant role in shaping public opinion and in imparting knowledge and understanding of the lives and traditions of the people.</a:t>
            </a:r>
          </a:p>
          <a:p>
            <a:r>
              <a:rPr lang="en-US" sz="2250" b="0" i="0" u="none" strike="noStrike" baseline="0" dirty="0">
                <a:solidFill>
                  <a:srgbClr val="000000"/>
                </a:solidFill>
                <a:latin typeface="Arial" panose="020B0604020202020204" pitchFamily="34" charset="0"/>
              </a:rPr>
              <a:t>The popular appeal and accessibility of films make them an important instrument of aesthetic education for broad sectors of the population. Bollywood is a powerful medium that provides useful and entertaining information on history, civilization, variety of cultures, religions, socio-economics and politics in various regional languages. We cannot deny the social and economic effect of Films on our lives, habits, fashion and even on the way we interact, speak and walk. The social reality gets depicted in the mirror of Indian cinema, sometimes realistically and sometimes elliptically.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3182131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r>
              <a:rPr lang="en-US" sz="2300" b="0" i="0" u="none" strike="noStrike" baseline="0" dirty="0">
                <a:solidFill>
                  <a:srgbClr val="000000"/>
                </a:solidFill>
                <a:latin typeface="Arial" panose="020B0604020202020204" pitchFamily="34" charset="0"/>
              </a:rPr>
              <a:t>Coming to the Economic impact of the Film Industry, as per the recent study conducted by Deloitte </a:t>
            </a:r>
            <a:r>
              <a:rPr lang="en-US" sz="2300" b="0" i="0" u="none" strike="noStrike" baseline="0" dirty="0" err="1">
                <a:solidFill>
                  <a:srgbClr val="000000"/>
                </a:solidFill>
                <a:latin typeface="Arial" panose="020B0604020202020204" pitchFamily="34" charset="0"/>
              </a:rPr>
              <a:t>Touche</a:t>
            </a:r>
            <a:r>
              <a:rPr lang="en-US" sz="2300" b="0" i="0" u="none" strike="noStrike" baseline="0" dirty="0">
                <a:solidFill>
                  <a:srgbClr val="000000"/>
                </a:solidFill>
                <a:latin typeface="Arial" panose="020B0604020202020204" pitchFamily="34" charset="0"/>
              </a:rPr>
              <a:t> Tohmatsu India Pvt Ltd (DTTIPL) Economic contribution of the motion picture and television industry in India for the Motion Picture Association (MPA) as per which the Indian film industry is estimated to have directly provided employment to 1.84 lakh people in financial Year 2013, and added INR 5,291 Cr. (US$ 853 </a:t>
            </a:r>
            <a:r>
              <a:rPr lang="en-US" sz="2300" b="0" i="0" u="none" strike="noStrike" baseline="0" dirty="0" err="1">
                <a:solidFill>
                  <a:srgbClr val="000000"/>
                </a:solidFill>
                <a:latin typeface="Arial" panose="020B0604020202020204" pitchFamily="34" charset="0"/>
              </a:rPr>
              <a:t>mn</a:t>
            </a:r>
            <a:r>
              <a:rPr lang="en-US" sz="2300" b="0" i="0" u="none" strike="noStrike" baseline="0" dirty="0">
                <a:solidFill>
                  <a:srgbClr val="000000"/>
                </a:solidFill>
                <a:latin typeface="Arial" panose="020B0604020202020204" pitchFamily="34" charset="0"/>
              </a:rPr>
              <a:t>) of value to the economy.</a:t>
            </a:r>
          </a:p>
          <a:p>
            <a:r>
              <a:rPr lang="en-US" sz="2300" b="0" i="0" u="none" strike="noStrike" baseline="0" dirty="0">
                <a:solidFill>
                  <a:srgbClr val="000000"/>
                </a:solidFill>
                <a:latin typeface="Arial" panose="020B0604020202020204" pitchFamily="34" charset="0"/>
              </a:rPr>
              <a:t>The music industry in India is dependent primarily on the film industry, with around 80% of music sales in India attributable to film music. As per another report, titled Economic Contribution of the Indian Film and Television Industry, it also finds that the sector has a total gross output of $20.4 billion (Rs 92,645 crores) and contributes more to the GDP of India than the advertising industry.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543450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r>
              <a:rPr lang="en-US" sz="2100" b="0" i="0" u="none" strike="noStrike" baseline="0" dirty="0">
                <a:solidFill>
                  <a:srgbClr val="000000"/>
                </a:solidFill>
                <a:latin typeface="Arial" panose="020B0604020202020204" pitchFamily="34" charset="0"/>
              </a:rPr>
              <a:t>The report demonstrates the importance of the film and television sector to the overall growth and vitality of the Indian economy. Indians should be proud of the staggering growth that the film and television industry has achieved," said Motion Picture Association of America (MPAA) chairman Dan Glickman, who launched the report in New Delhi at the Asia Society Conference. Glickman also commented that the report illustrates the need to protect the Indian film and television industry.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3012338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766601"/>
            <a:ext cx="9879186" cy="5681330"/>
          </a:xfrm>
          <a:prstGeom prst="rect">
            <a:avLst/>
          </a:prstGeom>
          <a:noFill/>
          <a:ln>
            <a:noFill/>
          </a:ln>
        </p:spPr>
        <p:txBody>
          <a:bodyPr spcFirstLastPara="1" wrap="square" lIns="91425" tIns="45700" rIns="91425" bIns="45700" anchor="t" anchorCtr="0">
            <a:noAutofit/>
          </a:bodyPr>
          <a:lstStyle/>
          <a:p>
            <a:r>
              <a:rPr lang="en-US" sz="2100" b="0" i="0" u="none" strike="noStrike" baseline="0" dirty="0">
                <a:solidFill>
                  <a:srgbClr val="000000"/>
                </a:solidFill>
                <a:latin typeface="Arial" panose="020B0604020202020204" pitchFamily="34" charset="0"/>
              </a:rPr>
              <a:t>On the need for a strong legislative response to tackle copyright infringement, Motion Picture Dist. Association (India) managing director Rajiv Dalal said, "While the film industry has come together to fight intellectual property theft, the industry also needs the Indian government to pass legislation such as anti-</a:t>
            </a:r>
            <a:r>
              <a:rPr lang="en-US" sz="2100" b="0" i="0" u="none" strike="noStrike" baseline="0" dirty="0" err="1">
                <a:solidFill>
                  <a:srgbClr val="000000"/>
                </a:solidFill>
                <a:latin typeface="Arial" panose="020B0604020202020204" pitchFamily="34" charset="0"/>
              </a:rPr>
              <a:t>camcord</a:t>
            </a:r>
            <a:r>
              <a:rPr lang="en-US" sz="2100" b="0" i="0" u="none" strike="noStrike" baseline="0" dirty="0">
                <a:solidFill>
                  <a:srgbClr val="000000"/>
                </a:solidFill>
                <a:latin typeface="Arial" panose="020B0604020202020204" pitchFamily="34" charset="0"/>
              </a:rPr>
              <a:t> restrictions that would allow for effective copyright </a:t>
            </a:r>
            <a:r>
              <a:rPr lang="en-US" sz="2100" b="0" i="0" u="none" strike="noStrike" baseline="0">
                <a:solidFill>
                  <a:srgbClr val="000000"/>
                </a:solidFill>
                <a:latin typeface="Arial" panose="020B0604020202020204" pitchFamily="34" charset="0"/>
              </a:rPr>
              <a:t>enforcement.“</a:t>
            </a:r>
          </a:p>
          <a:p>
            <a:pPr marL="50800" indent="0">
              <a:buNone/>
            </a:pPr>
            <a:endParaRPr lang="en-US" sz="2100" b="0" i="0" u="none" strike="noStrike" baseline="0" dirty="0">
              <a:solidFill>
                <a:srgbClr val="000000"/>
              </a:solidFill>
              <a:latin typeface="Arial" panose="020B0604020202020204" pitchFamily="34" charset="0"/>
            </a:endParaRPr>
          </a:p>
          <a:p>
            <a:r>
              <a:rPr lang="en-US" sz="2100" b="0" i="0" u="none" strike="noStrike" baseline="0" dirty="0">
                <a:solidFill>
                  <a:srgbClr val="000000"/>
                </a:solidFill>
                <a:latin typeface="Arial" panose="020B0604020202020204" pitchFamily="34" charset="0"/>
              </a:rPr>
              <a:t> Not, only this but the film Industry also affect other sectors economically for instance, the textile sector starts manufacturing clothes with film characters, the toy industry </a:t>
            </a:r>
            <a:r>
              <a:rPr lang="en-US" sz="2100" b="0" i="0" u="none" strike="noStrike" baseline="0" dirty="0" err="1">
                <a:solidFill>
                  <a:srgbClr val="000000"/>
                </a:solidFill>
                <a:latin typeface="Arial" panose="020B0604020202020204" pitchFamily="34" charset="0"/>
              </a:rPr>
              <a:t>encashes</a:t>
            </a:r>
            <a:r>
              <a:rPr lang="en-US" sz="2100" b="0" i="0" u="none" strike="noStrike" baseline="0" dirty="0">
                <a:solidFill>
                  <a:srgbClr val="000000"/>
                </a:solidFill>
                <a:latin typeface="Arial" panose="020B0604020202020204" pitchFamily="34" charset="0"/>
              </a:rPr>
              <a:t> the most by manufacturing caricatures of hit star characters. As we see there are various issues that need to be addressed from the economic point of view but it is clear that the film industry has become one of the most sought after industry with huge economic implications.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500" b="1" dirty="0">
                <a:solidFill>
                  <a:srgbClr val="FFFF00"/>
                </a:solidFill>
                <a:latin typeface="+mj-lt"/>
                <a:cs typeface="Times New Roman"/>
              </a:rPr>
              <a:t>An Overview of Contemporary Indian Film Industry</a:t>
            </a:r>
          </a:p>
        </p:txBody>
      </p:sp>
    </p:spTree>
    <p:extLst>
      <p:ext uri="{BB962C8B-B14F-4D97-AF65-F5344CB8AC3E}">
        <p14:creationId xmlns:p14="http://schemas.microsoft.com/office/powerpoint/2010/main" val="100991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IN" sz="2200" b="1" dirty="0">
                <a:solidFill>
                  <a:srgbClr val="000000"/>
                </a:solidFill>
                <a:latin typeface="Arial" panose="020B0604020202020204" pitchFamily="34" charset="0"/>
              </a:rPr>
              <a:t>Special Visual Effects (VFX):- </a:t>
            </a:r>
          </a:p>
          <a:p>
            <a:r>
              <a:rPr lang="en-US" sz="2200" dirty="0">
                <a:solidFill>
                  <a:srgbClr val="000000"/>
                </a:solidFill>
                <a:latin typeface="Arial" panose="020B0604020202020204" pitchFamily="34" charset="0"/>
              </a:rPr>
              <a:t>VFX means, the blending of footage with the characters and objects generated on a computer and also the effects. This creates a realistic computer-generated film sequence and digital video. </a:t>
            </a:r>
          </a:p>
          <a:p>
            <a:pPr marL="50800" indent="0">
              <a:buNone/>
            </a:pPr>
            <a:endParaRPr lang="en-US" sz="2200" dirty="0">
              <a:solidFill>
                <a:srgbClr val="000000"/>
              </a:solidFill>
              <a:latin typeface="Arial" panose="020B0604020202020204" pitchFamily="34" charset="0"/>
            </a:endParaRPr>
          </a:p>
          <a:p>
            <a:r>
              <a:rPr lang="en-US" sz="2200" b="1" dirty="0">
                <a:solidFill>
                  <a:srgbClr val="000000"/>
                </a:solidFill>
                <a:latin typeface="Arial" panose="020B0604020202020204" pitchFamily="34" charset="0"/>
              </a:rPr>
              <a:t>All the extra-ordinary things which you see in the films are because of graphics, for example blasting a whole building, burning house, etc. </a:t>
            </a:r>
            <a:r>
              <a:rPr lang="en-US" sz="2200" dirty="0">
                <a:solidFill>
                  <a:srgbClr val="000000"/>
                </a:solidFill>
                <a:latin typeface="Arial" panose="020B0604020202020204" pitchFamily="34" charset="0"/>
              </a:rPr>
              <a:t>Some movies have only succeeded in the Bollywood industry because of VFX; they also crossed the records of the box office revenue.</a:t>
            </a:r>
          </a:p>
          <a:p>
            <a:pPr marL="50800" indent="0">
              <a:buNone/>
            </a:pPr>
            <a:endParaRPr lang="en-US" sz="2200" dirty="0">
              <a:solidFill>
                <a:srgbClr val="000000"/>
              </a:solidFill>
              <a:latin typeface="Arial" panose="020B0604020202020204" pitchFamily="34" charset="0"/>
            </a:endParaRPr>
          </a:p>
          <a:p>
            <a:r>
              <a:rPr lang="en-US" sz="2200" dirty="0">
                <a:solidFill>
                  <a:srgbClr val="000000"/>
                </a:solidFill>
                <a:latin typeface="Arial" panose="020B0604020202020204" pitchFamily="34" charset="0"/>
              </a:rPr>
              <a:t>It is impossible to show a crowd of 1,000 people in a movie during the war, but Computer Generated Images make it very easy for the filmmakers. </a:t>
            </a:r>
            <a:r>
              <a:rPr lang="en-US" sz="2200" b="1" dirty="0">
                <a:solidFill>
                  <a:srgbClr val="000000"/>
                </a:solidFill>
                <a:latin typeface="Arial" panose="020B0604020202020204" pitchFamily="34" charset="0"/>
              </a:rPr>
              <a:t>Initially, they had to pay the villagers to play the role of the crowd, now a huge crowd can be depicted with CGI‘s help.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0466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Ø"/>
            </a:pPr>
            <a:r>
              <a:rPr lang="en-US" sz="2300" b="1" dirty="0">
                <a:solidFill>
                  <a:srgbClr val="000000"/>
                </a:solidFill>
                <a:latin typeface="Arial" panose="020B0604020202020204" pitchFamily="34" charset="0"/>
              </a:rPr>
              <a:t>Crossover Cinema:-</a:t>
            </a:r>
          </a:p>
          <a:p>
            <a:r>
              <a:rPr lang="en-US" sz="2300" dirty="0">
                <a:solidFill>
                  <a:srgbClr val="000000"/>
                </a:solidFill>
                <a:latin typeface="Arial" panose="020B0604020202020204" pitchFamily="34" charset="0"/>
              </a:rPr>
              <a:t>Crossover cinema is a complex term to define, because of the many factors which differentiate it from other forms of cinema. </a:t>
            </a:r>
          </a:p>
          <a:p>
            <a:endParaRPr lang="en-US" sz="2300"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Crossover category of entertainment also </a:t>
            </a:r>
            <a:r>
              <a:rPr lang="en-US" sz="2300" b="1" dirty="0">
                <a:solidFill>
                  <a:srgbClr val="000000"/>
                </a:solidFill>
                <a:latin typeface="Arial" panose="020B0604020202020204" pitchFamily="34" charset="0"/>
              </a:rPr>
              <a:t>refers to plotting two or more discrete characters, settings or stories together in one story</a:t>
            </a:r>
            <a:r>
              <a:rPr lang="en-US" sz="2300" dirty="0">
                <a:solidFill>
                  <a:srgbClr val="000000"/>
                </a:solidFill>
                <a:latin typeface="Arial" panose="020B0604020202020204" pitchFamily="34" charset="0"/>
              </a:rPr>
              <a:t>. This is generally done to combine the essence of two different concepts and reap the benefits of them together.</a:t>
            </a:r>
          </a:p>
          <a:p>
            <a:endParaRPr lang="en-US" sz="2300" dirty="0">
              <a:solidFill>
                <a:srgbClr val="000000"/>
              </a:solidFill>
              <a:latin typeface="Arial" panose="020B0604020202020204" pitchFamily="34" charset="0"/>
            </a:endParaRPr>
          </a:p>
          <a:p>
            <a:r>
              <a:rPr lang="en-US" sz="2300" dirty="0">
                <a:solidFill>
                  <a:srgbClr val="000000"/>
                </a:solidFill>
                <a:latin typeface="Arial" panose="020B0604020202020204" pitchFamily="34" charset="0"/>
              </a:rPr>
              <a:t>The growth of crossover films seen in the Indian film industry is very prominent. </a:t>
            </a:r>
            <a:r>
              <a:rPr lang="en-US" sz="2300" b="1" dirty="0">
                <a:solidFill>
                  <a:srgbClr val="000000"/>
                </a:solidFill>
                <a:latin typeface="Arial" panose="020B0604020202020204" pitchFamily="34" charset="0"/>
              </a:rPr>
              <a:t>It can be largely attributed to the growing number of Indian immigrants in various countries and the increasing demand for films, which are closer to reality.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700" b="1" dirty="0">
                <a:solidFill>
                  <a:srgbClr val="FFFF00"/>
                </a:solidFill>
                <a:latin typeface="+mj-lt"/>
                <a:cs typeface="Times New Roman"/>
              </a:rPr>
              <a:t>Emerging Trends in Contemporary Indian Cinema</a:t>
            </a:r>
            <a:endParaRPr lang="en-IN" sz="27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424373523"/>
      </p:ext>
    </p:extLst>
  </p:cSld>
  <p:clrMapOvr>
    <a:masterClrMapping/>
  </p:clrMapOvr>
</p:sld>
</file>

<file path=ppt/theme/theme1.xml><?xml version="1.0" encoding="utf-8"?>
<a:theme xmlns:a="http://schemas.openxmlformats.org/drawingml/2006/main" name="Presentation_MC_HR_141004">
  <a:themeElements>
    <a:clrScheme name="Presentation_MC_HR_141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9766</Words>
  <Application>Microsoft Office PowerPoint</Application>
  <PresentationFormat>A4 Paper (210x297 mm)</PresentationFormat>
  <Paragraphs>349</Paragraphs>
  <Slides>73</Slides>
  <Notes>73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73</vt:i4>
      </vt:variant>
    </vt:vector>
  </HeadingPairs>
  <TitlesOfParts>
    <vt:vector size="82" baseType="lpstr">
      <vt:lpstr>Calibri</vt:lpstr>
      <vt:lpstr>Arial</vt:lpstr>
      <vt:lpstr>Noto Sans Symbols</vt:lpstr>
      <vt:lpstr>Wingdings</vt:lpstr>
      <vt:lpstr>Times New Roman</vt:lpstr>
      <vt:lpstr>Cambria</vt:lpstr>
      <vt:lpstr>Presentation_MC_HR_141004</vt:lpstr>
      <vt:lpstr>Custom Design</vt:lpstr>
      <vt:lpstr>Office Theme</vt:lpstr>
      <vt:lpstr>Film Appreciation  (BAJMC-309) Unit – 3 by  Bhaskar Abhigyan (Associate Professor, BVICAM, New Delhi)   2023 </vt:lpstr>
      <vt:lpstr>Syllabus- Unit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India:  An Overview  (BAJMC-103) Unit – 1 by  Bhaskar Abhigyan (Associate Professor, BVICAM, New Delhi)   2023</dc:title>
  <dc:creator>Sunil Goyal</dc:creator>
  <cp:lastModifiedBy>Bhaskar Abhigyan</cp:lastModifiedBy>
  <cp:revision>77</cp:revision>
  <dcterms:created xsi:type="dcterms:W3CDTF">2000-01-06T15:07:49Z</dcterms:created>
  <dcterms:modified xsi:type="dcterms:W3CDTF">2023-11-28T06:40:21Z</dcterms:modified>
</cp:coreProperties>
</file>