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8" r:id="rId3"/>
  </p:sldMasterIdLst>
  <p:notesMasterIdLst>
    <p:notesMasterId r:id="rId74"/>
  </p:notesMasterIdLst>
  <p:sldIdLst>
    <p:sldId id="256" r:id="rId4"/>
    <p:sldId id="257" r:id="rId5"/>
    <p:sldId id="274" r:id="rId6"/>
    <p:sldId id="275" r:id="rId7"/>
    <p:sldId id="276" r:id="rId8"/>
    <p:sldId id="277" r:id="rId9"/>
    <p:sldId id="278" r:id="rId10"/>
    <p:sldId id="279" r:id="rId11"/>
    <p:sldId id="280"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6" r:id="rId65"/>
    <p:sldId id="337" r:id="rId66"/>
    <p:sldId id="338" r:id="rId67"/>
    <p:sldId id="339" r:id="rId68"/>
    <p:sldId id="340" r:id="rId69"/>
    <p:sldId id="341" r:id="rId70"/>
    <p:sldId id="342" r:id="rId71"/>
    <p:sldId id="343" r:id="rId72"/>
    <p:sldId id="344" r:id="rId73"/>
  </p:sldIdLst>
  <p:sldSz cx="9906000" cy="6858000" type="A4"/>
  <p:notesSz cx="7099300" cy="10234613"/>
  <p:embeddedFontLst>
    <p:embeddedFont>
      <p:font typeface="Calibri" panose="020F0502020204030204" pitchFamily="34" charset="0"/>
      <p:regular r:id="rId75"/>
      <p:bold r:id="rId76"/>
      <p:italic r:id="rId77"/>
      <p:boldItalic r:id="rId78"/>
    </p:embeddedFont>
    <p:embeddedFont>
      <p:font typeface="Cambria" panose="02040503050406030204" pitchFamily="18"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20">
          <p15:clr>
            <a:srgbClr val="000000"/>
          </p15:clr>
        </p15:guide>
      </p15:sldGuideLst>
    </p:ext>
    <p:ext uri="{2D200454-40CA-4A62-9FC3-DE9A4176ACB9}">
      <p15:notesGuideLst xmlns:p15="http://schemas.microsoft.com/office/powerpoint/2012/main">
        <p15:guide id="1" orient="horz" pos="3224">
          <p15:clr>
            <a:srgbClr val="000000"/>
          </p15:clr>
        </p15:guide>
        <p15:guide id="2" pos="2237">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7" roundtripDataSignature="AMtx7mjjA2zQg0vS4FupTtyjMpFQr8Sln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3" d="100"/>
          <a:sy n="153" d="100"/>
        </p:scale>
        <p:origin x="1668" y="132"/>
      </p:cViewPr>
      <p:guideLst>
        <p:guide orient="horz" pos="2160"/>
        <p:guide pos="312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2.xml"/><Relationship Id="rId90"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3.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font" Target="fonts/font1.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font" Target="fonts/font4.fntdata"/><Relationship Id="rId8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2.fntdata"/><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customschemas.google.com/relationships/presentationmetadata" Target="metadata"/><Relationship Id="rId61" Type="http://schemas.openxmlformats.org/officeDocument/2006/relationships/slide" Target="slides/slide58.xml"/><Relationship Id="rId8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4988" cy="512763"/>
          </a:xfrm>
          <a:prstGeom prst="rect">
            <a:avLst/>
          </a:prstGeom>
          <a:noFill/>
          <a:ln>
            <a:noFill/>
          </a:ln>
        </p:spPr>
        <p:txBody>
          <a:bodyPr spcFirstLastPara="1" wrap="square" lIns="93675" tIns="46825" rIns="93675" bIns="46825" anchor="t"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2725" y="0"/>
            <a:ext cx="3074988" cy="512763"/>
          </a:xfrm>
          <a:prstGeom prst="rect">
            <a:avLst/>
          </a:prstGeom>
          <a:noFill/>
          <a:ln>
            <a:noFill/>
          </a:ln>
        </p:spPr>
        <p:txBody>
          <a:bodyPr spcFirstLastPara="1" wrap="square" lIns="93675" tIns="46825" rIns="93675" bIns="46825" anchor="t" anchorCtr="0">
            <a:noAutofit/>
          </a:bodyPr>
          <a:lstStyle>
            <a:lvl1pPr marR="0" lvl="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0263"/>
            <a:ext cx="3074988" cy="512762"/>
          </a:xfrm>
          <a:prstGeom prst="rect">
            <a:avLst/>
          </a:prstGeom>
          <a:noFill/>
          <a:ln>
            <a:noFill/>
          </a:ln>
        </p:spPr>
        <p:txBody>
          <a:bodyPr spcFirstLastPara="1" wrap="square" lIns="93675" tIns="46825" rIns="93675" bIns="46825" anchor="b" anchorCtr="0">
            <a:noAutofit/>
          </a:bodyPr>
          <a:lstStyle>
            <a:lvl1pPr marR="0" lvl="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2725" y="9720263"/>
            <a:ext cx="3074988" cy="512762"/>
          </a:xfrm>
          <a:prstGeom prst="rect">
            <a:avLst/>
          </a:prstGeom>
          <a:noFill/>
          <a:ln>
            <a:noFill/>
          </a:ln>
        </p:spPr>
        <p:txBody>
          <a:bodyPr spcFirstLastPara="1" wrap="square" lIns="93675" tIns="46825" rIns="93675" bIns="46825"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Times New Roman"/>
                <a:ea typeface="Times New Roman"/>
                <a:cs typeface="Times New Roman"/>
                <a:sym typeface="Times New Roman"/>
              </a:rPr>
              <a:t>‹#›</a:t>
            </a:fld>
            <a:endParaRPr sz="1200" b="0" i="0"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2" name="Google Shape;202;p1:notes"/>
          <p:cNvSpPr txBox="1">
            <a:spLocks noGrp="1"/>
          </p:cNvSpPr>
          <p:nvPr>
            <p:ph type="body" idx="1"/>
          </p:nvPr>
        </p:nvSpPr>
        <p:spPr>
          <a:xfrm>
            <a:off x="709613" y="4860925"/>
            <a:ext cx="5680075" cy="46021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
        <p:nvSpPr>
          <p:cNvPr id="203" name="Google Shape;203;p1:notes"/>
          <p:cNvSpPr txBox="1">
            <a:spLocks noGrp="1"/>
          </p:cNvSpPr>
          <p:nvPr>
            <p:ph type="hdr" idx="3"/>
          </p:nvPr>
        </p:nvSpPr>
        <p:spPr>
          <a:xfrm>
            <a:off x="0" y="0"/>
            <a:ext cx="3074988" cy="512763"/>
          </a:xfrm>
          <a:prstGeom prst="rect">
            <a:avLst/>
          </a:prstGeom>
          <a:noFill/>
          <a:ln>
            <a:noFill/>
          </a:ln>
        </p:spPr>
        <p:txBody>
          <a:bodyPr spcFirstLastPara="1" wrap="square" lIns="93675" tIns="46825" rIns="93675" bIns="468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2374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9851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53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2010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557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3714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1146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807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6203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5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08" name="Google Shape;208;p2: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676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4999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2638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7616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8312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7235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3126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521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461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49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1209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9636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3909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958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082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5944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7843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5394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10464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2526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60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628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83144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241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3934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23709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5964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4880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7560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0202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5368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94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53206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0322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88993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05290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2701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4740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08987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01137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7388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71269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886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03186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68600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59603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48921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62925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53544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62559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92161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648455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58465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599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61080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2414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1162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txBox="1">
            <a:spLocks noGrp="1"/>
          </p:cNvSpPr>
          <p:nvPr>
            <p:ph type="body" idx="1"/>
          </p:nvPr>
        </p:nvSpPr>
        <p:spPr>
          <a:xfrm>
            <a:off x="709613" y="4860925"/>
            <a:ext cx="5680075" cy="4602163"/>
          </a:xfrm>
          <a:prstGeom prst="rect">
            <a:avLst/>
          </a:prstGeom>
        </p:spPr>
        <p:txBody>
          <a:bodyPr spcFirstLastPara="1" wrap="square" lIns="93675" tIns="46825" rIns="93675" bIns="46825" anchor="t" anchorCtr="0">
            <a:noAutofit/>
          </a:bodyPr>
          <a:lstStyle/>
          <a:p>
            <a:pPr marL="0" lvl="0" indent="0" algn="l" rtl="0">
              <a:spcBef>
                <a:spcPts val="360"/>
              </a:spcBef>
              <a:spcAft>
                <a:spcPts val="0"/>
              </a:spcAft>
              <a:buNone/>
            </a:pPr>
            <a:endParaRPr/>
          </a:p>
        </p:txBody>
      </p:sp>
      <p:sp>
        <p:nvSpPr>
          <p:cNvPr id="226" name="Google Shape;226;p5:notes"/>
          <p:cNvSpPr>
            <a:spLocks noGrp="1" noRot="1" noChangeAspect="1"/>
          </p:cNvSpPr>
          <p:nvPr>
            <p:ph type="sldImg" idx="2"/>
          </p:nvPr>
        </p:nvSpPr>
        <p:spPr>
          <a:xfrm>
            <a:off x="782638" y="771525"/>
            <a:ext cx="5537200" cy="38338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9389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
        <p:cNvGrpSpPr/>
        <p:nvPr/>
      </p:nvGrpSpPr>
      <p:grpSpPr>
        <a:xfrm>
          <a:off x="0" y="0"/>
          <a:ext cx="0" cy="0"/>
          <a:chOff x="0" y="0"/>
          <a:chExt cx="0" cy="0"/>
        </a:xfrm>
      </p:grpSpPr>
      <p:pic>
        <p:nvPicPr>
          <p:cNvPr id="28" name="Google Shape;28;p60"/>
          <p:cNvPicPr preferRelativeResize="0"/>
          <p:nvPr/>
        </p:nvPicPr>
        <p:blipFill rotWithShape="1">
          <a:blip r:embed="rId2">
            <a:alphaModFix/>
          </a:blip>
          <a:srcRect/>
          <a:stretch/>
        </p:blipFill>
        <p:spPr>
          <a:xfrm>
            <a:off x="3543300" y="57150"/>
            <a:ext cx="2852738" cy="1158875"/>
          </a:xfrm>
          <a:prstGeom prst="rect">
            <a:avLst/>
          </a:prstGeom>
          <a:noFill/>
          <a:ln>
            <a:noFill/>
          </a:ln>
        </p:spPr>
      </p:pic>
      <p:sp>
        <p:nvSpPr>
          <p:cNvPr id="29" name="Google Shape;29;p60"/>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0" name="Google Shape;30;p60"/>
          <p:cNvSpPr txBox="1"/>
          <p:nvPr/>
        </p:nvSpPr>
        <p:spPr>
          <a:xfrm>
            <a:off x="0" y="6515100"/>
            <a:ext cx="9518650" cy="2762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200" b="1" i="0" u="none" strike="noStrike" cap="none" dirty="0">
                <a:solidFill>
                  <a:schemeClr val="lt1"/>
                </a:solidFill>
                <a:latin typeface="Arial"/>
                <a:ea typeface="Arial"/>
                <a:cs typeface="Arial"/>
                <a:sym typeface="Arial"/>
              </a:rPr>
              <a:t>© </a:t>
            </a:r>
            <a:r>
              <a:rPr lang="en-IN" sz="1100" b="1" i="0" u="none" strike="noStrike" cap="none" dirty="0">
                <a:solidFill>
                  <a:schemeClr val="lt1"/>
                </a:solidFill>
                <a:latin typeface="Arial"/>
                <a:ea typeface="Arial"/>
                <a:cs typeface="Arial"/>
                <a:sym typeface="Arial"/>
              </a:rPr>
              <a:t>Bharati Vidyapeeth’s Institute of Computer Applications and Management, New Delhi-63 by Bhaskar Abhigyan, Asst. Prof., BVICAM</a:t>
            </a:r>
            <a:endParaRPr dirty="0"/>
          </a:p>
        </p:txBody>
      </p:sp>
      <p:sp>
        <p:nvSpPr>
          <p:cNvPr id="31" name="Google Shape;31;p60"/>
          <p:cNvSpPr txBox="1"/>
          <p:nvPr/>
        </p:nvSpPr>
        <p:spPr>
          <a:xfrm>
            <a:off x="8874125" y="6462713"/>
            <a:ext cx="1371600" cy="39528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dirty="0">
                <a:solidFill>
                  <a:schemeClr val="lt1"/>
                </a:solidFill>
                <a:latin typeface="Arial"/>
                <a:ea typeface="Arial"/>
                <a:cs typeface="Arial"/>
                <a:sym typeface="Arial"/>
              </a:rPr>
              <a:t>U2.</a:t>
            </a:r>
            <a:fld id="{00000000-1234-1234-1234-123412341234}" type="slidenum">
              <a:rPr lang="en-IN" sz="1100" b="1" i="0" u="none" strike="noStrike" cap="none" smtClean="0">
                <a:solidFill>
                  <a:schemeClr val="lt1"/>
                </a:solidFill>
                <a:latin typeface="Arial"/>
                <a:ea typeface="Arial"/>
                <a:cs typeface="Arial"/>
                <a:sym typeface="Arial"/>
              </a:rPr>
              <a:t>‹#›</a:t>
            </a:fld>
            <a:endParaRPr sz="1100" b="1" i="0" u="none" strike="noStrike" cap="none" dirty="0">
              <a:solidFill>
                <a:schemeClr val="lt1"/>
              </a:solidFill>
              <a:latin typeface="Arial"/>
              <a:ea typeface="Arial"/>
              <a:cs typeface="Arial"/>
              <a:sym typeface="Arial"/>
            </a:endParaRPr>
          </a:p>
        </p:txBody>
      </p:sp>
      <p:grpSp>
        <p:nvGrpSpPr>
          <p:cNvPr id="32" name="Google Shape;32;p60"/>
          <p:cNvGrpSpPr/>
          <p:nvPr/>
        </p:nvGrpSpPr>
        <p:grpSpPr>
          <a:xfrm>
            <a:off x="0" y="1274763"/>
            <a:ext cx="9906000" cy="204787"/>
            <a:chOff x="0" y="803"/>
            <a:chExt cx="5760" cy="129"/>
          </a:xfrm>
        </p:grpSpPr>
        <p:sp>
          <p:nvSpPr>
            <p:cNvPr id="33" name="Google Shape;33;p60"/>
            <p:cNvSpPr/>
            <p:nvPr/>
          </p:nvSpPr>
          <p:spPr>
            <a:xfrm>
              <a:off x="0" y="803"/>
              <a:ext cx="5760" cy="91"/>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34" name="Google Shape;34;p60"/>
            <p:cNvSpPr/>
            <p:nvPr/>
          </p:nvSpPr>
          <p:spPr>
            <a:xfrm>
              <a:off x="0" y="905"/>
              <a:ext cx="5760" cy="27"/>
            </a:xfrm>
            <a:prstGeom prst="rect">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grpSp>
      <p:sp>
        <p:nvSpPr>
          <p:cNvPr id="35" name="Google Shape;35;p60"/>
          <p:cNvSpPr txBox="1">
            <a:spLocks noGrp="1"/>
          </p:cNvSpPr>
          <p:nvPr>
            <p:ph type="subTitle" idx="1"/>
          </p:nvPr>
        </p:nvSpPr>
        <p:spPr>
          <a:xfrm>
            <a:off x="1504950" y="2676525"/>
            <a:ext cx="6934200" cy="2716213"/>
          </a:xfrm>
          <a:prstGeom prst="rect">
            <a:avLst/>
          </a:prstGeom>
          <a:noFill/>
          <a:ln>
            <a:noFill/>
          </a:ln>
        </p:spPr>
        <p:txBody>
          <a:bodyPr spcFirstLastPara="1" wrap="square" lIns="91425" tIns="45700" rIns="91425" bIns="45700" anchor="t" anchorCtr="0">
            <a:noAutofit/>
          </a:bodyPr>
          <a:lstStyle>
            <a:lvl1pPr lvl="0" algn="ctr">
              <a:spcBef>
                <a:spcPts val="560"/>
              </a:spcBef>
              <a:spcAft>
                <a:spcPts val="0"/>
              </a:spcAft>
              <a:buClr>
                <a:schemeClr val="dk1"/>
              </a:buClr>
              <a:buSzPts val="2800"/>
              <a:buFont typeface="Times New Roman"/>
              <a:buNone/>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Clr>
                <a:srgbClr val="000099"/>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36" name="Google Shape;36;p60"/>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71"/>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8" name="Google Shape;68;p71"/>
          <p:cNvSpPr>
            <a:spLocks noGrp="1"/>
          </p:cNvSpPr>
          <p:nvPr>
            <p:ph type="pic" idx="2"/>
          </p:nvPr>
        </p:nvSpPr>
        <p:spPr>
          <a:xfrm>
            <a:off x="1941513" y="612775"/>
            <a:ext cx="5943600" cy="4114800"/>
          </a:xfrm>
          <a:prstGeom prst="rect">
            <a:avLst/>
          </a:prstGeom>
          <a:noFill/>
          <a:ln>
            <a:noFill/>
          </a:ln>
        </p:spPr>
      </p:sp>
      <p:sp>
        <p:nvSpPr>
          <p:cNvPr id="69" name="Google Shape;69;p71"/>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7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2" name="Google Shape;72;p72"/>
          <p:cNvSpPr txBox="1">
            <a:spLocks noGrp="1"/>
          </p:cNvSpPr>
          <p:nvPr>
            <p:ph type="body" idx="1"/>
          </p:nvPr>
        </p:nvSpPr>
        <p:spPr>
          <a:xfrm rot="5400000">
            <a:off x="2368551" y="-1090612"/>
            <a:ext cx="5224462" cy="943451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73"/>
          <p:cNvSpPr txBox="1">
            <a:spLocks noGrp="1"/>
          </p:cNvSpPr>
          <p:nvPr>
            <p:ph type="title"/>
          </p:nvPr>
        </p:nvSpPr>
        <p:spPr>
          <a:xfrm rot="5400000">
            <a:off x="5537201" y="2078040"/>
            <a:ext cx="5964237" cy="2357438"/>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5" name="Google Shape;75;p73"/>
          <p:cNvSpPr txBox="1">
            <a:spLocks noGrp="1"/>
          </p:cNvSpPr>
          <p:nvPr>
            <p:ph type="body" idx="1"/>
          </p:nvPr>
        </p:nvSpPr>
        <p:spPr>
          <a:xfrm rot="5400000">
            <a:off x="743744" y="-205579"/>
            <a:ext cx="5964237" cy="692467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ext and Chart" type="txAndChart">
  <p:cSld name="TEXT_AND_CHART">
    <p:spTree>
      <p:nvGrpSpPr>
        <p:cNvPr id="1" name="Shape 76"/>
        <p:cNvGrpSpPr/>
        <p:nvPr/>
      </p:nvGrpSpPr>
      <p:grpSpPr>
        <a:xfrm>
          <a:off x="0" y="0"/>
          <a:ext cx="0" cy="0"/>
          <a:chOff x="0" y="0"/>
          <a:chExt cx="0" cy="0"/>
        </a:xfrm>
      </p:grpSpPr>
      <p:sp>
        <p:nvSpPr>
          <p:cNvPr id="77" name="Google Shape;77;p74"/>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78" name="Google Shape;78;p74"/>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74"/>
          <p:cNvSpPr>
            <a:spLocks noGrp="1"/>
          </p:cNvSpPr>
          <p:nvPr>
            <p:ph type="chart"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R="0" lvl="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R="0" lvl="1"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R="0" lvl="2"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R="0" lvl="3"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R="0" lvl="4"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R="0" lvl="5"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R="0" lvl="6"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R="0" lvl="7"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R="0" lvl="8"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80"/>
        <p:cNvGrpSpPr/>
        <p:nvPr/>
      </p:nvGrpSpPr>
      <p:grpSpPr>
        <a:xfrm>
          <a:off x="0" y="0"/>
          <a:ext cx="0" cy="0"/>
          <a:chOff x="0" y="0"/>
          <a:chExt cx="0" cy="0"/>
        </a:xfrm>
      </p:grpSpPr>
      <p:sp>
        <p:nvSpPr>
          <p:cNvPr id="81" name="Google Shape;81;p7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2" name="Google Shape;82;p75"/>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75"/>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84"/>
        <p:cNvGrpSpPr/>
        <p:nvPr/>
      </p:nvGrpSpPr>
      <p:grpSpPr>
        <a:xfrm>
          <a:off x="0" y="0"/>
          <a:ext cx="0" cy="0"/>
          <a:chOff x="0" y="0"/>
          <a:chExt cx="0" cy="0"/>
        </a:xfrm>
      </p:grpSpPr>
      <p:sp>
        <p:nvSpPr>
          <p:cNvPr id="85" name="Google Shape;85;p7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86" name="Google Shape;86;p76"/>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76"/>
          <p:cNvSpPr txBox="1">
            <a:spLocks noGrp="1"/>
          </p:cNvSpPr>
          <p:nvPr>
            <p:ph type="body" idx="2"/>
          </p:nvPr>
        </p:nvSpPr>
        <p:spPr>
          <a:xfrm>
            <a:off x="5056188" y="1014415"/>
            <a:ext cx="4641850" cy="2535237"/>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76"/>
          <p:cNvSpPr txBox="1">
            <a:spLocks noGrp="1"/>
          </p:cNvSpPr>
          <p:nvPr>
            <p:ph type="body" idx="3"/>
          </p:nvPr>
        </p:nvSpPr>
        <p:spPr>
          <a:xfrm>
            <a:off x="5056188" y="3702052"/>
            <a:ext cx="4641850" cy="2536825"/>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5"/>
        <p:cNvGrpSpPr/>
        <p:nvPr/>
      </p:nvGrpSpPr>
      <p:grpSpPr>
        <a:xfrm>
          <a:off x="0" y="0"/>
          <a:ext cx="0" cy="0"/>
          <a:chOff x="0" y="0"/>
          <a:chExt cx="0" cy="0"/>
        </a:xfrm>
      </p:grpSpPr>
      <p:sp>
        <p:nvSpPr>
          <p:cNvPr id="96" name="Google Shape;96;p78"/>
          <p:cNvSpPr txBox="1">
            <a:spLocks noGrp="1"/>
          </p:cNvSpPr>
          <p:nvPr>
            <p:ph type="ctrTitle"/>
          </p:nvPr>
        </p:nvSpPr>
        <p:spPr>
          <a:xfrm>
            <a:off x="742950" y="2130425"/>
            <a:ext cx="84201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7" name="Google Shape;97;p78"/>
          <p:cNvSpPr txBox="1">
            <a:spLocks noGrp="1"/>
          </p:cNvSpPr>
          <p:nvPr>
            <p:ph type="subTitle" idx="1"/>
          </p:nvPr>
        </p:nvSpPr>
        <p:spPr>
          <a:xfrm>
            <a:off x="1485900" y="3886200"/>
            <a:ext cx="69342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8" name="Google Shape;98;p7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7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7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1"/>
        <p:cNvGrpSpPr/>
        <p:nvPr/>
      </p:nvGrpSpPr>
      <p:grpSpPr>
        <a:xfrm>
          <a:off x="0" y="0"/>
          <a:ext cx="0" cy="0"/>
          <a:chOff x="0" y="0"/>
          <a:chExt cx="0" cy="0"/>
        </a:xfrm>
      </p:grpSpPr>
      <p:sp>
        <p:nvSpPr>
          <p:cNvPr id="102" name="Google Shape;102;p7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3" name="Google Shape;103;p79"/>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4" name="Google Shape;104;p79"/>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79"/>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79"/>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7"/>
        <p:cNvGrpSpPr/>
        <p:nvPr/>
      </p:nvGrpSpPr>
      <p:grpSpPr>
        <a:xfrm>
          <a:off x="0" y="0"/>
          <a:ext cx="0" cy="0"/>
          <a:chOff x="0" y="0"/>
          <a:chExt cx="0" cy="0"/>
        </a:xfrm>
      </p:grpSpPr>
      <p:sp>
        <p:nvSpPr>
          <p:cNvPr id="108" name="Google Shape;108;p80"/>
          <p:cNvSpPr txBox="1">
            <a:spLocks noGrp="1"/>
          </p:cNvSpPr>
          <p:nvPr>
            <p:ph type="title"/>
          </p:nvPr>
        </p:nvSpPr>
        <p:spPr>
          <a:xfrm>
            <a:off x="782638" y="4406900"/>
            <a:ext cx="84201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9" name="Google Shape;109;p80"/>
          <p:cNvSpPr txBox="1">
            <a:spLocks noGrp="1"/>
          </p:cNvSpPr>
          <p:nvPr>
            <p:ph type="body" idx="1"/>
          </p:nvPr>
        </p:nvSpPr>
        <p:spPr>
          <a:xfrm>
            <a:off x="782638" y="2906713"/>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0" name="Google Shape;110;p80"/>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80"/>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80"/>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3"/>
        <p:cNvGrpSpPr/>
        <p:nvPr/>
      </p:nvGrpSpPr>
      <p:grpSpPr>
        <a:xfrm>
          <a:off x="0" y="0"/>
          <a:ext cx="0" cy="0"/>
          <a:chOff x="0" y="0"/>
          <a:chExt cx="0" cy="0"/>
        </a:xfrm>
      </p:grpSpPr>
      <p:sp>
        <p:nvSpPr>
          <p:cNvPr id="114" name="Google Shape;114;p8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5" name="Google Shape;115;p81"/>
          <p:cNvSpPr txBox="1">
            <a:spLocks noGrp="1"/>
          </p:cNvSpPr>
          <p:nvPr>
            <p:ph type="body" idx="1"/>
          </p:nvPr>
        </p:nvSpPr>
        <p:spPr>
          <a:xfrm>
            <a:off x="4953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81"/>
          <p:cNvSpPr txBox="1">
            <a:spLocks noGrp="1"/>
          </p:cNvSpPr>
          <p:nvPr>
            <p:ph type="body" idx="2"/>
          </p:nvPr>
        </p:nvSpPr>
        <p:spPr>
          <a:xfrm>
            <a:off x="5029200" y="1600200"/>
            <a:ext cx="43815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7" name="Google Shape;117;p81"/>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81"/>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81"/>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61"/>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39" name="Google Shape;39;p61"/>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Clr>
                <a:srgbClr val="000099"/>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0"/>
        <p:cNvGrpSpPr/>
        <p:nvPr/>
      </p:nvGrpSpPr>
      <p:grpSpPr>
        <a:xfrm>
          <a:off x="0" y="0"/>
          <a:ext cx="0" cy="0"/>
          <a:chOff x="0" y="0"/>
          <a:chExt cx="0" cy="0"/>
        </a:xfrm>
      </p:grpSpPr>
      <p:sp>
        <p:nvSpPr>
          <p:cNvPr id="121" name="Google Shape;121;p8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2" name="Google Shape;122;p82"/>
          <p:cNvSpPr txBox="1">
            <a:spLocks noGrp="1"/>
          </p:cNvSpPr>
          <p:nvPr>
            <p:ph type="body" idx="1"/>
          </p:nvPr>
        </p:nvSpPr>
        <p:spPr>
          <a:xfrm>
            <a:off x="495300" y="1535113"/>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3" name="Google Shape;123;p82"/>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4" name="Google Shape;124;p82"/>
          <p:cNvSpPr txBox="1">
            <a:spLocks noGrp="1"/>
          </p:cNvSpPr>
          <p:nvPr>
            <p:ph type="body" idx="3"/>
          </p:nvPr>
        </p:nvSpPr>
        <p:spPr>
          <a:xfrm>
            <a:off x="5032375" y="1535113"/>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5" name="Google Shape;125;p82"/>
          <p:cNvSpPr txBox="1">
            <a:spLocks noGrp="1"/>
          </p:cNvSpPr>
          <p:nvPr>
            <p:ph type="body" idx="4"/>
          </p:nvPr>
        </p:nvSpPr>
        <p:spPr>
          <a:xfrm>
            <a:off x="5032375"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6" name="Google Shape;126;p82"/>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82"/>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82"/>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9"/>
        <p:cNvGrpSpPr/>
        <p:nvPr/>
      </p:nvGrpSpPr>
      <p:grpSpPr>
        <a:xfrm>
          <a:off x="0" y="0"/>
          <a:ext cx="0" cy="0"/>
          <a:chOff x="0" y="0"/>
          <a:chExt cx="0" cy="0"/>
        </a:xfrm>
      </p:grpSpPr>
      <p:sp>
        <p:nvSpPr>
          <p:cNvPr id="130" name="Google Shape;130;p83"/>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1" name="Google Shape;131;p83"/>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83"/>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83"/>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135" name="Google Shape;135;p84"/>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84"/>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84"/>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8"/>
        <p:cNvGrpSpPr/>
        <p:nvPr/>
      </p:nvGrpSpPr>
      <p:grpSpPr>
        <a:xfrm>
          <a:off x="0" y="0"/>
          <a:ext cx="0" cy="0"/>
          <a:chOff x="0" y="0"/>
          <a:chExt cx="0" cy="0"/>
        </a:xfrm>
      </p:grpSpPr>
      <p:sp>
        <p:nvSpPr>
          <p:cNvPr id="139" name="Google Shape;139;p85"/>
          <p:cNvSpPr txBox="1">
            <a:spLocks noGrp="1"/>
          </p:cNvSpPr>
          <p:nvPr>
            <p:ph type="title"/>
          </p:nvPr>
        </p:nvSpPr>
        <p:spPr>
          <a:xfrm>
            <a:off x="495300" y="273050"/>
            <a:ext cx="3259138"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0" name="Google Shape;140;p85"/>
          <p:cNvSpPr txBox="1">
            <a:spLocks noGrp="1"/>
          </p:cNvSpPr>
          <p:nvPr>
            <p:ph type="body" idx="1"/>
          </p:nvPr>
        </p:nvSpPr>
        <p:spPr>
          <a:xfrm>
            <a:off x="3873500" y="273050"/>
            <a:ext cx="553720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1" name="Google Shape;141;p85"/>
          <p:cNvSpPr txBox="1">
            <a:spLocks noGrp="1"/>
          </p:cNvSpPr>
          <p:nvPr>
            <p:ph type="body" idx="2"/>
          </p:nvPr>
        </p:nvSpPr>
        <p:spPr>
          <a:xfrm>
            <a:off x="495300"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2" name="Google Shape;142;p85"/>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85"/>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85"/>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5"/>
        <p:cNvGrpSpPr/>
        <p:nvPr/>
      </p:nvGrpSpPr>
      <p:grpSpPr>
        <a:xfrm>
          <a:off x="0" y="0"/>
          <a:ext cx="0" cy="0"/>
          <a:chOff x="0" y="0"/>
          <a:chExt cx="0" cy="0"/>
        </a:xfrm>
      </p:grpSpPr>
      <p:sp>
        <p:nvSpPr>
          <p:cNvPr id="146" name="Google Shape;146;p86"/>
          <p:cNvSpPr txBox="1">
            <a:spLocks noGrp="1"/>
          </p:cNvSpPr>
          <p:nvPr>
            <p:ph type="title"/>
          </p:nvPr>
        </p:nvSpPr>
        <p:spPr>
          <a:xfrm>
            <a:off x="1941513" y="4800600"/>
            <a:ext cx="59436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7" name="Google Shape;147;p86"/>
          <p:cNvSpPr>
            <a:spLocks noGrp="1"/>
          </p:cNvSpPr>
          <p:nvPr>
            <p:ph type="pic" idx="2"/>
          </p:nvPr>
        </p:nvSpPr>
        <p:spPr>
          <a:xfrm>
            <a:off x="1941513" y="612775"/>
            <a:ext cx="5943600" cy="4114800"/>
          </a:xfrm>
          <a:prstGeom prst="rect">
            <a:avLst/>
          </a:prstGeom>
          <a:noFill/>
          <a:ln>
            <a:noFill/>
          </a:ln>
        </p:spPr>
      </p:sp>
      <p:sp>
        <p:nvSpPr>
          <p:cNvPr id="148" name="Google Shape;148;p86"/>
          <p:cNvSpPr txBox="1">
            <a:spLocks noGrp="1"/>
          </p:cNvSpPr>
          <p:nvPr>
            <p:ph type="body" idx="1"/>
          </p:nvPr>
        </p:nvSpPr>
        <p:spPr>
          <a:xfrm>
            <a:off x="1941513" y="5367338"/>
            <a:ext cx="59436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9" name="Google Shape;149;p86"/>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86"/>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86"/>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2"/>
        <p:cNvGrpSpPr/>
        <p:nvPr/>
      </p:nvGrpSpPr>
      <p:grpSpPr>
        <a:xfrm>
          <a:off x="0" y="0"/>
          <a:ext cx="0" cy="0"/>
          <a:chOff x="0" y="0"/>
          <a:chExt cx="0" cy="0"/>
        </a:xfrm>
      </p:grpSpPr>
      <p:sp>
        <p:nvSpPr>
          <p:cNvPr id="153" name="Google Shape;153;p8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4" name="Google Shape;154;p87"/>
          <p:cNvSpPr txBox="1">
            <a:spLocks noGrp="1"/>
          </p:cNvSpPr>
          <p:nvPr>
            <p:ph type="body" idx="1"/>
          </p:nvPr>
        </p:nvSpPr>
        <p:spPr>
          <a:xfrm rot="5400000">
            <a:off x="2690019" y="-594518"/>
            <a:ext cx="4525963" cy="8915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8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8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8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8"/>
        <p:cNvGrpSpPr/>
        <p:nvPr/>
      </p:nvGrpSpPr>
      <p:grpSpPr>
        <a:xfrm>
          <a:off x="0" y="0"/>
          <a:ext cx="0" cy="0"/>
          <a:chOff x="0" y="0"/>
          <a:chExt cx="0" cy="0"/>
        </a:xfrm>
      </p:grpSpPr>
      <p:sp>
        <p:nvSpPr>
          <p:cNvPr id="159" name="Google Shape;159;p88"/>
          <p:cNvSpPr txBox="1">
            <a:spLocks noGrp="1"/>
          </p:cNvSpPr>
          <p:nvPr>
            <p:ph type="title"/>
          </p:nvPr>
        </p:nvSpPr>
        <p:spPr>
          <a:xfrm rot="5400000">
            <a:off x="5370513" y="2085976"/>
            <a:ext cx="5851525" cy="22288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0" name="Google Shape;160;p88"/>
          <p:cNvSpPr txBox="1">
            <a:spLocks noGrp="1"/>
          </p:cNvSpPr>
          <p:nvPr>
            <p:ph type="body" idx="1"/>
          </p:nvPr>
        </p:nvSpPr>
        <p:spPr>
          <a:xfrm rot="5400000">
            <a:off x="836613" y="-66674"/>
            <a:ext cx="5851525" cy="65341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88"/>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88"/>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88"/>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obj">
  <p:cSld name="OBJECT">
    <p:spTree>
      <p:nvGrpSpPr>
        <p:cNvPr id="1" name="Shape 170"/>
        <p:cNvGrpSpPr/>
        <p:nvPr/>
      </p:nvGrpSpPr>
      <p:grpSpPr>
        <a:xfrm>
          <a:off x="0" y="0"/>
          <a:ext cx="0" cy="0"/>
          <a:chOff x="0" y="0"/>
          <a:chExt cx="0" cy="0"/>
        </a:xfrm>
      </p:grpSpPr>
      <p:pic>
        <p:nvPicPr>
          <p:cNvPr id="171" name="Google Shape;171;p90"/>
          <p:cNvPicPr preferRelativeResize="0"/>
          <p:nvPr/>
        </p:nvPicPr>
        <p:blipFill rotWithShape="1">
          <a:blip r:embed="rId2">
            <a:alphaModFix/>
          </a:blip>
          <a:srcRect/>
          <a:stretch/>
        </p:blipFill>
        <p:spPr>
          <a:xfrm>
            <a:off x="2314575" y="1147763"/>
            <a:ext cx="5221288" cy="903287"/>
          </a:xfrm>
          <a:prstGeom prst="rect">
            <a:avLst/>
          </a:prstGeom>
          <a:noFill/>
          <a:ln>
            <a:noFill/>
          </a:ln>
        </p:spPr>
      </p:pic>
      <p:pic>
        <p:nvPicPr>
          <p:cNvPr id="172" name="Google Shape;172;p90"/>
          <p:cNvPicPr preferRelativeResize="0"/>
          <p:nvPr/>
        </p:nvPicPr>
        <p:blipFill rotWithShape="1">
          <a:blip r:embed="rId3">
            <a:alphaModFix/>
          </a:blip>
          <a:srcRect/>
          <a:stretch/>
        </p:blipFill>
        <p:spPr>
          <a:xfrm>
            <a:off x="0" y="4921250"/>
            <a:ext cx="9906000" cy="1892300"/>
          </a:xfrm>
          <a:prstGeom prst="rect">
            <a:avLst/>
          </a:prstGeom>
          <a:noFill/>
          <a:ln>
            <a:noFill/>
          </a:ln>
        </p:spPr>
      </p:pic>
      <p:sp>
        <p:nvSpPr>
          <p:cNvPr id="173" name="Google Shape;173;p90"/>
          <p:cNvSpPr txBox="1">
            <a:spLocks noGrp="1"/>
          </p:cNvSpPr>
          <p:nvPr>
            <p:ph type="ctrTitle"/>
          </p:nvPr>
        </p:nvSpPr>
        <p:spPr>
          <a:xfrm>
            <a:off x="2183999" y="2857394"/>
            <a:ext cx="5660178" cy="615553"/>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40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4" name="Google Shape;174;p90"/>
          <p:cNvSpPr txBox="1">
            <a:spLocks noGrp="1"/>
          </p:cNvSpPr>
          <p:nvPr>
            <p:ph type="subTitle" idx="1"/>
          </p:nvPr>
        </p:nvSpPr>
        <p:spPr>
          <a:xfrm>
            <a:off x="1485900" y="3815751"/>
            <a:ext cx="6934200" cy="415498"/>
          </a:xfrm>
          <a:prstGeom prst="rect">
            <a:avLst/>
          </a:prstGeom>
          <a:noFill/>
          <a:ln>
            <a:noFill/>
          </a:ln>
        </p:spPr>
        <p:txBody>
          <a:bodyPr spcFirstLastPara="1" wrap="square" lIns="0" tIns="0" rIns="0" bIns="0" anchor="t" anchorCtr="0">
            <a:spAutoFit/>
          </a:bodyPr>
          <a:lstStyle>
            <a:lvl1pPr lvl="0" algn="l">
              <a:spcBef>
                <a:spcPts val="640"/>
              </a:spcBef>
              <a:spcAft>
                <a:spcPts val="0"/>
              </a:spcAft>
              <a:buClr>
                <a:schemeClr val="dk1"/>
              </a:buClr>
              <a:buSzPts val="3200"/>
              <a:buFont typeface="Calibri"/>
              <a:buChar char="•"/>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90"/>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90"/>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90"/>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8"/>
        <p:cNvGrpSpPr/>
        <p:nvPr/>
      </p:nvGrpSpPr>
      <p:grpSpPr>
        <a:xfrm>
          <a:off x="0" y="0"/>
          <a:ext cx="0" cy="0"/>
          <a:chOff x="0" y="0"/>
          <a:chExt cx="0" cy="0"/>
        </a:xfrm>
      </p:grpSpPr>
      <p:sp>
        <p:nvSpPr>
          <p:cNvPr id="179" name="Google Shape;179;p91"/>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0" name="Google Shape;180;p91"/>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lvl="0" indent="-400050" algn="l">
              <a:spcBef>
                <a:spcPts val="540"/>
              </a:spcBef>
              <a:spcAft>
                <a:spcPts val="0"/>
              </a:spcAft>
              <a:buClr>
                <a:schemeClr val="dk1"/>
              </a:buClr>
              <a:buSzPts val="2700"/>
              <a:buFont typeface="Cambria"/>
              <a:buChar char="•"/>
              <a:defRPr sz="2700" b="0" i="0">
                <a:solidFill>
                  <a:schemeClr val="dk1"/>
                </a:solidFill>
                <a:latin typeface="Cambria"/>
                <a:ea typeface="Cambria"/>
                <a:cs typeface="Cambria"/>
                <a:sym typeface="Cambria"/>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1" name="Google Shape;181;p91"/>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91"/>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91"/>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84"/>
        <p:cNvGrpSpPr/>
        <p:nvPr/>
      </p:nvGrpSpPr>
      <p:grpSpPr>
        <a:xfrm>
          <a:off x="0" y="0"/>
          <a:ext cx="0" cy="0"/>
          <a:chOff x="0" y="0"/>
          <a:chExt cx="0" cy="0"/>
        </a:xfrm>
      </p:grpSpPr>
      <p:sp>
        <p:nvSpPr>
          <p:cNvPr id="185" name="Google Shape;185;p92"/>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6" name="Google Shape;186;p92"/>
          <p:cNvSpPr txBox="1">
            <a:spLocks noGrp="1"/>
          </p:cNvSpPr>
          <p:nvPr>
            <p:ph type="body" idx="1"/>
          </p:nvPr>
        </p:nvSpPr>
        <p:spPr>
          <a:xfrm>
            <a:off x="49530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7" name="Google Shape;187;p92"/>
          <p:cNvSpPr txBox="1">
            <a:spLocks noGrp="1"/>
          </p:cNvSpPr>
          <p:nvPr>
            <p:ph type="body" idx="2"/>
          </p:nvPr>
        </p:nvSpPr>
        <p:spPr>
          <a:xfrm>
            <a:off x="5101590" y="1567185"/>
            <a:ext cx="4309110" cy="415498"/>
          </a:xfrm>
          <a:prstGeom prst="rect">
            <a:avLst/>
          </a:prstGeom>
          <a:noFill/>
          <a:ln>
            <a:noFill/>
          </a:ln>
        </p:spPr>
        <p:txBody>
          <a:bodyPr spcFirstLastPara="1" wrap="square" lIns="0" tIns="0" rIns="0" bIns="0" anchor="t" anchorCtr="0">
            <a:spAutoFit/>
          </a:bodyPr>
          <a:lstStyle>
            <a:lvl1pPr marL="457200" lvl="0" indent="-431800" algn="l">
              <a:spcBef>
                <a:spcPts val="640"/>
              </a:spcBef>
              <a:spcAft>
                <a:spcPts val="0"/>
              </a:spcAft>
              <a:buClr>
                <a:schemeClr val="dk1"/>
              </a:buClr>
              <a:buSzPts val="3200"/>
              <a:buFont typeface="Calibri"/>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8" name="Google Shape;188;p92"/>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92"/>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92"/>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2"/>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1"/>
        <p:cNvGrpSpPr/>
        <p:nvPr/>
      </p:nvGrpSpPr>
      <p:grpSpPr>
        <a:xfrm>
          <a:off x="0" y="0"/>
          <a:ext cx="0" cy="0"/>
          <a:chOff x="0" y="0"/>
          <a:chExt cx="0" cy="0"/>
        </a:xfrm>
      </p:grpSpPr>
      <p:sp>
        <p:nvSpPr>
          <p:cNvPr id="192" name="Google Shape;192;p93"/>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sz="3600" b="1" i="0">
                <a:solidFill>
                  <a:schemeClr val="dk1"/>
                </a:solidFill>
                <a:latin typeface="Cambria"/>
                <a:ea typeface="Cambria"/>
                <a:cs typeface="Cambria"/>
                <a:sym typeface="Cambria"/>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3" name="Google Shape;193;p93"/>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93"/>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93"/>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96"/>
        <p:cNvGrpSpPr/>
        <p:nvPr/>
      </p:nvGrpSpPr>
      <p:grpSpPr>
        <a:xfrm>
          <a:off x="0" y="0"/>
          <a:ext cx="0" cy="0"/>
          <a:chOff x="0" y="0"/>
          <a:chExt cx="0" cy="0"/>
        </a:xfrm>
      </p:grpSpPr>
      <p:sp>
        <p:nvSpPr>
          <p:cNvPr id="197" name="Google Shape;197;p94"/>
          <p:cNvSpPr txBox="1">
            <a:spLocks noGrp="1"/>
          </p:cNvSpPr>
          <p:nvPr>
            <p:ph type="ftr" idx="11"/>
          </p:nvPr>
        </p:nvSpPr>
        <p:spPr>
          <a:xfrm>
            <a:off x="3368675" y="6337300"/>
            <a:ext cx="3168650" cy="3683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94"/>
          <p:cNvSpPr txBox="1">
            <a:spLocks noGrp="1"/>
          </p:cNvSpPr>
          <p:nvPr>
            <p:ph type="dt" idx="10"/>
          </p:nvPr>
        </p:nvSpPr>
        <p:spPr>
          <a:xfrm>
            <a:off x="495300" y="6337300"/>
            <a:ext cx="2278063" cy="3683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94"/>
          <p:cNvSpPr txBox="1">
            <a:spLocks noGrp="1"/>
          </p:cNvSpPr>
          <p:nvPr>
            <p:ph type="sldNum" idx="12"/>
          </p:nvPr>
        </p:nvSpPr>
        <p:spPr>
          <a:xfrm>
            <a:off x="7132638" y="6337300"/>
            <a:ext cx="2278062" cy="368300"/>
          </a:xfrm>
          <a:prstGeom prst="rect">
            <a:avLst/>
          </a:prstGeom>
          <a:noFill/>
          <a:ln>
            <a:noFill/>
          </a:ln>
        </p:spPr>
        <p:txBody>
          <a:bodyPr spcFirstLastPara="1" wrap="square" lIns="0" tIns="0" rIns="0" bIns="0" anchor="t" anchorCtr="0">
            <a:spAutoFit/>
          </a:bodyPr>
          <a:lstStyle>
            <a:lvl1pPr marL="0" marR="0" lvl="0" indent="0" algn="r">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5"/>
        <p:cNvGrpSpPr/>
        <p:nvPr/>
      </p:nvGrpSpPr>
      <p:grpSpPr>
        <a:xfrm>
          <a:off x="0" y="0"/>
          <a:ext cx="0" cy="0"/>
          <a:chOff x="0" y="0"/>
          <a:chExt cx="0" cy="0"/>
        </a:xfrm>
      </p:grpSpPr>
      <p:sp>
        <p:nvSpPr>
          <p:cNvPr id="46" name="Google Shape;46;p65"/>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7"/>
        <p:cNvGrpSpPr/>
        <p:nvPr/>
      </p:nvGrpSpPr>
      <p:grpSpPr>
        <a:xfrm>
          <a:off x="0" y="0"/>
          <a:ext cx="0" cy="0"/>
          <a:chOff x="0" y="0"/>
          <a:chExt cx="0" cy="0"/>
        </a:xfrm>
      </p:grpSpPr>
      <p:sp>
        <p:nvSpPr>
          <p:cNvPr id="48" name="Google Shape;48;p66"/>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67"/>
          <p:cNvSpPr txBox="1">
            <a:spLocks noGrp="1"/>
          </p:cNvSpPr>
          <p:nvPr>
            <p:ph type="title"/>
          </p:nvPr>
        </p:nvSpPr>
        <p:spPr>
          <a:xfrm>
            <a:off x="782638" y="4406902"/>
            <a:ext cx="84201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1" name="Google Shape;51;p67"/>
          <p:cNvSpPr txBox="1">
            <a:spLocks noGrp="1"/>
          </p:cNvSpPr>
          <p:nvPr>
            <p:ph type="body" idx="1"/>
          </p:nvPr>
        </p:nvSpPr>
        <p:spPr>
          <a:xfrm>
            <a:off x="782638" y="2906715"/>
            <a:ext cx="84201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SzPts val="1800"/>
              <a:buNone/>
              <a:defRPr sz="1800"/>
            </a:lvl2pPr>
            <a:lvl3pPr marL="1371600" lvl="2" indent="-228600" algn="l">
              <a:spcBef>
                <a:spcPts val="320"/>
              </a:spcBef>
              <a:spcAft>
                <a:spcPts val="0"/>
              </a:spcAft>
              <a:buSzPts val="1600"/>
              <a:buNone/>
              <a:defRPr sz="1600"/>
            </a:lvl3pPr>
            <a:lvl4pPr marL="1828800" lvl="3" indent="-228600" algn="l">
              <a:spcBef>
                <a:spcPts val="280"/>
              </a:spcBef>
              <a:spcAft>
                <a:spcPts val="0"/>
              </a:spcAft>
              <a:buClr>
                <a:srgbClr val="000099"/>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68"/>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4" name="Google Shape;54;p68"/>
          <p:cNvSpPr txBox="1">
            <a:spLocks noGrp="1"/>
          </p:cNvSpPr>
          <p:nvPr>
            <p:ph type="body" idx="1"/>
          </p:nvPr>
        </p:nvSpPr>
        <p:spPr>
          <a:xfrm>
            <a:off x="263525" y="1014413"/>
            <a:ext cx="4640263"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55" name="Google Shape;55;p68"/>
          <p:cNvSpPr txBox="1">
            <a:spLocks noGrp="1"/>
          </p:cNvSpPr>
          <p:nvPr>
            <p:ph type="body" idx="2"/>
          </p:nvPr>
        </p:nvSpPr>
        <p:spPr>
          <a:xfrm>
            <a:off x="5056188" y="1014413"/>
            <a:ext cx="4641850" cy="5224462"/>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Clr>
                <a:srgbClr val="000099"/>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69"/>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58" name="Google Shape;58;p69"/>
          <p:cNvSpPr txBox="1">
            <a:spLocks noGrp="1"/>
          </p:cNvSpPr>
          <p:nvPr>
            <p:ph type="body" idx="1"/>
          </p:nvPr>
        </p:nvSpPr>
        <p:spPr>
          <a:xfrm>
            <a:off x="495300" y="1535115"/>
            <a:ext cx="437673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59" name="Google Shape;59;p69"/>
          <p:cNvSpPr txBox="1">
            <a:spLocks noGrp="1"/>
          </p:cNvSpPr>
          <p:nvPr>
            <p:ph type="body" idx="2"/>
          </p:nvPr>
        </p:nvSpPr>
        <p:spPr>
          <a:xfrm>
            <a:off x="495300" y="2174875"/>
            <a:ext cx="437673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0" name="Google Shape;60;p69"/>
          <p:cNvSpPr txBox="1">
            <a:spLocks noGrp="1"/>
          </p:cNvSpPr>
          <p:nvPr>
            <p:ph type="body" idx="3"/>
          </p:nvPr>
        </p:nvSpPr>
        <p:spPr>
          <a:xfrm>
            <a:off x="5032378" y="1535115"/>
            <a:ext cx="437832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Clr>
                <a:srgbClr val="000099"/>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1" name="Google Shape;61;p69"/>
          <p:cNvSpPr txBox="1">
            <a:spLocks noGrp="1"/>
          </p:cNvSpPr>
          <p:nvPr>
            <p:ph type="body" idx="4"/>
          </p:nvPr>
        </p:nvSpPr>
        <p:spPr>
          <a:xfrm>
            <a:off x="5032378" y="2174875"/>
            <a:ext cx="437832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Clr>
                <a:srgbClr val="000099"/>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70"/>
          <p:cNvSpPr txBox="1">
            <a:spLocks noGrp="1"/>
          </p:cNvSpPr>
          <p:nvPr>
            <p:ph type="title"/>
          </p:nvPr>
        </p:nvSpPr>
        <p:spPr>
          <a:xfrm>
            <a:off x="495302" y="273050"/>
            <a:ext cx="3259138"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64" name="Google Shape;64;p70"/>
          <p:cNvSpPr txBox="1">
            <a:spLocks noGrp="1"/>
          </p:cNvSpPr>
          <p:nvPr>
            <p:ph type="body" idx="1"/>
          </p:nvPr>
        </p:nvSpPr>
        <p:spPr>
          <a:xfrm>
            <a:off x="3873499" y="273050"/>
            <a:ext cx="553720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Clr>
                <a:srgbClr val="000099"/>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65" name="Google Shape;65;p70"/>
          <p:cNvSpPr txBox="1">
            <a:spLocks noGrp="1"/>
          </p:cNvSpPr>
          <p:nvPr>
            <p:ph type="body" idx="2"/>
          </p:nvPr>
        </p:nvSpPr>
        <p:spPr>
          <a:xfrm>
            <a:off x="495302" y="1435100"/>
            <a:ext cx="3259138"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Clr>
                <a:srgbClr val="000099"/>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Noto Sans Symbols"/>
              <a:buChar char="▪"/>
              <a:defRPr sz="2400" b="0" i="0" u="none" strike="noStrike" cap="none">
                <a:solidFill>
                  <a:schemeClr val="dk1"/>
                </a:solidFill>
                <a:latin typeface="Times New Roman"/>
                <a:ea typeface="Times New Roman"/>
                <a:cs typeface="Times New Roman"/>
                <a:sym typeface="Times New Roman"/>
              </a:defRPr>
            </a:lvl2pPr>
            <a:lvl3pPr marL="1371600" marR="0" lvl="2" indent="-368300" algn="l" rtl="0">
              <a:spcBef>
                <a:spcPts val="440"/>
              </a:spcBef>
              <a:spcAft>
                <a:spcPts val="0"/>
              </a:spcAft>
              <a:buClr>
                <a:schemeClr val="dk1"/>
              </a:buClr>
              <a:buSzPts val="2200"/>
              <a:buFont typeface="Noto Sans Symbols"/>
              <a:buChar char="✔"/>
              <a:defRPr sz="2200" b="0" i="0" u="none" strike="noStrike" cap="none">
                <a:solidFill>
                  <a:srgbClr val="993300"/>
                </a:solidFill>
                <a:latin typeface="Times New Roman"/>
                <a:ea typeface="Times New Roman"/>
                <a:cs typeface="Times New Roman"/>
                <a:sym typeface="Times New Roman"/>
              </a:defRPr>
            </a:lvl3pPr>
            <a:lvl4pPr marL="1828800" marR="0" lvl="3" indent="-361950" algn="l" rtl="0">
              <a:spcBef>
                <a:spcPts val="420"/>
              </a:spcBef>
              <a:spcAft>
                <a:spcPts val="0"/>
              </a:spcAft>
              <a:buClr>
                <a:srgbClr val="000099"/>
              </a:buClr>
              <a:buSzPts val="2100"/>
              <a:buFont typeface="Times New Roman"/>
              <a:buChar char="•"/>
              <a:defRPr sz="2100" b="0" i="0" u="none" strike="noStrike" cap="none">
                <a:solidFill>
                  <a:srgbClr val="000099"/>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pic>
        <p:nvPicPr>
          <p:cNvPr id="11" name="Google Shape;11;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12" name="Google Shape;12;p59"/>
          <p:cNvSpPr/>
          <p:nvPr/>
        </p:nvSpPr>
        <p:spPr>
          <a:xfrm>
            <a:off x="0" y="6513513"/>
            <a:ext cx="9906000" cy="344487"/>
          </a:xfrm>
          <a:prstGeom prst="rect">
            <a:avLst/>
          </a:prstGeom>
          <a:solidFill>
            <a:srgbClr val="000099"/>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3" name="Google Shape;13;p59"/>
          <p:cNvSpPr txBox="1"/>
          <p:nvPr/>
        </p:nvSpPr>
        <p:spPr>
          <a:xfrm>
            <a:off x="22225" y="6551613"/>
            <a:ext cx="9917113" cy="26193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1100" b="1" i="0" u="none" strike="noStrike" cap="none" dirty="0">
                <a:solidFill>
                  <a:schemeClr val="lt1"/>
                </a:solidFill>
                <a:latin typeface="Arial"/>
                <a:ea typeface="Arial"/>
                <a:cs typeface="Arial"/>
                <a:sym typeface="Arial"/>
              </a:rPr>
              <a:t>© Bharati Vidyapeeth’s Institute of Computer Applications and Management, New Delhi-63 by Bhaskar Abhigyan, Asst. Prof. , BVICAM</a:t>
            </a:r>
            <a:endParaRPr dirty="0"/>
          </a:p>
        </p:txBody>
      </p:sp>
      <p:sp>
        <p:nvSpPr>
          <p:cNvPr id="14" name="Google Shape;14;p59"/>
          <p:cNvSpPr txBox="1"/>
          <p:nvPr/>
        </p:nvSpPr>
        <p:spPr>
          <a:xfrm>
            <a:off x="9178925" y="6515100"/>
            <a:ext cx="890588" cy="3429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IN" sz="1100" b="1" i="0" u="none" strike="noStrike" cap="none" dirty="0">
                <a:solidFill>
                  <a:schemeClr val="lt1"/>
                </a:solidFill>
                <a:latin typeface="Arial"/>
                <a:ea typeface="Arial"/>
                <a:cs typeface="Arial"/>
                <a:sym typeface="Arial"/>
              </a:rPr>
              <a:t>U2.</a:t>
            </a:r>
            <a:fld id="{00000000-1234-1234-1234-123412341234}" type="slidenum">
              <a:rPr lang="en-IN" sz="1100" b="1" i="0" u="none" strike="noStrike" cap="none" smtClean="0">
                <a:solidFill>
                  <a:schemeClr val="lt1"/>
                </a:solidFill>
                <a:latin typeface="Arial"/>
                <a:ea typeface="Arial"/>
                <a:cs typeface="Arial"/>
                <a:sym typeface="Arial"/>
              </a:rPr>
              <a:t>‹#›</a:t>
            </a:fld>
            <a:endParaRPr sz="1100" b="1" i="0" u="none" strike="noStrike" cap="none" dirty="0">
              <a:solidFill>
                <a:schemeClr val="lt1"/>
              </a:solidFill>
              <a:latin typeface="Arial"/>
              <a:ea typeface="Arial"/>
              <a:cs typeface="Arial"/>
              <a:sym typeface="Arial"/>
            </a:endParaRPr>
          </a:p>
        </p:txBody>
      </p:sp>
      <p:sp>
        <p:nvSpPr>
          <p:cNvPr id="15" name="Google Shape;15;p59"/>
          <p:cNvSpPr txBox="1"/>
          <p:nvPr/>
        </p:nvSpPr>
        <p:spPr>
          <a:xfrm>
            <a:off x="1631950" y="142875"/>
            <a:ext cx="8031163"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b="0" i="0" u="none" strike="noStrike" cap="none">
              <a:solidFill>
                <a:schemeClr val="dk1"/>
              </a:solidFill>
              <a:latin typeface="Times New Roman"/>
              <a:ea typeface="Times New Roman"/>
              <a:cs typeface="Times New Roman"/>
              <a:sym typeface="Times New Roman"/>
            </a:endParaRPr>
          </a:p>
        </p:txBody>
      </p:sp>
      <p:sp>
        <p:nvSpPr>
          <p:cNvPr id="16" name="Google Shape;16;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7" name="Google Shape;17;p59"/>
          <p:cNvSpPr/>
          <p:nvPr/>
        </p:nvSpPr>
        <p:spPr>
          <a:xfrm>
            <a:off x="0" y="841375"/>
            <a:ext cx="9906000" cy="42863"/>
          </a:xfrm>
          <a:prstGeom prst="rect">
            <a:avLst/>
          </a:prstGeom>
          <a:solidFill>
            <a:srgbClr val="FF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sp>
        <p:nvSpPr>
          <p:cNvPr id="18" name="Google Shape;18;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pic>
        <p:nvPicPr>
          <p:cNvPr id="19" name="Google Shape;19;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20" name="Google Shape;20;p59"/>
          <p:cNvSpPr/>
          <p:nvPr/>
        </p:nvSpPr>
        <p:spPr>
          <a:xfrm>
            <a:off x="1620838" y="0"/>
            <a:ext cx="8285162" cy="696913"/>
          </a:xfrm>
          <a:prstGeom prst="rect">
            <a:avLst/>
          </a:prstGeom>
          <a:solidFill>
            <a:srgbClr val="00009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FEF800"/>
              </a:solidFill>
              <a:latin typeface="Times New Roman"/>
              <a:ea typeface="Times New Roman"/>
              <a:cs typeface="Times New Roman"/>
              <a:sym typeface="Times New Roman"/>
            </a:endParaRPr>
          </a:p>
        </p:txBody>
      </p:sp>
      <p:sp>
        <p:nvSpPr>
          <p:cNvPr id="21" name="Google Shape;21;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2" name="Google Shape;22;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23" name="Google Shape;23;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4" name="Google Shape;24;p59"/>
          <p:cNvPicPr preferRelativeResize="0"/>
          <p:nvPr/>
        </p:nvPicPr>
        <p:blipFill rotWithShape="1">
          <a:blip r:embed="rId17">
            <a:alphaModFix/>
          </a:blip>
          <a:srcRect/>
          <a:stretch/>
        </p:blipFill>
        <p:spPr>
          <a:xfrm>
            <a:off x="0" y="0"/>
            <a:ext cx="1587500" cy="644525"/>
          </a:xfrm>
          <a:prstGeom prst="rect">
            <a:avLst/>
          </a:prstGeom>
          <a:noFill/>
          <a:ln>
            <a:noFill/>
          </a:ln>
        </p:spPr>
      </p:pic>
      <p:sp>
        <p:nvSpPr>
          <p:cNvPr id="25" name="Google Shape;25;p59"/>
          <p:cNvSpPr/>
          <p:nvPr/>
        </p:nvSpPr>
        <p:spPr>
          <a:xfrm>
            <a:off x="0" y="693738"/>
            <a:ext cx="9906000" cy="144462"/>
          </a:xfrm>
          <a:prstGeom prst="rect">
            <a:avLst/>
          </a:prstGeom>
          <a:solidFill>
            <a:srgbClr val="0000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1" i="0" u="none" strike="noStrike" cap="none">
              <a:solidFill>
                <a:schemeClr val="dk1"/>
              </a:solidFill>
              <a:latin typeface="Times New Roman"/>
              <a:ea typeface="Times New Roman"/>
              <a:cs typeface="Times New Roman"/>
              <a:sym typeface="Times New Roman"/>
            </a:endParaRPr>
          </a:p>
        </p:txBody>
      </p:sp>
      <p:pic>
        <p:nvPicPr>
          <p:cNvPr id="26" name="Google Shape;26;p59"/>
          <p:cNvPicPr preferRelativeResize="0"/>
          <p:nvPr/>
        </p:nvPicPr>
        <p:blipFill rotWithShape="1">
          <a:blip r:embed="rId17">
            <a:alphaModFix/>
          </a:blip>
          <a:srcRect/>
          <a:stretch/>
        </p:blipFill>
        <p:spPr>
          <a:xfrm>
            <a:off x="0" y="0"/>
            <a:ext cx="1587500" cy="6445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77"/>
          <p:cNvSpPr txBox="1">
            <a:spLocks noGrp="1"/>
          </p:cNvSpPr>
          <p:nvPr>
            <p:ph type="title"/>
          </p:nvPr>
        </p:nvSpPr>
        <p:spPr>
          <a:xfrm>
            <a:off x="495300" y="274638"/>
            <a:ext cx="8915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91" name="Google Shape;91;p77"/>
          <p:cNvSpPr txBox="1">
            <a:spLocks noGrp="1"/>
          </p:cNvSpPr>
          <p:nvPr>
            <p:ph type="body" idx="1"/>
          </p:nvPr>
        </p:nvSpPr>
        <p:spPr>
          <a:xfrm>
            <a:off x="495300" y="1600200"/>
            <a:ext cx="89154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77"/>
          <p:cNvSpPr txBox="1">
            <a:spLocks noGrp="1"/>
          </p:cNvSpPr>
          <p:nvPr>
            <p:ph type="dt" idx="10"/>
          </p:nvPr>
        </p:nvSpPr>
        <p:spPr>
          <a:xfrm>
            <a:off x="495300" y="6356350"/>
            <a:ext cx="2311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3" name="Google Shape;93;p77"/>
          <p:cNvSpPr txBox="1">
            <a:spLocks noGrp="1"/>
          </p:cNvSpPr>
          <p:nvPr>
            <p:ph type="ftr" idx="11"/>
          </p:nvPr>
        </p:nvSpPr>
        <p:spPr>
          <a:xfrm>
            <a:off x="3384550" y="6356350"/>
            <a:ext cx="31369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94" name="Google Shape;94;p77"/>
          <p:cNvSpPr txBox="1">
            <a:spLocks noGrp="1"/>
          </p:cNvSpPr>
          <p:nvPr>
            <p:ph type="sldNum" idx="12"/>
          </p:nvPr>
        </p:nvSpPr>
        <p:spPr>
          <a:xfrm>
            <a:off x="7099300" y="6356350"/>
            <a:ext cx="2311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12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12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12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12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12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12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12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12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89"/>
          <p:cNvSpPr txBox="1">
            <a:spLocks noGrp="1"/>
          </p:cNvSpPr>
          <p:nvPr>
            <p:ph type="title"/>
          </p:nvPr>
        </p:nvSpPr>
        <p:spPr>
          <a:xfrm>
            <a:off x="701675" y="231775"/>
            <a:ext cx="8502650" cy="554038"/>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2"/>
                </a:solidFill>
                <a:latin typeface="Calibri"/>
                <a:ea typeface="Calibri"/>
                <a:cs typeface="Calibri"/>
                <a:sym typeface="Calibri"/>
              </a:defRPr>
            </a:lvl9pPr>
          </a:lstStyle>
          <a:p>
            <a:endParaRPr/>
          </a:p>
        </p:txBody>
      </p:sp>
      <p:sp>
        <p:nvSpPr>
          <p:cNvPr id="166" name="Google Shape;166;p89"/>
          <p:cNvSpPr txBox="1">
            <a:spLocks noGrp="1"/>
          </p:cNvSpPr>
          <p:nvPr>
            <p:ph type="body" idx="1"/>
          </p:nvPr>
        </p:nvSpPr>
        <p:spPr>
          <a:xfrm>
            <a:off x="700088" y="1812925"/>
            <a:ext cx="8435975" cy="415925"/>
          </a:xfrm>
          <a:prstGeom prst="rect">
            <a:avLst/>
          </a:prstGeom>
          <a:noFill/>
          <a:ln>
            <a:noFill/>
          </a:ln>
        </p:spPr>
        <p:txBody>
          <a:bodyPr spcFirstLastPara="1" wrap="square" lIns="0" tIns="0" rIns="0" bIns="0" anchor="t" anchorCtr="0">
            <a:spAutoFit/>
          </a:bodyPr>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7" name="Google Shape;167;p89"/>
          <p:cNvSpPr txBox="1">
            <a:spLocks noGrp="1"/>
          </p:cNvSpPr>
          <p:nvPr>
            <p:ph type="ftr" idx="11"/>
          </p:nvPr>
        </p:nvSpPr>
        <p:spPr>
          <a:xfrm>
            <a:off x="3368675" y="6337300"/>
            <a:ext cx="3168650" cy="366713"/>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8" name="Google Shape;168;p89"/>
          <p:cNvSpPr txBox="1">
            <a:spLocks noGrp="1"/>
          </p:cNvSpPr>
          <p:nvPr>
            <p:ph type="dt" idx="10"/>
          </p:nvPr>
        </p:nvSpPr>
        <p:spPr>
          <a:xfrm>
            <a:off x="495300" y="6337300"/>
            <a:ext cx="2278063" cy="36671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400" b="1">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2400" b="1" i="0" u="none" strike="noStrike" cap="none">
                <a:solidFill>
                  <a:schemeClr val="dk1"/>
                </a:solidFill>
                <a:latin typeface="Times New Roman"/>
                <a:ea typeface="Times New Roman"/>
                <a:cs typeface="Times New Roman"/>
                <a:sym typeface="Times New Roman"/>
              </a:defRPr>
            </a:lvl9pPr>
          </a:lstStyle>
          <a:p>
            <a:endParaRPr/>
          </a:p>
        </p:txBody>
      </p:sp>
      <p:sp>
        <p:nvSpPr>
          <p:cNvPr id="169" name="Google Shape;169;p89"/>
          <p:cNvSpPr txBox="1">
            <a:spLocks noGrp="1"/>
          </p:cNvSpPr>
          <p:nvPr>
            <p:ph type="sldNum" idx="12"/>
          </p:nvPr>
        </p:nvSpPr>
        <p:spPr>
          <a:xfrm>
            <a:off x="7132638" y="6337300"/>
            <a:ext cx="2278062" cy="366713"/>
          </a:xfrm>
          <a:prstGeom prst="rect">
            <a:avLst/>
          </a:prstGeom>
          <a:noFill/>
          <a:ln>
            <a:noFill/>
          </a:ln>
        </p:spPr>
        <p:txBody>
          <a:bodyPr spcFirstLastPara="1" wrap="square" lIns="0" tIns="0" rIns="0" bIns="0" anchor="t" anchorCtr="0">
            <a:spAutoFit/>
          </a:bodyPr>
          <a:lstStyle>
            <a:lvl1pPr marL="0" marR="0" lvl="0" indent="0" algn="r" rtl="0">
              <a:spcBef>
                <a:spcPts val="0"/>
              </a:spcBef>
              <a:spcAft>
                <a:spcPts val="0"/>
              </a:spcAft>
              <a:buNone/>
              <a:defRPr sz="2400" b="1">
                <a:solidFill>
                  <a:srgbClr val="898989"/>
                </a:solidFill>
                <a:latin typeface="Times New Roman"/>
                <a:ea typeface="Times New Roman"/>
                <a:cs typeface="Times New Roman"/>
                <a:sym typeface="Times New Roman"/>
              </a:defRPr>
            </a:lvl1pPr>
            <a:lvl2pPr marL="0" marR="0" lvl="1" indent="0" algn="r" rtl="0">
              <a:spcBef>
                <a:spcPts val="0"/>
              </a:spcBef>
              <a:spcAft>
                <a:spcPts val="0"/>
              </a:spcAft>
              <a:buNone/>
              <a:defRPr sz="2400" b="1">
                <a:solidFill>
                  <a:srgbClr val="898989"/>
                </a:solidFill>
                <a:latin typeface="Times New Roman"/>
                <a:ea typeface="Times New Roman"/>
                <a:cs typeface="Times New Roman"/>
                <a:sym typeface="Times New Roman"/>
              </a:defRPr>
            </a:lvl2pPr>
            <a:lvl3pPr marL="0" marR="0" lvl="2" indent="0" algn="r" rtl="0">
              <a:spcBef>
                <a:spcPts val="0"/>
              </a:spcBef>
              <a:spcAft>
                <a:spcPts val="0"/>
              </a:spcAft>
              <a:buNone/>
              <a:defRPr sz="2400" b="1">
                <a:solidFill>
                  <a:srgbClr val="898989"/>
                </a:solidFill>
                <a:latin typeface="Times New Roman"/>
                <a:ea typeface="Times New Roman"/>
                <a:cs typeface="Times New Roman"/>
                <a:sym typeface="Times New Roman"/>
              </a:defRPr>
            </a:lvl3pPr>
            <a:lvl4pPr marL="0" marR="0" lvl="3" indent="0" algn="r" rtl="0">
              <a:spcBef>
                <a:spcPts val="0"/>
              </a:spcBef>
              <a:spcAft>
                <a:spcPts val="0"/>
              </a:spcAft>
              <a:buNone/>
              <a:defRPr sz="2400" b="1">
                <a:solidFill>
                  <a:srgbClr val="898989"/>
                </a:solidFill>
                <a:latin typeface="Times New Roman"/>
                <a:ea typeface="Times New Roman"/>
                <a:cs typeface="Times New Roman"/>
                <a:sym typeface="Times New Roman"/>
              </a:defRPr>
            </a:lvl4pPr>
            <a:lvl5pPr marL="0" marR="0" lvl="4" indent="0" algn="r" rtl="0">
              <a:spcBef>
                <a:spcPts val="0"/>
              </a:spcBef>
              <a:spcAft>
                <a:spcPts val="0"/>
              </a:spcAft>
              <a:buNone/>
              <a:defRPr sz="2400" b="1">
                <a:solidFill>
                  <a:srgbClr val="898989"/>
                </a:solidFill>
                <a:latin typeface="Times New Roman"/>
                <a:ea typeface="Times New Roman"/>
                <a:cs typeface="Times New Roman"/>
                <a:sym typeface="Times New Roman"/>
              </a:defRPr>
            </a:lvl5pPr>
            <a:lvl6pPr marL="0" marR="0" lvl="5" indent="0" algn="r" rtl="0">
              <a:spcBef>
                <a:spcPts val="0"/>
              </a:spcBef>
              <a:spcAft>
                <a:spcPts val="0"/>
              </a:spcAft>
              <a:buNone/>
              <a:defRPr sz="2400" b="1">
                <a:solidFill>
                  <a:srgbClr val="898989"/>
                </a:solidFill>
                <a:latin typeface="Times New Roman"/>
                <a:ea typeface="Times New Roman"/>
                <a:cs typeface="Times New Roman"/>
                <a:sym typeface="Times New Roman"/>
              </a:defRPr>
            </a:lvl6pPr>
            <a:lvl7pPr marL="0" marR="0" lvl="6" indent="0" algn="r" rtl="0">
              <a:spcBef>
                <a:spcPts val="0"/>
              </a:spcBef>
              <a:spcAft>
                <a:spcPts val="0"/>
              </a:spcAft>
              <a:buNone/>
              <a:defRPr sz="2400" b="1">
                <a:solidFill>
                  <a:srgbClr val="898989"/>
                </a:solidFill>
                <a:latin typeface="Times New Roman"/>
                <a:ea typeface="Times New Roman"/>
                <a:cs typeface="Times New Roman"/>
                <a:sym typeface="Times New Roman"/>
              </a:defRPr>
            </a:lvl7pPr>
            <a:lvl8pPr marL="0" marR="0" lvl="7" indent="0" algn="r" rtl="0">
              <a:spcBef>
                <a:spcPts val="0"/>
              </a:spcBef>
              <a:spcAft>
                <a:spcPts val="0"/>
              </a:spcAft>
              <a:buNone/>
              <a:defRPr sz="2400" b="1">
                <a:solidFill>
                  <a:srgbClr val="898989"/>
                </a:solidFill>
                <a:latin typeface="Times New Roman"/>
                <a:ea typeface="Times New Roman"/>
                <a:cs typeface="Times New Roman"/>
                <a:sym typeface="Times New Roman"/>
              </a:defRPr>
            </a:lvl8pPr>
            <a:lvl9pPr marL="0" marR="0" lvl="8" indent="0" algn="r" rtl="0">
              <a:spcBef>
                <a:spcPts val="0"/>
              </a:spcBef>
              <a:spcAft>
                <a:spcPts val="0"/>
              </a:spcAft>
              <a:buNone/>
              <a:defRPr sz="2400" b="1">
                <a:solidFill>
                  <a:srgbClr val="898989"/>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
          <p:cNvSpPr txBox="1">
            <a:spLocks noGrp="1"/>
          </p:cNvSpPr>
          <p:nvPr>
            <p:ph type="ctrTitle"/>
          </p:nvPr>
        </p:nvSpPr>
        <p:spPr>
          <a:xfrm>
            <a:off x="169101" y="1765843"/>
            <a:ext cx="9017000" cy="2593213"/>
          </a:xfrm>
          <a:prstGeom prst="rect">
            <a:avLst/>
          </a:prstGeom>
          <a:noFill/>
          <a:ln>
            <a:noFill/>
          </a:ln>
        </p:spPr>
        <p:txBody>
          <a:bodyPr spcFirstLastPara="1" wrap="square" lIns="91425" tIns="45700" rIns="91425" bIns="45700" anchor="t" anchorCtr="0">
            <a:noAutofit/>
          </a:bodyPr>
          <a:lstStyle/>
          <a:p>
            <a:r>
              <a:rPr lang="en-IN" sz="4000" b="1" dirty="0">
                <a:solidFill>
                  <a:schemeClr val="dk1"/>
                </a:solidFill>
                <a:latin typeface="Times New Roman"/>
                <a:ea typeface="Times New Roman"/>
                <a:cs typeface="Times New Roman"/>
                <a:sym typeface="Times New Roman"/>
              </a:rPr>
              <a:t>Film Appreciation </a:t>
            </a:r>
            <a:br>
              <a:rPr lang="en-IN" sz="3800" b="1" dirty="0">
                <a:solidFill>
                  <a:schemeClr val="dk1"/>
                </a:solidFill>
                <a:latin typeface="Times New Roman"/>
                <a:ea typeface="Times New Roman"/>
                <a:cs typeface="Times New Roman"/>
                <a:sym typeface="Times New Roman"/>
              </a:rPr>
            </a:br>
            <a:r>
              <a:rPr lang="en-US" sz="3600" b="1" dirty="0">
                <a:solidFill>
                  <a:schemeClr val="tx1"/>
                </a:solidFill>
                <a:cs typeface="Arial" charset="0"/>
              </a:rPr>
              <a:t>(</a:t>
            </a:r>
            <a:r>
              <a:rPr lang="en-IN" sz="3600" b="1" dirty="0">
                <a:latin typeface="Times New Roman" panose="02020603050405020304" pitchFamily="18" charset="0"/>
                <a:cs typeface="Times New Roman" panose="02020603050405020304" pitchFamily="18" charset="0"/>
                <a:sym typeface="+mn-ea"/>
              </a:rPr>
              <a:t>BAJMC</a:t>
            </a:r>
            <a:r>
              <a:rPr lang="en-US" sz="3600" b="1" dirty="0">
                <a:solidFill>
                  <a:schemeClr val="tx1"/>
                </a:solidFill>
                <a:cs typeface="Arial" charset="0"/>
              </a:rPr>
              <a:t>-309)</a:t>
            </a:r>
            <a:br>
              <a:rPr lang="en-IN" sz="4000" b="1" dirty="0">
                <a:solidFill>
                  <a:schemeClr val="dk1"/>
                </a:solidFill>
                <a:latin typeface="Times New Roman"/>
                <a:ea typeface="Times New Roman"/>
                <a:cs typeface="Times New Roman"/>
                <a:sym typeface="Times New Roman"/>
              </a:rPr>
            </a:br>
            <a:r>
              <a:rPr lang="en-US" sz="2800" b="1" dirty="0">
                <a:solidFill>
                  <a:srgbClr val="000099"/>
                </a:solidFill>
                <a:cs typeface="Arial" charset="0"/>
              </a:rPr>
              <a:t>Unit – 2</a:t>
            </a:r>
            <a:br>
              <a:rPr lang="en-US" sz="2800" b="1" dirty="0">
                <a:solidFill>
                  <a:srgbClr val="000099"/>
                </a:solidFill>
                <a:cs typeface="Arial" charset="0"/>
              </a:rPr>
            </a:br>
            <a:r>
              <a:rPr lang="en-US" sz="2400" b="1" dirty="0">
                <a:solidFill>
                  <a:schemeClr val="tx1"/>
                </a:solidFill>
                <a:cs typeface="Arial" charset="0"/>
              </a:rPr>
              <a:t>by</a:t>
            </a:r>
            <a:br>
              <a:rPr lang="en-US" sz="2400" b="1" dirty="0">
                <a:solidFill>
                  <a:schemeClr val="tx1"/>
                </a:solidFill>
                <a:cs typeface="Arial" charset="0"/>
              </a:rPr>
            </a:br>
            <a:br>
              <a:rPr lang="en-US" sz="2400" b="1" dirty="0">
                <a:solidFill>
                  <a:schemeClr val="tx1"/>
                </a:solidFill>
                <a:cs typeface="Arial" charset="0"/>
              </a:rPr>
            </a:br>
            <a:r>
              <a:rPr lang="en-US" sz="3600" dirty="0">
                <a:solidFill>
                  <a:srgbClr val="C00000"/>
                </a:solidFill>
                <a:latin typeface="Arial" charset="0"/>
              </a:rPr>
              <a:t>Bhaskar Abhigyan</a:t>
            </a:r>
            <a:br>
              <a:rPr lang="en-US" sz="3600" dirty="0">
                <a:solidFill>
                  <a:srgbClr val="C00000"/>
                </a:solidFill>
                <a:latin typeface="Arial" charset="0"/>
              </a:rPr>
            </a:br>
            <a:r>
              <a:rPr lang="en-US" sz="2400" dirty="0">
                <a:solidFill>
                  <a:srgbClr val="000099"/>
                </a:solidFill>
                <a:latin typeface="Arial" charset="0"/>
              </a:rPr>
              <a:t>(Associate Professor, BVICAM, New Delhi)</a:t>
            </a:r>
            <a:br>
              <a:rPr lang="en-US" sz="2400" dirty="0">
                <a:solidFill>
                  <a:srgbClr val="000099"/>
                </a:solidFill>
                <a:latin typeface="Arial" charset="0"/>
              </a:rPr>
            </a:br>
            <a:r>
              <a:rPr lang="en-US" sz="1100" dirty="0">
                <a:solidFill>
                  <a:srgbClr val="000099"/>
                </a:solidFill>
                <a:latin typeface="Arial" charset="0"/>
              </a:rPr>
              <a:t> </a:t>
            </a:r>
            <a:br>
              <a:rPr lang="en-US" sz="2400" dirty="0">
                <a:solidFill>
                  <a:srgbClr val="000099"/>
                </a:solidFill>
                <a:latin typeface="Arial" charset="0"/>
              </a:rPr>
            </a:br>
            <a:r>
              <a:rPr lang="en-US" sz="2400" b="1" dirty="0">
                <a:solidFill>
                  <a:schemeClr val="accent2"/>
                </a:solidFill>
                <a:latin typeface="Arial" charset="0"/>
              </a:rPr>
              <a:t>2023</a:t>
            </a:r>
            <a:br>
              <a:rPr lang="en-US" sz="2400" b="1" dirty="0">
                <a:solidFill>
                  <a:schemeClr val="accent2"/>
                </a:solidFill>
                <a:latin typeface="Arial" charset="0"/>
              </a:rPr>
            </a:br>
            <a:endParaRPr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1822"/>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b="1" dirty="0">
                <a:latin typeface="+mj-lt"/>
              </a:rPr>
              <a:t>French New Wave</a:t>
            </a:r>
            <a:r>
              <a:rPr lang="en-US" sz="2200" dirty="0">
                <a:latin typeface="+mj-lt"/>
              </a:rPr>
              <a:t>:-</a:t>
            </a:r>
          </a:p>
          <a:p>
            <a:pPr marL="520700" indent="-342900" algn="just"/>
            <a:r>
              <a:rPr lang="en-US" sz="2200" dirty="0">
                <a:latin typeface="+mj-lt"/>
              </a:rPr>
              <a:t>The New Wave was a term coined by critics for a group of French filmmakers of the late 1950s and 1960s. </a:t>
            </a:r>
          </a:p>
          <a:p>
            <a:pPr marL="177800" indent="0" algn="just">
              <a:buNone/>
            </a:pPr>
            <a:endParaRPr lang="en-US" sz="2200" dirty="0">
              <a:latin typeface="+mj-lt"/>
            </a:endParaRPr>
          </a:p>
          <a:p>
            <a:pPr marL="520700" indent="-342900" algn="just"/>
            <a:r>
              <a:rPr lang="en-US" sz="2200" dirty="0">
                <a:latin typeface="+mj-lt"/>
              </a:rPr>
              <a:t>"New Wave" is an </a:t>
            </a:r>
            <a:r>
              <a:rPr lang="en-US" sz="2200" b="1" dirty="0">
                <a:latin typeface="+mj-lt"/>
              </a:rPr>
              <a:t>example of European art cinema</a:t>
            </a:r>
            <a:r>
              <a:rPr lang="en-US" sz="2200" dirty="0">
                <a:latin typeface="+mj-lt"/>
              </a:rPr>
              <a:t>. Many also engaged in their work with the social and political upheavals of the era, making their radical experiments with editing, visual style and narrative part of a general break with the conservative paradigm.</a:t>
            </a:r>
          </a:p>
          <a:p>
            <a:pPr marL="177800" indent="0" algn="just">
              <a:buNone/>
            </a:pPr>
            <a:endParaRPr lang="en-US" sz="2200" dirty="0">
              <a:latin typeface="+mj-lt"/>
            </a:endParaRPr>
          </a:p>
          <a:p>
            <a:pPr marL="520700" indent="-342900" algn="just"/>
            <a:r>
              <a:rPr lang="en-US" sz="2200" dirty="0">
                <a:latin typeface="+mj-lt"/>
              </a:rPr>
              <a:t>Using portable equipment and requiring little or no set up time, the New-Wave way of filmmaking presented </a:t>
            </a:r>
            <a:r>
              <a:rPr lang="en-US" sz="2200" b="1" dirty="0">
                <a:latin typeface="+mj-lt"/>
              </a:rPr>
              <a:t>a documentary style</a:t>
            </a:r>
            <a:r>
              <a:rPr lang="en-US" sz="2200" dirty="0">
                <a:latin typeface="+mj-lt"/>
              </a:rPr>
              <a:t>. The films exhibited direct sounds on film stock that required less light.</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49225"/>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600" b="1" dirty="0">
                <a:solidFill>
                  <a:srgbClr val="FFFF00"/>
                </a:solidFill>
                <a:latin typeface="+mj-lt"/>
                <a:ea typeface="Times New Roman"/>
                <a:cs typeface="Times New Roman"/>
                <a:sym typeface="Times New Roman"/>
              </a:rPr>
              <a:t>Various Movements in Cinema-French New Wave</a:t>
            </a:r>
          </a:p>
        </p:txBody>
      </p:sp>
    </p:spTree>
    <p:extLst>
      <p:ext uri="{BB962C8B-B14F-4D97-AF65-F5344CB8AC3E}">
        <p14:creationId xmlns:p14="http://schemas.microsoft.com/office/powerpoint/2010/main" val="246928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Filming techniques included fragmented, discontinuous editing, and long takes. The combination of objective realism, subjective realism, and authorial commentary created a narrative ambiguity in the sense that questions that arise in a film are not answered in the end.</a:t>
            </a:r>
          </a:p>
          <a:p>
            <a:pPr marL="520700" indent="-342900" algn="just"/>
            <a:r>
              <a:rPr lang="en-US" sz="2200" dirty="0">
                <a:latin typeface="+mj-lt"/>
              </a:rPr>
              <a:t>Some of the most prominent pioneers among the group, including </a:t>
            </a:r>
            <a:r>
              <a:rPr lang="en-US" sz="2200" b="1" dirty="0">
                <a:latin typeface="+mj-lt"/>
              </a:rPr>
              <a:t>François Truffaut, Jean-Luc Godard, Éric Rohmer, Claude </a:t>
            </a:r>
            <a:r>
              <a:rPr lang="en-US" sz="2200" b="1" dirty="0" err="1">
                <a:latin typeface="+mj-lt"/>
              </a:rPr>
              <a:t>Chabrol</a:t>
            </a:r>
            <a:r>
              <a:rPr lang="en-US" sz="2200" b="1" dirty="0">
                <a:latin typeface="+mj-lt"/>
              </a:rPr>
              <a:t>, and Jacques </a:t>
            </a:r>
            <a:r>
              <a:rPr lang="en-US" sz="2200" b="1" dirty="0" err="1">
                <a:latin typeface="+mj-lt"/>
              </a:rPr>
              <a:t>Rivette</a:t>
            </a:r>
            <a:r>
              <a:rPr lang="en-US" sz="2200" dirty="0">
                <a:latin typeface="+mj-lt"/>
              </a:rPr>
              <a:t>, began as critics for the </a:t>
            </a:r>
            <a:r>
              <a:rPr lang="en-US" sz="2200" b="1" dirty="0">
                <a:latin typeface="+mj-lt"/>
              </a:rPr>
              <a:t>famous film magazine Cahiers du </a:t>
            </a:r>
            <a:r>
              <a:rPr lang="en-US" sz="2200" b="1" dirty="0" err="1">
                <a:latin typeface="+mj-lt"/>
              </a:rPr>
              <a:t>cinéma</a:t>
            </a:r>
            <a:r>
              <a:rPr lang="en-US" sz="2200" dirty="0">
                <a:latin typeface="+mj-lt"/>
              </a:rPr>
              <a:t>. Cahiers co-founder and theorist </a:t>
            </a:r>
            <a:r>
              <a:rPr lang="en-US" sz="2200" b="1" dirty="0">
                <a:latin typeface="+mj-lt"/>
              </a:rPr>
              <a:t>André </a:t>
            </a:r>
            <a:r>
              <a:rPr lang="en-US" sz="2200" b="1" dirty="0" err="1">
                <a:latin typeface="+mj-lt"/>
              </a:rPr>
              <a:t>Bazin</a:t>
            </a:r>
            <a:r>
              <a:rPr lang="en-US" sz="2200" b="1" dirty="0">
                <a:latin typeface="+mj-lt"/>
              </a:rPr>
              <a:t> </a:t>
            </a:r>
            <a:r>
              <a:rPr lang="en-US" sz="2200" dirty="0">
                <a:latin typeface="+mj-lt"/>
              </a:rPr>
              <a:t>was a prominent source of influence for the movement. By means of criticism and editorialization, they laid the groundwork for a set of concepts, revolutionary at the time, which the American film critic </a:t>
            </a:r>
            <a:r>
              <a:rPr lang="en-US" sz="2200" b="1" dirty="0">
                <a:latin typeface="+mj-lt"/>
              </a:rPr>
              <a:t>Andrew Sarris</a:t>
            </a:r>
            <a:r>
              <a:rPr lang="en-US" sz="2200" dirty="0">
                <a:latin typeface="+mj-lt"/>
              </a:rPr>
              <a:t> called </a:t>
            </a:r>
            <a:r>
              <a:rPr lang="en-US" sz="2200" b="1" dirty="0">
                <a:latin typeface="+mj-lt"/>
              </a:rPr>
              <a:t>auteur theory</a:t>
            </a:r>
            <a:r>
              <a:rPr lang="en-US" sz="2200" dirty="0">
                <a:latin typeface="+mj-lt"/>
              </a:rPr>
              <a:t>.</a:t>
            </a:r>
          </a:p>
          <a:p>
            <a:pPr marL="520700" indent="-342900" algn="just"/>
            <a:r>
              <a:rPr lang="en-US" sz="2200" dirty="0">
                <a:latin typeface="+mj-lt"/>
              </a:rPr>
              <a:t>Cahiers du </a:t>
            </a:r>
            <a:r>
              <a:rPr lang="en-US" sz="2200" dirty="0" err="1">
                <a:latin typeface="+mj-lt"/>
              </a:rPr>
              <a:t>cinéma</a:t>
            </a:r>
            <a:r>
              <a:rPr lang="en-US" sz="2200" dirty="0">
                <a:latin typeface="+mj-lt"/>
              </a:rPr>
              <a:t> writers critiqued the classic "Tradition of Quality" style of French Cinema. </a:t>
            </a:r>
            <a:r>
              <a:rPr lang="en-US" sz="2200" b="1" dirty="0">
                <a:latin typeface="+mj-lt"/>
              </a:rPr>
              <a:t>The auteur theory holds that the director is the "author" of his movies, with a personal signature visible from film to film</a:t>
            </a:r>
            <a:r>
              <a:rPr lang="en-US" sz="2200" dirty="0">
                <a:latin typeface="+mj-lt"/>
              </a:rPr>
              <a:t>.</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49225"/>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600" b="1" dirty="0">
                <a:solidFill>
                  <a:srgbClr val="FFFF00"/>
                </a:solidFill>
                <a:latin typeface="+mj-lt"/>
                <a:ea typeface="Times New Roman"/>
                <a:cs typeface="Times New Roman"/>
                <a:sym typeface="Times New Roman"/>
              </a:rPr>
              <a:t>Various Movements in Cinema-French New Wave</a:t>
            </a:r>
          </a:p>
        </p:txBody>
      </p:sp>
    </p:spTree>
    <p:extLst>
      <p:ext uri="{BB962C8B-B14F-4D97-AF65-F5344CB8AC3E}">
        <p14:creationId xmlns:p14="http://schemas.microsoft.com/office/powerpoint/2010/main" val="798443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They praised </a:t>
            </a:r>
            <a:r>
              <a:rPr lang="en-US" sz="2200" b="1" dirty="0">
                <a:latin typeface="+mj-lt"/>
              </a:rPr>
              <a:t>movies by Jean Renoir and Jean Vigo, and made then-radical cases for the artistic distinction and greatness of Hollywood studio directors such as Orson Welles, John Ford, Alfred Hitchcock and Nicholas Ray.</a:t>
            </a:r>
            <a:r>
              <a:rPr lang="en-US" sz="2200" dirty="0">
                <a:latin typeface="+mj-lt"/>
              </a:rPr>
              <a:t> The beginning of the New Wave was to some extent an exercise by the Cahiers writers in applying this philosophy to the world by directing movies themselves.</a:t>
            </a:r>
          </a:p>
          <a:p>
            <a:pPr marL="177800" indent="0" algn="just">
              <a:buNone/>
            </a:pPr>
            <a:endParaRPr lang="en-US" sz="2200" dirty="0">
              <a:latin typeface="+mj-lt"/>
            </a:endParaRPr>
          </a:p>
          <a:p>
            <a:pPr marL="520700" indent="-342900" algn="just"/>
            <a:r>
              <a:rPr lang="en-US" sz="2200" dirty="0">
                <a:latin typeface="+mj-lt"/>
              </a:rPr>
              <a:t>Apart from the role that films by </a:t>
            </a:r>
            <a:r>
              <a:rPr lang="en-US" sz="2200" b="1" dirty="0">
                <a:latin typeface="+mj-lt"/>
              </a:rPr>
              <a:t>Jean </a:t>
            </a:r>
            <a:r>
              <a:rPr lang="en-US" sz="2200" b="1" dirty="0" err="1">
                <a:latin typeface="+mj-lt"/>
              </a:rPr>
              <a:t>Rouch</a:t>
            </a:r>
            <a:r>
              <a:rPr lang="en-US" sz="2200" b="1" dirty="0">
                <a:latin typeface="+mj-lt"/>
              </a:rPr>
              <a:t> </a:t>
            </a:r>
            <a:r>
              <a:rPr lang="en-US" sz="2200" dirty="0">
                <a:latin typeface="+mj-lt"/>
              </a:rPr>
              <a:t>have played in the movement, </a:t>
            </a:r>
            <a:r>
              <a:rPr lang="en-US" sz="2200" b="1" dirty="0" err="1">
                <a:latin typeface="+mj-lt"/>
              </a:rPr>
              <a:t>Chabrol's</a:t>
            </a:r>
            <a:r>
              <a:rPr lang="en-US" sz="2200" b="1" dirty="0">
                <a:latin typeface="+mj-lt"/>
              </a:rPr>
              <a:t> Le Beau Serge </a:t>
            </a:r>
            <a:r>
              <a:rPr lang="en-US" sz="2200" dirty="0">
                <a:latin typeface="+mj-lt"/>
              </a:rPr>
              <a:t>(1958) is traditionally credited as the first New Wave feature. </a:t>
            </a:r>
            <a:r>
              <a:rPr lang="en-US" sz="2200" b="1" dirty="0">
                <a:latin typeface="+mj-lt"/>
              </a:rPr>
              <a:t>Truffaut</a:t>
            </a:r>
            <a:r>
              <a:rPr lang="en-US" sz="2200" dirty="0">
                <a:latin typeface="+mj-lt"/>
              </a:rPr>
              <a:t>, with </a:t>
            </a:r>
            <a:r>
              <a:rPr lang="en-US" sz="2200" b="1" dirty="0">
                <a:latin typeface="+mj-lt"/>
              </a:rPr>
              <a:t>The 400 Blows </a:t>
            </a:r>
            <a:r>
              <a:rPr lang="en-US" sz="2200" dirty="0">
                <a:latin typeface="+mj-lt"/>
              </a:rPr>
              <a:t>(1959) and </a:t>
            </a:r>
            <a:r>
              <a:rPr lang="en-US" sz="2200" b="1" dirty="0">
                <a:latin typeface="+mj-lt"/>
              </a:rPr>
              <a:t>Godard</a:t>
            </a:r>
            <a:r>
              <a:rPr lang="en-US" sz="2200" dirty="0">
                <a:latin typeface="+mj-lt"/>
              </a:rPr>
              <a:t>, with </a:t>
            </a:r>
            <a:r>
              <a:rPr lang="en-US" sz="2200" b="1" dirty="0">
                <a:latin typeface="+mj-lt"/>
              </a:rPr>
              <a:t>Breathless</a:t>
            </a:r>
            <a:r>
              <a:rPr lang="en-US" sz="2200" dirty="0">
                <a:latin typeface="+mj-lt"/>
              </a:rPr>
              <a:t> (1960) had unexpected international successes. The French New Wave was popular roughly between 1958 and 1964, although New Wave work existed as late as 1973.</a:t>
            </a:r>
          </a:p>
          <a:p>
            <a:pPr marL="520700" indent="-342900" algn="just"/>
            <a:endParaRPr lang="en-US" sz="22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49225"/>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600" b="1" dirty="0">
                <a:solidFill>
                  <a:srgbClr val="FFFF00"/>
                </a:solidFill>
                <a:latin typeface="+mj-lt"/>
                <a:ea typeface="Times New Roman"/>
                <a:cs typeface="Times New Roman"/>
                <a:sym typeface="Times New Roman"/>
              </a:rPr>
              <a:t>Various Movements in Cinema-French New Wave</a:t>
            </a:r>
          </a:p>
        </p:txBody>
      </p:sp>
    </p:spTree>
    <p:extLst>
      <p:ext uri="{BB962C8B-B14F-4D97-AF65-F5344CB8AC3E}">
        <p14:creationId xmlns:p14="http://schemas.microsoft.com/office/powerpoint/2010/main" val="4201635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New-Wave critics and directors studied the work of western classics.</a:t>
            </a:r>
          </a:p>
          <a:p>
            <a:pPr marL="520700" indent="-342900" algn="just"/>
            <a:endParaRPr lang="en-US" sz="2200" dirty="0">
              <a:latin typeface="+mj-lt"/>
            </a:endParaRPr>
          </a:p>
          <a:p>
            <a:pPr marL="520700" indent="-342900" algn="just"/>
            <a:r>
              <a:rPr lang="en-US" sz="2200" dirty="0">
                <a:latin typeface="+mj-lt"/>
              </a:rPr>
              <a:t>The low-budget approach helped filmmakers get at the essential art form and find what was, to them, a much more comfortable and contemporary form of production.</a:t>
            </a:r>
          </a:p>
          <a:p>
            <a:pPr marL="520700" indent="-342900" algn="just"/>
            <a:endParaRPr lang="en-US" sz="2200" dirty="0">
              <a:latin typeface="+mj-lt"/>
            </a:endParaRPr>
          </a:p>
          <a:p>
            <a:pPr marL="520700" indent="-342900" algn="just"/>
            <a:r>
              <a:rPr lang="en-US" sz="2200" dirty="0">
                <a:latin typeface="+mj-lt"/>
              </a:rPr>
              <a:t>The movies featured unprecedented methods of expression, such as long tracking shots.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49225"/>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600" b="1" dirty="0">
                <a:solidFill>
                  <a:srgbClr val="FFFF00"/>
                </a:solidFill>
                <a:latin typeface="+mj-lt"/>
                <a:ea typeface="Times New Roman"/>
                <a:cs typeface="Times New Roman"/>
                <a:sym typeface="Times New Roman"/>
              </a:rPr>
              <a:t>Various Movements in Cinema- French New Wave</a:t>
            </a:r>
          </a:p>
        </p:txBody>
      </p:sp>
    </p:spTree>
    <p:extLst>
      <p:ext uri="{BB962C8B-B14F-4D97-AF65-F5344CB8AC3E}">
        <p14:creationId xmlns:p14="http://schemas.microsoft.com/office/powerpoint/2010/main" val="81581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1093511"/>
            <a:ext cx="9879186" cy="980388"/>
          </a:xfrm>
          <a:prstGeom prst="rect">
            <a:avLst/>
          </a:prstGeom>
          <a:noFill/>
          <a:ln>
            <a:noFill/>
          </a:ln>
        </p:spPr>
        <p:txBody>
          <a:bodyPr spcFirstLastPara="1" wrap="square" lIns="91425" tIns="45700" rIns="91425" bIns="45700" anchor="t" anchorCtr="0">
            <a:noAutofit/>
          </a:bodyPr>
          <a:lstStyle/>
          <a:p>
            <a:pPr marL="520700" indent="-342900" algn="just"/>
            <a:r>
              <a:rPr lang="en-US" sz="3600" dirty="0">
                <a:latin typeface="+mj-lt"/>
              </a:rPr>
              <a:t>Milestones and landmarks in World Cinema: Alfred Hitchcock, </a:t>
            </a:r>
            <a:r>
              <a:rPr lang="en-US" sz="3600" dirty="0" err="1">
                <a:latin typeface="+mj-lt"/>
              </a:rPr>
              <a:t>Dziga</a:t>
            </a:r>
            <a:r>
              <a:rPr lang="en-US" sz="3600" dirty="0">
                <a:latin typeface="+mj-lt"/>
              </a:rPr>
              <a:t> </a:t>
            </a:r>
            <a:r>
              <a:rPr lang="en-US" sz="3600" dirty="0" err="1">
                <a:latin typeface="+mj-lt"/>
              </a:rPr>
              <a:t>Vertov</a:t>
            </a:r>
            <a:r>
              <a:rPr lang="en-US" sz="3600" dirty="0">
                <a:latin typeface="+mj-lt"/>
              </a:rPr>
              <a:t>, Vittorio De </a:t>
            </a:r>
            <a:r>
              <a:rPr lang="en-US" sz="3600" dirty="0" err="1">
                <a:latin typeface="+mj-lt"/>
              </a:rPr>
              <a:t>Sica</a:t>
            </a:r>
            <a:r>
              <a:rPr lang="en-US" sz="3600" dirty="0">
                <a:latin typeface="+mj-lt"/>
              </a:rPr>
              <a:t>, Akira Kurosawa and Satyajit Ray.</a:t>
            </a:r>
          </a:p>
          <a:p>
            <a:pPr marL="520700" indent="-342900" algn="just"/>
            <a:endParaRPr lang="en-US" sz="36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58652"/>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ea typeface="Times New Roman"/>
                <a:cs typeface="Times New Roman"/>
                <a:sym typeface="Times New Roman"/>
              </a:rPr>
              <a:t>Lesson-2</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415904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dirty="0">
                <a:latin typeface="+mj-lt"/>
              </a:rPr>
              <a:t>Introduction:-</a:t>
            </a:r>
          </a:p>
          <a:p>
            <a:pPr marL="520700" indent="-342900" algn="just"/>
            <a:r>
              <a:rPr lang="en-US" sz="2200" dirty="0">
                <a:latin typeface="+mj-lt"/>
              </a:rPr>
              <a:t>As time passes, new models inevitably emerge. In art, politics and history, each generation finds its own heroes.</a:t>
            </a:r>
          </a:p>
          <a:p>
            <a:pPr marL="520700" indent="-342900" algn="just"/>
            <a:r>
              <a:rPr lang="en-US" sz="2200" dirty="0">
                <a:latin typeface="+mj-lt"/>
              </a:rPr>
              <a:t>The innovators who shaped the art form are the ones still asserting the most influence on moviemakers today. Or so says a stellar assembly of directors, writers, actors, critics and others. Influence is defined as that intangible power which can affect a person, thing or course of events.</a:t>
            </a:r>
          </a:p>
          <a:p>
            <a:pPr marL="177800" indent="0" algn="just">
              <a:buNone/>
            </a:pPr>
            <a:endParaRPr lang="en-US" sz="2200" dirty="0">
              <a:latin typeface="+mj-lt"/>
            </a:endParaRPr>
          </a:p>
          <a:p>
            <a:pPr marL="520700" indent="-342900" algn="just"/>
            <a:r>
              <a:rPr lang="en-US" sz="2200" dirty="0">
                <a:latin typeface="+mj-lt"/>
              </a:rPr>
              <a:t>Many believe that motion pictures, more than any other art form in the past century, have had a profound influence on modern life. If one also accepts the generally held premise that directors, more than any other creative force in the film industry, are responsible for steering and shaping motion pictures, then </a:t>
            </a:r>
            <a:r>
              <a:rPr lang="en-US" sz="2200" b="1" dirty="0">
                <a:latin typeface="+mj-lt"/>
              </a:rPr>
              <a:t>perhaps film directors as a group have had a vastly underestimated effect on the way society thinks and behaves</a:t>
            </a:r>
            <a:r>
              <a:rPr lang="en-US" sz="2200" dirty="0">
                <a:latin typeface="+mj-lt"/>
              </a:rPr>
              <a:t>.</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974476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b="1" dirty="0">
                <a:latin typeface="+mj-lt"/>
              </a:rPr>
              <a:t>Alfred Hitchcock</a:t>
            </a:r>
            <a:r>
              <a:rPr lang="en-US" sz="2200" dirty="0">
                <a:latin typeface="+mj-lt"/>
              </a:rPr>
              <a:t>:-</a:t>
            </a:r>
          </a:p>
          <a:p>
            <a:pPr marL="520700" indent="-342900" algn="just"/>
            <a:r>
              <a:rPr lang="en-US" sz="2200" dirty="0">
                <a:latin typeface="+mj-lt"/>
              </a:rPr>
              <a:t>Sir Alfred Joseph Hitchcock KBE (13 August 1899 – 29 April 1980) was an English film director and producer, widely regarded as one of the most influential filmmakers in the history of cinema. Known as "</a:t>
            </a:r>
            <a:r>
              <a:rPr lang="en-US" sz="2200" b="1" dirty="0">
                <a:latin typeface="+mj-lt"/>
              </a:rPr>
              <a:t>the Master of Suspense</a:t>
            </a:r>
            <a:r>
              <a:rPr lang="en-US" sz="2200" dirty="0">
                <a:latin typeface="+mj-lt"/>
              </a:rPr>
              <a:t>", he directed 53 feature films in a career spanning six decades.</a:t>
            </a:r>
          </a:p>
          <a:p>
            <a:pPr marL="520700" indent="-342900" algn="just"/>
            <a:r>
              <a:rPr lang="en-US" sz="2200" dirty="0">
                <a:latin typeface="+mj-lt"/>
              </a:rPr>
              <a:t>Born on the outskirts of London, Hitchcock entered the film industry in 1919.</a:t>
            </a:r>
          </a:p>
          <a:p>
            <a:pPr marL="520700" indent="-342900" algn="just"/>
            <a:r>
              <a:rPr lang="en-US" sz="2200" dirty="0">
                <a:latin typeface="+mj-lt"/>
              </a:rPr>
              <a:t>His first successful film, The Lodger: A Story of the London Fog (1927), helped to shape the thriller genre, while his 1929 film, Blackmail, was the first British "talkie". Two of his 1930s thrillers, The 39 Steps (1935) and The Lady Vanishes (1938), are ranked among the greatest British films of the 20th century. By 1939 Hitchcock was a filmmaker of international importance, and film producer David O. Selznick persuaded him to move to Hollywood.</a:t>
            </a:r>
          </a:p>
          <a:p>
            <a:pPr marL="520700" indent="-342900" algn="just"/>
            <a:endParaRPr lang="en-US" sz="22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822437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A string of successful films followed, including Rebecca (1940), Foreign Correspondent (1940), Shadow of a Doubt (1943), and The </a:t>
            </a:r>
            <a:r>
              <a:rPr lang="en-US" sz="2200" dirty="0" err="1">
                <a:latin typeface="+mj-lt"/>
              </a:rPr>
              <a:t>Paradine</a:t>
            </a:r>
            <a:r>
              <a:rPr lang="en-US" sz="2200" dirty="0">
                <a:latin typeface="+mj-lt"/>
              </a:rPr>
              <a:t> Case (1947); Rebecca was nominated for 11 Oscars and won the Academy Award for Best Picture.</a:t>
            </a:r>
          </a:p>
          <a:p>
            <a:pPr marL="520700" indent="-342900" algn="just"/>
            <a:r>
              <a:rPr lang="en-US" sz="2200" dirty="0">
                <a:latin typeface="+mj-lt"/>
              </a:rPr>
              <a:t>The "</a:t>
            </a:r>
            <a:r>
              <a:rPr lang="en-US" sz="2200" b="1" dirty="0">
                <a:latin typeface="+mj-lt"/>
              </a:rPr>
              <a:t>Hitchcockian</a:t>
            </a:r>
            <a:r>
              <a:rPr lang="en-US" sz="2200" dirty="0">
                <a:latin typeface="+mj-lt"/>
              </a:rPr>
              <a:t>" style includes the use of camera movement to mimic a person's gaze, thereby turning viewers into voyeurs, and framing shots to </a:t>
            </a:r>
            <a:r>
              <a:rPr lang="en-US" sz="2200" dirty="0" err="1">
                <a:latin typeface="+mj-lt"/>
              </a:rPr>
              <a:t>maximise</a:t>
            </a:r>
            <a:r>
              <a:rPr lang="en-US" sz="2200" dirty="0">
                <a:latin typeface="+mj-lt"/>
              </a:rPr>
              <a:t> anxiety and fear.</a:t>
            </a:r>
          </a:p>
          <a:p>
            <a:pPr marL="520700" indent="-342900" algn="just"/>
            <a:r>
              <a:rPr lang="en-US" sz="2200" dirty="0">
                <a:latin typeface="+mj-lt"/>
              </a:rPr>
              <a:t>Film critic Robin Wood wrote that the meaning of a Hitchcock film "is there in the method, in the progression from shot to shot. A Hitchcock film is an organism, with the whole implied in every detail and every detail related to the whole.“</a:t>
            </a:r>
          </a:p>
          <a:p>
            <a:pPr marL="520700" indent="-342900" algn="just"/>
            <a:r>
              <a:rPr lang="en-US" sz="2200" dirty="0">
                <a:latin typeface="+mj-lt"/>
              </a:rPr>
              <a:t>By 1960 Hitchcock had directed four films often ranked among the greatest of all time: Rear Window (1954), Vertigo (1958), North by Northwest (1959), and Psycho (1960); in 2012 Vertigo replaced Orson Welles's Citizen Kane (1941) as the British Film Institute's best film ever made.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13423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By 2016 seven of his films had been selected for preservation in the United States National Film Registry, including his personal </a:t>
            </a:r>
            <a:r>
              <a:rPr lang="en-US" sz="2200" dirty="0" err="1">
                <a:latin typeface="+mj-lt"/>
              </a:rPr>
              <a:t>favourite</a:t>
            </a:r>
            <a:r>
              <a:rPr lang="en-US" sz="2200" dirty="0">
                <a:latin typeface="+mj-lt"/>
              </a:rPr>
              <a:t>, Shadow of a Doubt (1943). He received the AFI Life Achievement Award in 1979 and was knighted in December that year, four months before he died.</a:t>
            </a:r>
          </a:p>
          <a:p>
            <a:pPr marL="520700" indent="-342900" algn="just"/>
            <a:endParaRPr lang="en-US" sz="22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599704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dirty="0" err="1">
                <a:latin typeface="+mj-lt"/>
              </a:rPr>
              <a:t>Dziga</a:t>
            </a:r>
            <a:r>
              <a:rPr lang="en-US" sz="2200" dirty="0">
                <a:latin typeface="+mj-lt"/>
              </a:rPr>
              <a:t> </a:t>
            </a:r>
            <a:r>
              <a:rPr lang="en-US" sz="2200" dirty="0" err="1">
                <a:latin typeface="+mj-lt"/>
              </a:rPr>
              <a:t>Vertov</a:t>
            </a:r>
            <a:r>
              <a:rPr lang="en-US" sz="2200" dirty="0">
                <a:latin typeface="+mj-lt"/>
              </a:rPr>
              <a:t>:-</a:t>
            </a:r>
          </a:p>
          <a:p>
            <a:pPr marL="520700" indent="-342900" algn="just"/>
            <a:r>
              <a:rPr lang="en-US" sz="2200" dirty="0" err="1">
                <a:latin typeface="+mj-lt"/>
              </a:rPr>
              <a:t>Dziga</a:t>
            </a:r>
            <a:r>
              <a:rPr lang="en-US" sz="2200" dirty="0">
                <a:latin typeface="+mj-lt"/>
              </a:rPr>
              <a:t> </a:t>
            </a:r>
            <a:r>
              <a:rPr lang="en-US" sz="2200" dirty="0" err="1">
                <a:latin typeface="+mj-lt"/>
              </a:rPr>
              <a:t>Vertov</a:t>
            </a:r>
            <a:r>
              <a:rPr lang="en-US" sz="2200" dirty="0">
                <a:latin typeface="+mj-lt"/>
              </a:rPr>
              <a:t> also known as Denis Kaufman (2 January 1896 – 12 February 1954) was a Soviet pioneer documentary film and newsreel director, as well as a cinema theorist.</a:t>
            </a:r>
          </a:p>
          <a:p>
            <a:pPr marL="177800" indent="0" algn="just">
              <a:buNone/>
            </a:pPr>
            <a:endParaRPr lang="en-US" sz="2200" dirty="0">
              <a:latin typeface="+mj-lt"/>
            </a:endParaRPr>
          </a:p>
          <a:p>
            <a:pPr marL="520700" indent="-342900" algn="just"/>
            <a:r>
              <a:rPr lang="en-US" sz="2200" dirty="0">
                <a:latin typeface="+mj-lt"/>
              </a:rPr>
              <a:t>His filming practices and theories influenced the </a:t>
            </a:r>
            <a:r>
              <a:rPr lang="en-US" sz="2200" b="1" dirty="0" err="1">
                <a:latin typeface="+mj-lt"/>
              </a:rPr>
              <a:t>cinéma</a:t>
            </a:r>
            <a:r>
              <a:rPr lang="en-US" sz="2200" b="1" dirty="0">
                <a:latin typeface="+mj-lt"/>
              </a:rPr>
              <a:t> </a:t>
            </a:r>
            <a:r>
              <a:rPr lang="en-US" sz="2200" b="1" dirty="0" err="1">
                <a:latin typeface="+mj-lt"/>
              </a:rPr>
              <a:t>vérité</a:t>
            </a:r>
            <a:r>
              <a:rPr lang="en-US" sz="2200" b="1" dirty="0">
                <a:latin typeface="+mj-lt"/>
              </a:rPr>
              <a:t> style of documentary movie-making</a:t>
            </a:r>
            <a:r>
              <a:rPr lang="en-US" sz="2200" dirty="0">
                <a:latin typeface="+mj-lt"/>
              </a:rPr>
              <a:t> and the </a:t>
            </a:r>
            <a:r>
              <a:rPr lang="en-US" sz="2200" dirty="0" err="1">
                <a:latin typeface="+mj-lt"/>
              </a:rPr>
              <a:t>Dziga</a:t>
            </a:r>
            <a:r>
              <a:rPr lang="en-US" sz="2200" dirty="0">
                <a:latin typeface="+mj-lt"/>
              </a:rPr>
              <a:t> </a:t>
            </a:r>
            <a:r>
              <a:rPr lang="en-US" sz="2200" dirty="0" err="1">
                <a:latin typeface="+mj-lt"/>
              </a:rPr>
              <a:t>Vertov</a:t>
            </a:r>
            <a:r>
              <a:rPr lang="en-US" sz="2200" dirty="0">
                <a:latin typeface="+mj-lt"/>
              </a:rPr>
              <a:t> Group, a radical film-making cooperative which was active from 1968 to 1972.</a:t>
            </a:r>
          </a:p>
          <a:p>
            <a:pPr marL="177800" indent="0" algn="just">
              <a:buNone/>
            </a:pPr>
            <a:endParaRPr lang="en-US" sz="2200" dirty="0">
              <a:latin typeface="+mj-lt"/>
            </a:endParaRPr>
          </a:p>
          <a:p>
            <a:pPr marL="520700" indent="-342900" algn="just"/>
            <a:r>
              <a:rPr lang="en-US" sz="2200" dirty="0" err="1">
                <a:latin typeface="+mj-lt"/>
              </a:rPr>
              <a:t>Vertov</a:t>
            </a:r>
            <a:r>
              <a:rPr lang="en-US" sz="2200" dirty="0">
                <a:latin typeface="+mj-lt"/>
              </a:rPr>
              <a:t> is known for many early writings, mainly while still in school, that focus on the individual versus the perceptive nature of the camera lens, which he was known to call his "second eye".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311292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
          <p:cNvSpPr txBox="1">
            <a:spLocks noGrp="1"/>
          </p:cNvSpPr>
          <p:nvPr>
            <p:ph type="title"/>
          </p:nvPr>
        </p:nvSpPr>
        <p:spPr>
          <a:xfrm>
            <a:off x="776288" y="118996"/>
            <a:ext cx="8921750" cy="1024003"/>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en-IN" sz="3600" b="1" dirty="0">
                <a:solidFill>
                  <a:srgbClr val="FFFF00"/>
                </a:solidFill>
              </a:rPr>
              <a:t>Syllabus- Unit 2</a:t>
            </a:r>
            <a:endParaRPr sz="3600" dirty="0"/>
          </a:p>
        </p:txBody>
      </p:sp>
      <p:sp>
        <p:nvSpPr>
          <p:cNvPr id="211" name="Google Shape;211;p2"/>
          <p:cNvSpPr txBox="1">
            <a:spLocks noGrp="1"/>
          </p:cNvSpPr>
          <p:nvPr>
            <p:ph type="body" idx="1"/>
          </p:nvPr>
        </p:nvSpPr>
        <p:spPr>
          <a:xfrm>
            <a:off x="263525" y="1014413"/>
            <a:ext cx="9434513" cy="522446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Font typeface="Times New Roman"/>
              <a:buNone/>
            </a:pPr>
            <a:r>
              <a:rPr lang="en-IN" sz="2400" b="1" dirty="0">
                <a:latin typeface="+mj-lt"/>
              </a:rPr>
              <a:t>  </a:t>
            </a:r>
            <a:r>
              <a:rPr lang="en-IN" sz="2400" b="1" dirty="0">
                <a:solidFill>
                  <a:srgbClr val="FF0000"/>
                </a:solidFill>
                <a:latin typeface="+mj-lt"/>
              </a:rPr>
              <a:t>Unit II: [[Landmarks in Cinema]                   L: 12</a:t>
            </a:r>
          </a:p>
          <a:p>
            <a:pPr marL="342900" lvl="0" indent="-342900" algn="l" rtl="0">
              <a:spcBef>
                <a:spcPts val="0"/>
              </a:spcBef>
              <a:spcAft>
                <a:spcPts val="0"/>
              </a:spcAft>
              <a:buClr>
                <a:schemeClr val="dk1"/>
              </a:buClr>
              <a:buSzPts val="2800"/>
              <a:buFont typeface="Times New Roman"/>
              <a:buNone/>
            </a:pPr>
            <a:endParaRPr sz="2400" dirty="0">
              <a:latin typeface="+mj-lt"/>
            </a:endParaRPr>
          </a:p>
          <a:p>
            <a:pPr marL="514350" lvl="0" indent="-514350" algn="just" rtl="0">
              <a:spcBef>
                <a:spcPts val="560"/>
              </a:spcBef>
              <a:spcAft>
                <a:spcPts val="0"/>
              </a:spcAft>
              <a:buClr>
                <a:schemeClr val="dk1"/>
              </a:buClr>
              <a:buSzPts val="2800"/>
              <a:buFont typeface="Times New Roman"/>
              <a:buAutoNum type="arabicPeriod"/>
            </a:pPr>
            <a:r>
              <a:rPr lang="en-US" sz="2400" dirty="0">
                <a:latin typeface="+mj-lt"/>
              </a:rPr>
              <a:t>Various Movements in Cinema: Expressionism, Italian Neo Realism and French New Wave.</a:t>
            </a:r>
          </a:p>
          <a:p>
            <a:pPr marL="514350" lvl="0" indent="-514350" algn="just" rtl="0">
              <a:spcBef>
                <a:spcPts val="560"/>
              </a:spcBef>
              <a:spcAft>
                <a:spcPts val="0"/>
              </a:spcAft>
              <a:buClr>
                <a:schemeClr val="dk1"/>
              </a:buClr>
              <a:buSzPts val="2800"/>
              <a:buFont typeface="Times New Roman"/>
              <a:buAutoNum type="arabicPeriod"/>
            </a:pPr>
            <a:endParaRPr lang="en-US" sz="2400" dirty="0">
              <a:latin typeface="+mj-lt"/>
            </a:endParaRPr>
          </a:p>
          <a:p>
            <a:pPr marL="514350" lvl="0" indent="-514350" algn="just" rtl="0">
              <a:spcBef>
                <a:spcPts val="560"/>
              </a:spcBef>
              <a:spcAft>
                <a:spcPts val="0"/>
              </a:spcAft>
              <a:buClr>
                <a:schemeClr val="dk1"/>
              </a:buClr>
              <a:buSzPts val="2800"/>
              <a:buFont typeface="Times New Roman"/>
              <a:buAutoNum type="arabicPeriod"/>
            </a:pPr>
            <a:r>
              <a:rPr lang="en-US" sz="2400" dirty="0">
                <a:latin typeface="+mj-lt"/>
              </a:rPr>
              <a:t>Milestones and landmarks in World Cinema: Alfred Hitchcock, </a:t>
            </a:r>
            <a:r>
              <a:rPr lang="en-US" sz="2400" dirty="0" err="1">
                <a:latin typeface="+mj-lt"/>
              </a:rPr>
              <a:t>Dziga</a:t>
            </a:r>
            <a:r>
              <a:rPr lang="en-US" sz="2400" dirty="0">
                <a:latin typeface="+mj-lt"/>
              </a:rPr>
              <a:t> </a:t>
            </a:r>
            <a:r>
              <a:rPr lang="en-US" sz="2400" dirty="0" err="1">
                <a:latin typeface="+mj-lt"/>
              </a:rPr>
              <a:t>Vertov</a:t>
            </a:r>
            <a:r>
              <a:rPr lang="en-US" sz="2400" dirty="0">
                <a:latin typeface="+mj-lt"/>
              </a:rPr>
              <a:t>, Vittorio De </a:t>
            </a:r>
            <a:r>
              <a:rPr lang="en-US" sz="2400" dirty="0" err="1">
                <a:latin typeface="+mj-lt"/>
              </a:rPr>
              <a:t>Sica</a:t>
            </a:r>
            <a:r>
              <a:rPr lang="en-US" sz="2400" dirty="0">
                <a:latin typeface="+mj-lt"/>
              </a:rPr>
              <a:t>, Akira Kurosawa and Satyajit Ray.</a:t>
            </a:r>
          </a:p>
          <a:p>
            <a:pPr marL="514350" lvl="0" indent="-514350" algn="just" rtl="0">
              <a:spcBef>
                <a:spcPts val="560"/>
              </a:spcBef>
              <a:spcAft>
                <a:spcPts val="0"/>
              </a:spcAft>
              <a:buClr>
                <a:schemeClr val="dk1"/>
              </a:buClr>
              <a:buSzPts val="2800"/>
              <a:buFont typeface="Times New Roman"/>
              <a:buAutoNum type="arabicPeriod"/>
            </a:pPr>
            <a:endParaRPr lang="en-US" sz="2400" dirty="0">
              <a:latin typeface="+mj-lt"/>
            </a:endParaRPr>
          </a:p>
          <a:p>
            <a:pPr marL="514350" lvl="0" indent="-514350" algn="just" rtl="0">
              <a:spcBef>
                <a:spcPts val="560"/>
              </a:spcBef>
              <a:spcAft>
                <a:spcPts val="0"/>
              </a:spcAft>
              <a:buClr>
                <a:schemeClr val="dk1"/>
              </a:buClr>
              <a:buSzPts val="2800"/>
              <a:buFont typeface="Times New Roman"/>
              <a:buAutoNum type="arabicPeriod"/>
            </a:pPr>
            <a:r>
              <a:rPr lang="en-US" sz="2400" dirty="0">
                <a:latin typeface="+mj-lt"/>
              </a:rPr>
              <a:t>Landmarks of Indian Cinema: Silent Era (Raja Harishchandra), Socials (Mother India), Parallel Cinema (Ankur), Diaspora (Namesake.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Most of </a:t>
            </a:r>
            <a:r>
              <a:rPr lang="en-US" sz="2200" dirty="0" err="1">
                <a:latin typeface="+mj-lt"/>
              </a:rPr>
              <a:t>Vertov's</a:t>
            </a:r>
            <a:r>
              <a:rPr lang="en-US" sz="2200" dirty="0">
                <a:latin typeface="+mj-lt"/>
              </a:rPr>
              <a:t> early work was unpublished, and few manuscripts remain after the Second World War, though some material survived in later films and documentaries created by </a:t>
            </a:r>
            <a:r>
              <a:rPr lang="en-US" sz="2200" dirty="0" err="1">
                <a:latin typeface="+mj-lt"/>
              </a:rPr>
              <a:t>Vertov</a:t>
            </a:r>
            <a:r>
              <a:rPr lang="en-US" sz="2200" dirty="0">
                <a:latin typeface="+mj-lt"/>
              </a:rPr>
              <a:t> and his brothers, Boris Kaufman and Mikhail Kaufman. </a:t>
            </a:r>
            <a:r>
              <a:rPr lang="en-US" sz="2200" dirty="0" err="1">
                <a:latin typeface="+mj-lt"/>
              </a:rPr>
              <a:t>Vertov</a:t>
            </a:r>
            <a:r>
              <a:rPr lang="en-US" sz="2200" dirty="0">
                <a:latin typeface="+mj-lt"/>
              </a:rPr>
              <a:t> is also known for quotes on perception, and its ineffability, in relation to the nature of qualia (sensory experiences).</a:t>
            </a:r>
          </a:p>
          <a:p>
            <a:pPr marL="520700" indent="-342900" algn="just"/>
            <a:r>
              <a:rPr lang="en-US" sz="2200" dirty="0">
                <a:latin typeface="+mj-lt"/>
              </a:rPr>
              <a:t>After the Bolshevik Revolution of 1917, at the age of 22, </a:t>
            </a:r>
            <a:r>
              <a:rPr lang="en-US" sz="2200" dirty="0" err="1">
                <a:latin typeface="+mj-lt"/>
              </a:rPr>
              <a:t>Vertov</a:t>
            </a:r>
            <a:r>
              <a:rPr lang="en-US" sz="2200" dirty="0">
                <a:latin typeface="+mj-lt"/>
              </a:rPr>
              <a:t> began editing for Kino-</a:t>
            </a:r>
            <a:r>
              <a:rPr lang="en-US" sz="2200" dirty="0" err="1">
                <a:latin typeface="+mj-lt"/>
              </a:rPr>
              <a:t>Nedelya</a:t>
            </a:r>
            <a:r>
              <a:rPr lang="en-US" sz="2200" dirty="0">
                <a:latin typeface="+mj-lt"/>
              </a:rPr>
              <a:t> (the Moscow Cinema Committee's weekly film series, and the first newsreel series in Russia), which first came out in June 1918.</a:t>
            </a:r>
          </a:p>
          <a:p>
            <a:pPr marL="520700" indent="-342900" algn="just"/>
            <a:r>
              <a:rPr lang="en-US" sz="2200" dirty="0">
                <a:latin typeface="+mj-lt"/>
              </a:rPr>
              <a:t>While working for Kino-</a:t>
            </a:r>
            <a:r>
              <a:rPr lang="en-US" sz="2200" dirty="0" err="1">
                <a:latin typeface="+mj-lt"/>
              </a:rPr>
              <a:t>Nedelya</a:t>
            </a:r>
            <a:r>
              <a:rPr lang="en-US" sz="2200" dirty="0">
                <a:latin typeface="+mj-lt"/>
              </a:rPr>
              <a:t> he met his future wife, the film director and editor, Elizaveta </a:t>
            </a:r>
            <a:r>
              <a:rPr lang="en-US" sz="2200" dirty="0" err="1">
                <a:latin typeface="+mj-lt"/>
              </a:rPr>
              <a:t>Svilova</a:t>
            </a:r>
            <a:r>
              <a:rPr lang="en-US" sz="2200" dirty="0">
                <a:latin typeface="+mj-lt"/>
              </a:rPr>
              <a:t>, who at the time was working as an editor at </a:t>
            </a:r>
            <a:r>
              <a:rPr lang="en-US" sz="2200" dirty="0" err="1">
                <a:latin typeface="+mj-lt"/>
              </a:rPr>
              <a:t>Goskino</a:t>
            </a:r>
            <a:r>
              <a:rPr lang="en-US" sz="2200" dirty="0">
                <a:latin typeface="+mj-lt"/>
              </a:rPr>
              <a:t>. She began collaborating with </a:t>
            </a:r>
            <a:r>
              <a:rPr lang="en-US" sz="2200" dirty="0" err="1">
                <a:latin typeface="+mj-lt"/>
              </a:rPr>
              <a:t>Vertov</a:t>
            </a:r>
            <a:r>
              <a:rPr lang="en-US" sz="2200" dirty="0">
                <a:latin typeface="+mj-lt"/>
              </a:rPr>
              <a:t>, beginning as his editor but becoming assistant and co-director in subsequent films, such as Man with a Movie Camera (1929), and Three Songs About Lenin (1934).</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408445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err="1">
                <a:latin typeface="+mj-lt"/>
              </a:rPr>
              <a:t>Vertov</a:t>
            </a:r>
            <a:r>
              <a:rPr lang="en-US" sz="2200" dirty="0">
                <a:latin typeface="+mj-lt"/>
              </a:rPr>
              <a:t> worked on the Kino-</a:t>
            </a:r>
            <a:r>
              <a:rPr lang="en-US" sz="2200" dirty="0" err="1">
                <a:latin typeface="+mj-lt"/>
              </a:rPr>
              <a:t>Nedelya</a:t>
            </a:r>
            <a:r>
              <a:rPr lang="en-US" sz="2200" dirty="0">
                <a:latin typeface="+mj-lt"/>
              </a:rPr>
              <a:t> series for three </a:t>
            </a:r>
            <a:r>
              <a:rPr lang="en-US" sz="2200" dirty="0" err="1">
                <a:latin typeface="+mj-lt"/>
              </a:rPr>
              <a:t>years,Vertov's</a:t>
            </a:r>
            <a:r>
              <a:rPr lang="en-US" sz="2200" dirty="0">
                <a:latin typeface="+mj-lt"/>
              </a:rPr>
              <a:t> had equipment to shoot, develop, edit, and project film.</a:t>
            </a:r>
          </a:p>
          <a:p>
            <a:pPr marL="177800" indent="0" algn="just">
              <a:buNone/>
            </a:pPr>
            <a:endParaRPr lang="en-US" sz="2200" dirty="0">
              <a:latin typeface="+mj-lt"/>
            </a:endParaRPr>
          </a:p>
          <a:p>
            <a:pPr marL="520700" indent="-342900" algn="just"/>
            <a:r>
              <a:rPr lang="en-US" sz="2200" dirty="0">
                <a:latin typeface="+mj-lt"/>
              </a:rPr>
              <a:t>In 1919, </a:t>
            </a:r>
            <a:r>
              <a:rPr lang="en-US" sz="2200" dirty="0" err="1">
                <a:latin typeface="+mj-lt"/>
              </a:rPr>
              <a:t>Vertov</a:t>
            </a:r>
            <a:r>
              <a:rPr lang="en-US" sz="2200" dirty="0">
                <a:latin typeface="+mj-lt"/>
              </a:rPr>
              <a:t> compiled newsreel footage for his documentary Anniversary of the Revolution; in 1921 he compiled History of the Civil War. The so-called "Council of Three," a group issuing manifestoes in LEF, a radical Russian newsmagazine, was established in 1922; the group's "three" were </a:t>
            </a:r>
            <a:r>
              <a:rPr lang="en-US" sz="2200" dirty="0" err="1">
                <a:latin typeface="+mj-lt"/>
              </a:rPr>
              <a:t>Vertov</a:t>
            </a:r>
            <a:r>
              <a:rPr lang="en-US" sz="2200" dirty="0">
                <a:latin typeface="+mj-lt"/>
              </a:rPr>
              <a:t>, his wife and editor Elizaveta </a:t>
            </a:r>
            <a:r>
              <a:rPr lang="en-US" sz="2200" dirty="0" err="1">
                <a:latin typeface="+mj-lt"/>
              </a:rPr>
              <a:t>Svilova</a:t>
            </a:r>
            <a:r>
              <a:rPr lang="en-US" sz="2200" dirty="0">
                <a:latin typeface="+mj-lt"/>
              </a:rPr>
              <a:t>, and his brother and cinematographer Mikhail Kaufman. </a:t>
            </a:r>
            <a:r>
              <a:rPr lang="en-US" sz="2200" dirty="0" err="1">
                <a:latin typeface="+mj-lt"/>
              </a:rPr>
              <a:t>Vertov's</a:t>
            </a:r>
            <a:r>
              <a:rPr lang="en-US" sz="2200" dirty="0">
                <a:latin typeface="+mj-lt"/>
              </a:rPr>
              <a:t> interest in machinery led to a curiosity about the mechanical basis of cinema.</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46935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In 1922, </a:t>
            </a:r>
            <a:r>
              <a:rPr lang="en-US" sz="2200" dirty="0" err="1">
                <a:latin typeface="+mj-lt"/>
              </a:rPr>
              <a:t>Vertov</a:t>
            </a:r>
            <a:r>
              <a:rPr lang="en-US" sz="2200" dirty="0">
                <a:latin typeface="+mj-lt"/>
              </a:rPr>
              <a:t> started the Kino-Pravda series. The series took its title from the official government newspaper Pravda. "Kino-Pravda" continued </a:t>
            </a:r>
            <a:r>
              <a:rPr lang="en-US" sz="2200" dirty="0" err="1">
                <a:latin typeface="+mj-lt"/>
              </a:rPr>
              <a:t>Vertov's</a:t>
            </a:r>
            <a:r>
              <a:rPr lang="en-US" sz="2200" dirty="0">
                <a:latin typeface="+mj-lt"/>
              </a:rPr>
              <a:t> agit-prop bent. In the "Kino-Pravda" series, </a:t>
            </a:r>
            <a:r>
              <a:rPr lang="en-US" sz="2200" dirty="0" err="1">
                <a:latin typeface="+mj-lt"/>
              </a:rPr>
              <a:t>Vertov</a:t>
            </a:r>
            <a:r>
              <a:rPr lang="en-US" sz="2200" dirty="0">
                <a:latin typeface="+mj-lt"/>
              </a:rPr>
              <a:t> focused on everyday experiences, eschewing bourgeois concerns and filming marketplaces, bars, and schools instead, sometimes with a hidden camera, without asking permission first.</a:t>
            </a:r>
          </a:p>
          <a:p>
            <a:pPr marL="177800" indent="0" algn="just">
              <a:buNone/>
            </a:pPr>
            <a:endParaRPr lang="en-US" sz="2200" dirty="0">
              <a:latin typeface="+mj-lt"/>
            </a:endParaRPr>
          </a:p>
          <a:p>
            <a:pPr marL="520700" indent="-342900" algn="just"/>
            <a:r>
              <a:rPr lang="en-US" sz="2200" dirty="0">
                <a:latin typeface="+mj-lt"/>
              </a:rPr>
              <a:t>By the end of the "Kino-Pravda" series, </a:t>
            </a:r>
            <a:r>
              <a:rPr lang="en-US" sz="2200" dirty="0" err="1">
                <a:latin typeface="+mj-lt"/>
              </a:rPr>
              <a:t>Vertov</a:t>
            </a:r>
            <a:r>
              <a:rPr lang="en-US" sz="2200" dirty="0">
                <a:latin typeface="+mj-lt"/>
              </a:rPr>
              <a:t> made liberal use of stop motion, freeze frames, and other cinematic "artificialities”.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190035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Towards the end of the same essay, </a:t>
            </a:r>
            <a:r>
              <a:rPr lang="en-US" sz="2200" dirty="0" err="1">
                <a:latin typeface="+mj-lt"/>
              </a:rPr>
              <a:t>Vertov</a:t>
            </a:r>
            <a:r>
              <a:rPr lang="en-US" sz="2200" dirty="0">
                <a:latin typeface="+mj-lt"/>
              </a:rPr>
              <a:t> mentions an upcoming project which seems likely to be Man with the Movie Camera, calling it an "</a:t>
            </a:r>
            <a:r>
              <a:rPr lang="en-US" sz="2200">
                <a:latin typeface="+mj-lt"/>
              </a:rPr>
              <a:t>experimental film“.</a:t>
            </a:r>
            <a:endParaRPr lang="en-US" sz="22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6716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b="1" dirty="0">
                <a:latin typeface="+mj-lt"/>
              </a:rPr>
              <a:t>Vittorio De </a:t>
            </a:r>
            <a:r>
              <a:rPr lang="en-US" sz="2200" b="1" dirty="0" err="1">
                <a:latin typeface="+mj-lt"/>
              </a:rPr>
              <a:t>Sica</a:t>
            </a:r>
            <a:r>
              <a:rPr lang="en-US" sz="2200" dirty="0">
                <a:latin typeface="+mj-lt"/>
              </a:rPr>
              <a:t>:-</a:t>
            </a:r>
          </a:p>
          <a:p>
            <a:pPr marL="520700" indent="-342900" algn="just"/>
            <a:r>
              <a:rPr lang="en-US" sz="2200" dirty="0">
                <a:latin typeface="+mj-lt"/>
              </a:rPr>
              <a:t>Vittorio De </a:t>
            </a:r>
            <a:r>
              <a:rPr lang="en-US" sz="2200" dirty="0" err="1">
                <a:latin typeface="+mj-lt"/>
              </a:rPr>
              <a:t>Sica</a:t>
            </a:r>
            <a:r>
              <a:rPr lang="en-US" sz="2200" dirty="0">
                <a:latin typeface="+mj-lt"/>
              </a:rPr>
              <a:t> (7 July 1901 – 13 November 1974) was an Italian director and actor, a leading figure in the neorealist movement. Four of the films he directed won Academy Awards: </a:t>
            </a:r>
            <a:r>
              <a:rPr lang="en-US" sz="2200" dirty="0" err="1">
                <a:latin typeface="+mj-lt"/>
              </a:rPr>
              <a:t>Sciuscià</a:t>
            </a:r>
            <a:r>
              <a:rPr lang="en-US" sz="2200" dirty="0">
                <a:latin typeface="+mj-lt"/>
              </a:rPr>
              <a:t> and Bicycle Thieves were awarded honorary Oscars, while Yesterday, Today and Tomorrow and Il </a:t>
            </a:r>
            <a:r>
              <a:rPr lang="en-US" sz="2200" dirty="0" err="1">
                <a:latin typeface="+mj-lt"/>
              </a:rPr>
              <a:t>giardino</a:t>
            </a:r>
            <a:r>
              <a:rPr lang="en-US" sz="2200" dirty="0">
                <a:latin typeface="+mj-lt"/>
              </a:rPr>
              <a:t> </a:t>
            </a:r>
            <a:r>
              <a:rPr lang="en-US" sz="2200" dirty="0" err="1">
                <a:latin typeface="+mj-lt"/>
              </a:rPr>
              <a:t>dei</a:t>
            </a:r>
            <a:r>
              <a:rPr lang="en-US" sz="2200" dirty="0">
                <a:latin typeface="+mj-lt"/>
              </a:rPr>
              <a:t> </a:t>
            </a:r>
            <a:r>
              <a:rPr lang="en-US" sz="2200" dirty="0" err="1">
                <a:latin typeface="+mj-lt"/>
              </a:rPr>
              <a:t>Finzi</a:t>
            </a:r>
            <a:r>
              <a:rPr lang="en-US" sz="2200" dirty="0">
                <a:latin typeface="+mj-lt"/>
              </a:rPr>
              <a:t> </a:t>
            </a:r>
            <a:r>
              <a:rPr lang="en-US" sz="2200" dirty="0" err="1">
                <a:latin typeface="+mj-lt"/>
              </a:rPr>
              <a:t>Contini</a:t>
            </a:r>
            <a:r>
              <a:rPr lang="en-US" sz="2200" dirty="0">
                <a:latin typeface="+mj-lt"/>
              </a:rPr>
              <a:t> won the Best Foreign Language Film Oscar.</a:t>
            </a:r>
          </a:p>
          <a:p>
            <a:pPr marL="177800" indent="0" algn="just">
              <a:buNone/>
            </a:pPr>
            <a:endParaRPr lang="en-US" sz="2200" dirty="0">
              <a:latin typeface="+mj-lt"/>
            </a:endParaRPr>
          </a:p>
          <a:p>
            <a:pPr marL="520700" indent="-342900" algn="just"/>
            <a:r>
              <a:rPr lang="en-US" sz="2200" dirty="0">
                <a:latin typeface="+mj-lt"/>
              </a:rPr>
              <a:t>The great critical success of </a:t>
            </a:r>
            <a:r>
              <a:rPr lang="en-US" sz="2200" dirty="0" err="1">
                <a:latin typeface="+mj-lt"/>
              </a:rPr>
              <a:t>Sciuscià</a:t>
            </a:r>
            <a:r>
              <a:rPr lang="en-US" sz="2200" dirty="0">
                <a:latin typeface="+mj-lt"/>
              </a:rPr>
              <a:t> (the first foreign film to be so recognized by the Academy of Motion Picture Arts and Sciences) and Bicycle Thieves helped establish the permanent Best Foreign Film Oscar. These two films generally are considered part of the canon of classic cinema. Bicycle Thieves was cited by Turner Classic Movies as one of the 15 most influential films in cinema history.</a:t>
            </a:r>
          </a:p>
          <a:p>
            <a:pPr marL="520700" indent="-342900" algn="just"/>
            <a:endParaRPr lang="en-US" sz="22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285362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Born into poverty in Sora, Lazio (1901), he began his career as a theatre actor in the early 1920s and joined Tatiana Pavlova's theatre company in 1923. In 1933 he founded his own company with his wife </a:t>
            </a:r>
            <a:r>
              <a:rPr lang="en-US" sz="2200" dirty="0" err="1">
                <a:latin typeface="+mj-lt"/>
              </a:rPr>
              <a:t>Giuditta</a:t>
            </a:r>
            <a:r>
              <a:rPr lang="en-US" sz="2200" dirty="0">
                <a:latin typeface="+mj-lt"/>
              </a:rPr>
              <a:t> </a:t>
            </a:r>
            <a:r>
              <a:rPr lang="en-US" sz="2200" dirty="0" err="1">
                <a:latin typeface="+mj-lt"/>
              </a:rPr>
              <a:t>Rissone</a:t>
            </a:r>
            <a:r>
              <a:rPr lang="en-US" sz="2200" dirty="0">
                <a:latin typeface="+mj-lt"/>
              </a:rPr>
              <a:t> and Sergio </a:t>
            </a:r>
            <a:r>
              <a:rPr lang="en-US" sz="2200" dirty="0" err="1">
                <a:latin typeface="+mj-lt"/>
              </a:rPr>
              <a:t>Tofano</a:t>
            </a:r>
            <a:r>
              <a:rPr lang="en-US" sz="2200" dirty="0">
                <a:latin typeface="+mj-lt"/>
              </a:rPr>
              <a:t>. The company performed mostly light comedies, but they also staged plays by Beaumarchais and worked with famous directors like </a:t>
            </a:r>
            <a:r>
              <a:rPr lang="en-US" sz="2200" dirty="0" err="1">
                <a:latin typeface="+mj-lt"/>
              </a:rPr>
              <a:t>Luchino</a:t>
            </a:r>
            <a:r>
              <a:rPr lang="en-US" sz="2200" dirty="0">
                <a:latin typeface="+mj-lt"/>
              </a:rPr>
              <a:t> Visconti.</a:t>
            </a:r>
          </a:p>
          <a:p>
            <a:pPr marL="520700" indent="-342900" algn="just"/>
            <a:r>
              <a:rPr lang="en-US" sz="2200" dirty="0">
                <a:latin typeface="+mj-lt"/>
              </a:rPr>
              <a:t>His meeting with Cesare </a:t>
            </a:r>
            <a:r>
              <a:rPr lang="en-US" sz="2200" dirty="0" err="1">
                <a:latin typeface="+mj-lt"/>
              </a:rPr>
              <a:t>Zavattini</a:t>
            </a:r>
            <a:r>
              <a:rPr lang="en-US" sz="2200" dirty="0">
                <a:latin typeface="+mj-lt"/>
              </a:rPr>
              <a:t> was a very important event: together they created some of the most celebrated films of the neorealistic age, like </a:t>
            </a:r>
            <a:r>
              <a:rPr lang="en-US" sz="2200" dirty="0" err="1">
                <a:latin typeface="+mj-lt"/>
              </a:rPr>
              <a:t>Sciuscià</a:t>
            </a:r>
            <a:r>
              <a:rPr lang="en-US" sz="2200" dirty="0">
                <a:latin typeface="+mj-lt"/>
              </a:rPr>
              <a:t> (Shoeshine) and Bicycle Thieves (released as The Bicycle Thief in America), both of which De </a:t>
            </a:r>
            <a:r>
              <a:rPr lang="en-US" sz="2200" dirty="0" err="1">
                <a:latin typeface="+mj-lt"/>
              </a:rPr>
              <a:t>Sica</a:t>
            </a:r>
            <a:r>
              <a:rPr lang="en-US" sz="2200" dirty="0">
                <a:latin typeface="+mj-lt"/>
              </a:rPr>
              <a:t> directed.</a:t>
            </a:r>
          </a:p>
          <a:p>
            <a:pPr marL="520700" indent="-342900" algn="just"/>
            <a:r>
              <a:rPr lang="en-US" sz="2200" dirty="0">
                <a:latin typeface="+mj-lt"/>
              </a:rPr>
              <a:t>De </a:t>
            </a:r>
            <a:r>
              <a:rPr lang="en-US" sz="2200" dirty="0" err="1">
                <a:latin typeface="+mj-lt"/>
              </a:rPr>
              <a:t>Sica</a:t>
            </a:r>
            <a:r>
              <a:rPr lang="en-US" sz="2200" dirty="0">
                <a:latin typeface="+mj-lt"/>
              </a:rPr>
              <a:t> was also nominated for the 1957 Oscar for Best Supporting Actor for playing Major Rinaldi in American director Charles Vidor's 1957 adaptation of Ernest Hemingway's A Farewell to Arms, a movie that was panned by critics and proved a box office flop. De </a:t>
            </a:r>
            <a:r>
              <a:rPr lang="en-US" sz="2200" dirty="0" err="1">
                <a:latin typeface="+mj-lt"/>
              </a:rPr>
              <a:t>Sica</a:t>
            </a:r>
            <a:r>
              <a:rPr lang="en-US" sz="2200" dirty="0">
                <a:latin typeface="+mj-lt"/>
              </a:rPr>
              <a:t> appeared in the British television series The Four Just Men (1959). De </a:t>
            </a:r>
            <a:r>
              <a:rPr lang="en-US" sz="2200" dirty="0" err="1">
                <a:latin typeface="+mj-lt"/>
              </a:rPr>
              <a:t>Sica's</a:t>
            </a:r>
            <a:r>
              <a:rPr lang="en-US" sz="2200" dirty="0">
                <a:latin typeface="+mj-lt"/>
              </a:rPr>
              <a:t> acting was considered the highlight of the film.</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61978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b="1" dirty="0">
                <a:latin typeface="+mj-lt"/>
              </a:rPr>
              <a:t>Akira Kurosawa:-</a:t>
            </a:r>
          </a:p>
          <a:p>
            <a:pPr marL="520700" indent="-342900" algn="just"/>
            <a:r>
              <a:rPr lang="en-US" sz="2200" dirty="0">
                <a:latin typeface="+mj-lt"/>
              </a:rPr>
              <a:t>Akira Kurosawa (March 23, 1910 – September 6, 1998) was a Japanese film director and screenwriter, who directed 30 films in a career spanning 57 years. He is regarded as one of the most important and influential filmmakers in the history of cinema.</a:t>
            </a:r>
          </a:p>
          <a:p>
            <a:pPr marL="520700" indent="-342900" algn="just"/>
            <a:r>
              <a:rPr lang="en-US" sz="2200" dirty="0">
                <a:latin typeface="+mj-lt"/>
              </a:rPr>
              <a:t>Kurosawa entered the Japanese film industry in 1936, following a brief stint as a painter. After years of working on numerous films as an assistant director and scriptwriter, he made his debut as a director during World War II with the popular action film Sanshiro Sugata (a.k.a. Judo Saga). After the war, the critically acclaimed Drunken Angel (1948), in which Kurosawa cast then-unknown actor Toshiro </a:t>
            </a:r>
            <a:r>
              <a:rPr lang="en-US" sz="2200" dirty="0" err="1">
                <a:latin typeface="+mj-lt"/>
              </a:rPr>
              <a:t>Mifune</a:t>
            </a:r>
            <a:r>
              <a:rPr lang="en-US" sz="2200" dirty="0">
                <a:latin typeface="+mj-lt"/>
              </a:rPr>
              <a:t> in a starring role, cemented the director's reputation as one of the most important young filmmakers in Japan. The two men would go on to collaborate on another 15 films.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752740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Rashomon, which premiered in Tokyo, became the surprise winner of the Golden Lion at the 1952 Venice Film Festival. The commercial and critical success of that film opened up Western film markets for the first time to the products of the Japanese film industry, which in turn led to international recognition for other Japanese filmmakers. </a:t>
            </a:r>
          </a:p>
          <a:p>
            <a:pPr marL="177800" indent="0" algn="just">
              <a:buNone/>
            </a:pPr>
            <a:endParaRPr lang="en-US" sz="2200" dirty="0">
              <a:latin typeface="+mj-lt"/>
            </a:endParaRPr>
          </a:p>
          <a:p>
            <a:pPr marL="520700" indent="-342900" algn="just"/>
            <a:r>
              <a:rPr lang="en-US" sz="2200" dirty="0">
                <a:latin typeface="+mj-lt"/>
              </a:rPr>
              <a:t>Kurosawa directed approximately one film per year throughout the 1950s and early 1960s, including a number of highly regarded (and often adapted) films, such as </a:t>
            </a:r>
            <a:r>
              <a:rPr lang="en-US" sz="2200" dirty="0" err="1">
                <a:latin typeface="+mj-lt"/>
              </a:rPr>
              <a:t>Ikiru</a:t>
            </a:r>
            <a:r>
              <a:rPr lang="en-US" sz="2200" dirty="0">
                <a:latin typeface="+mj-lt"/>
              </a:rPr>
              <a:t> (1952), Seven Samurai (1954) and Yojimbo (1961). After the 1960s he became much less prolific; even so, his later work—including his final two epics, </a:t>
            </a:r>
            <a:r>
              <a:rPr lang="en-US" sz="2200" dirty="0" err="1">
                <a:latin typeface="+mj-lt"/>
              </a:rPr>
              <a:t>Kagemusha</a:t>
            </a:r>
            <a:r>
              <a:rPr lang="en-US" sz="2200" dirty="0">
                <a:latin typeface="+mj-lt"/>
              </a:rPr>
              <a:t> (1980) and Ran (1985)—continued to win awards, though more often abroad than in Japan.</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417977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In 1990, he accepted the Academy Award for Lifetime Achievement. Posthumously, he was named "Asian of the Century" in the "Arts, Literature, and Culture" category by Asian Week magazine and CNN, cited there as being among the five people who most prominently contributed to the improvement of Asia in the 20th century. His career has been </a:t>
            </a:r>
            <a:r>
              <a:rPr lang="en-US" sz="2200" dirty="0" err="1">
                <a:latin typeface="+mj-lt"/>
              </a:rPr>
              <a:t>honoured</a:t>
            </a:r>
            <a:r>
              <a:rPr lang="en-US" sz="2200" dirty="0">
                <a:latin typeface="+mj-lt"/>
              </a:rPr>
              <a:t> by many retrospectives, critical studies and biographies in both print and video, and by releases in many consumer media formats.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01628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b="1" dirty="0">
                <a:latin typeface="+mj-lt"/>
              </a:rPr>
              <a:t>Satyajit Ray:-</a:t>
            </a:r>
          </a:p>
          <a:p>
            <a:pPr marL="520700" indent="-342900" algn="just"/>
            <a:r>
              <a:rPr lang="en-US" sz="2200" dirty="0">
                <a:latin typeface="+mj-lt"/>
              </a:rPr>
              <a:t>Satyajit Ray (2 May 1921 – 23 April 1992) was an Indian filmmaker, screenwriter, graphic artist, music composer and author, widely regarded as one of the greatest filmmakers of the 20th century. Ray was started his career as a commercial artist. Ray was drawn into independent filmmaking after meeting French filmmaker Jean Renoir and viewing Vittorio De </a:t>
            </a:r>
            <a:r>
              <a:rPr lang="en-US" sz="2200" dirty="0" err="1">
                <a:latin typeface="+mj-lt"/>
              </a:rPr>
              <a:t>Sica's</a:t>
            </a:r>
            <a:r>
              <a:rPr lang="en-US" sz="2200" dirty="0">
                <a:latin typeface="+mj-lt"/>
              </a:rPr>
              <a:t> Italian neorealist film Bicycle Thieves (1948) during a visit to London.</a:t>
            </a:r>
          </a:p>
          <a:p>
            <a:pPr marL="520700" indent="-342900" algn="just"/>
            <a:r>
              <a:rPr lang="en-US" sz="2200" dirty="0">
                <a:latin typeface="+mj-lt"/>
              </a:rPr>
              <a:t>Ray directed 36 films, including feature films, documentaries and shorts. He was also a fiction writer, publisher, illustrator, calligrapher, music composer, graphic designer and film critic. He authored several short stories and novels, meant primarily for young children and teenagers. Feluda, the sleuth, and Professor </a:t>
            </a:r>
            <a:r>
              <a:rPr lang="en-US" sz="2200" dirty="0" err="1">
                <a:latin typeface="+mj-lt"/>
              </a:rPr>
              <a:t>Shonku</a:t>
            </a:r>
            <a:r>
              <a:rPr lang="en-US" sz="2200" dirty="0">
                <a:latin typeface="+mj-lt"/>
              </a:rPr>
              <a:t>, the scientist in his science fiction stories, are popular fictional characters created by him. He was awarded an honorary degree by Oxford University.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93835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463550" lvl="0" indent="-285750" algn="just" rtl="0">
              <a:spcBef>
                <a:spcPts val="560"/>
              </a:spcBef>
              <a:spcAft>
                <a:spcPts val="0"/>
              </a:spcAft>
              <a:buClr>
                <a:schemeClr val="dk1"/>
              </a:buClr>
              <a:buSzPts val="2800"/>
              <a:buFont typeface="Wingdings" panose="05000000000000000000" pitchFamily="2" charset="2"/>
              <a:buChar char="Ø"/>
            </a:pPr>
            <a:r>
              <a:rPr lang="en-US" sz="2400" dirty="0">
                <a:latin typeface="+mj-lt"/>
              </a:rPr>
              <a:t>Introduction:-</a:t>
            </a:r>
          </a:p>
          <a:p>
            <a:pPr marL="635000" indent="-457200" algn="just"/>
            <a:r>
              <a:rPr lang="en-US" sz="2400" dirty="0">
                <a:latin typeface="+mj-lt"/>
              </a:rPr>
              <a:t>Directors and artists have used this art to create their own visual language that would have their own characteristics, forming movements that have influenced cinema in one way or another.</a:t>
            </a:r>
          </a:p>
          <a:p>
            <a:pPr marL="635000" indent="-457200" algn="just"/>
            <a:r>
              <a:rPr lang="en-US" sz="2400" dirty="0">
                <a:latin typeface="+mj-lt"/>
              </a:rPr>
              <a:t>Cinema achieved milestone when changes with respect to the content surfaced as a result of the socio-political scenario of the society. This cinematic evolution in the context of the sociological and psychological makeup of a region is what we term as film movements. They are directly influenced by social issues, political systems, tragedies and disasters and the popular culture prevalent.</a:t>
            </a:r>
          </a:p>
          <a:p>
            <a:pPr marL="635000" indent="-457200" algn="just"/>
            <a:r>
              <a:rPr lang="en-US" sz="2400" dirty="0">
                <a:latin typeface="+mj-lt"/>
              </a:rPr>
              <a:t>Some of the most famous and powerful film movements have played a significant role in developing world cinema.</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657759" y="149225"/>
            <a:ext cx="822153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3400" b="1" dirty="0">
                <a:solidFill>
                  <a:srgbClr val="FFFF00"/>
                </a:solidFill>
                <a:latin typeface="+mj-lt"/>
                <a:ea typeface="Times New Roman"/>
                <a:cs typeface="Times New Roman"/>
                <a:sym typeface="Times New Roman"/>
              </a:rPr>
              <a:t>Various Movements in Cinema</a:t>
            </a:r>
          </a:p>
        </p:txBody>
      </p:sp>
    </p:spTree>
    <p:extLst>
      <p:ext uri="{BB962C8B-B14F-4D97-AF65-F5344CB8AC3E}">
        <p14:creationId xmlns:p14="http://schemas.microsoft.com/office/powerpoint/2010/main" val="3113860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Ray's first film, </a:t>
            </a:r>
            <a:r>
              <a:rPr lang="en-US" sz="2200" dirty="0" err="1">
                <a:latin typeface="+mj-lt"/>
              </a:rPr>
              <a:t>Pather</a:t>
            </a:r>
            <a:r>
              <a:rPr lang="en-US" sz="2200" dirty="0">
                <a:latin typeface="+mj-lt"/>
              </a:rPr>
              <a:t> Panchali (1955), won eleven international prizes, including the inaugural Best Human Document award at the 1956 Cannes Film Festival. This film, along with </a:t>
            </a:r>
            <a:r>
              <a:rPr lang="en-US" sz="2200" dirty="0" err="1">
                <a:latin typeface="+mj-lt"/>
              </a:rPr>
              <a:t>Aparajito</a:t>
            </a:r>
            <a:r>
              <a:rPr lang="en-US" sz="2200" dirty="0">
                <a:latin typeface="+mj-lt"/>
              </a:rPr>
              <a:t> (1956), and </a:t>
            </a:r>
            <a:r>
              <a:rPr lang="en-US" sz="2200" dirty="0" err="1">
                <a:latin typeface="+mj-lt"/>
              </a:rPr>
              <a:t>Apur</a:t>
            </a:r>
            <a:r>
              <a:rPr lang="en-US" sz="2200" dirty="0">
                <a:latin typeface="+mj-lt"/>
              </a:rPr>
              <a:t> Sansar (The World of </a:t>
            </a:r>
            <a:r>
              <a:rPr lang="en-US" sz="2200" dirty="0" err="1">
                <a:latin typeface="+mj-lt"/>
              </a:rPr>
              <a:t>Apu</a:t>
            </a:r>
            <a:r>
              <a:rPr lang="en-US" sz="2200" dirty="0">
                <a:latin typeface="+mj-lt"/>
              </a:rPr>
              <a:t>) (1959) form The </a:t>
            </a:r>
            <a:r>
              <a:rPr lang="en-US" sz="2200" dirty="0" err="1">
                <a:latin typeface="+mj-lt"/>
              </a:rPr>
              <a:t>Apu</a:t>
            </a:r>
            <a:r>
              <a:rPr lang="en-US" sz="2200" dirty="0">
                <a:latin typeface="+mj-lt"/>
              </a:rPr>
              <a:t> Trilogy Ray did the scripting, casting, scoring, and editing, and designed his own credit titles and publicity material.</a:t>
            </a:r>
          </a:p>
          <a:p>
            <a:pPr marL="520700" indent="-342900" algn="just"/>
            <a:r>
              <a:rPr lang="en-US" sz="2200" dirty="0">
                <a:latin typeface="+mj-lt"/>
              </a:rPr>
              <a:t>During the period 1959-64, Ray composed films on the British Raj period (such as Devi), a documentary on Tagore, a comic film (</a:t>
            </a:r>
            <a:r>
              <a:rPr lang="en-US" sz="2200" dirty="0" err="1">
                <a:latin typeface="+mj-lt"/>
              </a:rPr>
              <a:t>Mahapurush</a:t>
            </a:r>
            <a:r>
              <a:rPr lang="en-US" sz="2200" dirty="0">
                <a:latin typeface="+mj-lt"/>
              </a:rPr>
              <a:t>) and his first film from an original screenplay (</a:t>
            </a:r>
            <a:r>
              <a:rPr lang="en-US" sz="2200" dirty="0" err="1">
                <a:latin typeface="+mj-lt"/>
              </a:rPr>
              <a:t>Kanchenjungha</a:t>
            </a:r>
            <a:r>
              <a:rPr lang="en-US" sz="2200" dirty="0">
                <a:latin typeface="+mj-lt"/>
              </a:rPr>
              <a:t>). He also made a series of films that, taken together, are considered by critics among the most deeply felt portrayals of Indian women on screen.</a:t>
            </a:r>
          </a:p>
          <a:p>
            <a:pPr marL="520700" indent="-342900" algn="just"/>
            <a:r>
              <a:rPr lang="en-US" sz="2200" dirty="0">
                <a:latin typeface="+mj-lt"/>
              </a:rPr>
              <a:t>In 1961, on the insistence of Prime Minister Jawaharlal Nehru, Ray was commissioned to make a documentary on Rabindranath Tagore, on the occasion of the poet's birth centennial, a tribute to the person who likely most influenced Ray.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707841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In 1964 Ray made Charulata (The Lonely Wife); it was the culmination of this period of work, and regarded by many critics as his most accomplished film. Based on "</a:t>
            </a:r>
            <a:r>
              <a:rPr lang="en-US" sz="2200" dirty="0" err="1">
                <a:latin typeface="+mj-lt"/>
              </a:rPr>
              <a:t>Nastanirh</a:t>
            </a:r>
            <a:r>
              <a:rPr lang="en-US" sz="2200" dirty="0">
                <a:latin typeface="+mj-lt"/>
              </a:rPr>
              <a:t>", a short story of Tagore, the film tells of a lonely wife, Charu, in 19th-century Bengal, and her growing feelings for her brother-in-law Amal. Charulata won him the Best Director prize at the Berlin Film Festival. Other films in this period include </a:t>
            </a:r>
            <a:r>
              <a:rPr lang="en-US" sz="2200" dirty="0" err="1">
                <a:latin typeface="+mj-lt"/>
              </a:rPr>
              <a:t>Mahanagar</a:t>
            </a:r>
            <a:r>
              <a:rPr lang="en-US" sz="2200" dirty="0">
                <a:latin typeface="+mj-lt"/>
              </a:rPr>
              <a:t> (The Big City), Teen Kanya (Three Daughters), </a:t>
            </a:r>
            <a:r>
              <a:rPr lang="en-US" sz="2200" dirty="0" err="1">
                <a:latin typeface="+mj-lt"/>
              </a:rPr>
              <a:t>Abhijan</a:t>
            </a:r>
            <a:r>
              <a:rPr lang="en-US" sz="2200" dirty="0">
                <a:latin typeface="+mj-lt"/>
              </a:rPr>
              <a:t> (The Expedition), </a:t>
            </a:r>
            <a:r>
              <a:rPr lang="en-US" sz="2200" dirty="0" err="1">
                <a:latin typeface="+mj-lt"/>
              </a:rPr>
              <a:t>Kapurush</a:t>
            </a:r>
            <a:r>
              <a:rPr lang="en-US" sz="2200" dirty="0">
                <a:latin typeface="+mj-lt"/>
              </a:rPr>
              <a:t> (The Coward) and </a:t>
            </a:r>
            <a:r>
              <a:rPr lang="en-US" sz="2200" dirty="0" err="1">
                <a:latin typeface="+mj-lt"/>
              </a:rPr>
              <a:t>Mahapurush</a:t>
            </a:r>
            <a:r>
              <a:rPr lang="en-US" sz="2200" dirty="0">
                <a:latin typeface="+mj-lt"/>
              </a:rPr>
              <a:t> (Holy Man).</a:t>
            </a:r>
          </a:p>
          <a:p>
            <a:pPr marL="520700" indent="-342900" algn="just"/>
            <a:endParaRPr lang="en-US" sz="2200" dirty="0">
              <a:latin typeface="+mj-lt"/>
            </a:endParaRPr>
          </a:p>
          <a:p>
            <a:pPr marL="520700" indent="-342900" algn="just"/>
            <a:r>
              <a:rPr lang="en-US" sz="2200" dirty="0">
                <a:latin typeface="+mj-lt"/>
              </a:rPr>
              <a:t>In the post-Charulata period (1965-1982), Ray took on projects of increasing variety, ranging from fantasy to science fiction to detective films to historical drama. Ray also made considerable formal experimentation during this period. He expressed contemporary issues of Indian life, responding to a perceived lack of these issues in his films.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22908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In 1983, while working on </a:t>
            </a:r>
            <a:r>
              <a:rPr lang="en-US" sz="2200" dirty="0" err="1">
                <a:latin typeface="+mj-lt"/>
              </a:rPr>
              <a:t>Ghare</a:t>
            </a:r>
            <a:r>
              <a:rPr lang="en-US" sz="2200" dirty="0">
                <a:latin typeface="+mj-lt"/>
              </a:rPr>
              <a:t> </a:t>
            </a:r>
            <a:r>
              <a:rPr lang="en-US" sz="2200" dirty="0" err="1">
                <a:latin typeface="+mj-lt"/>
              </a:rPr>
              <a:t>Baire</a:t>
            </a:r>
            <a:r>
              <a:rPr lang="en-US" sz="2200" dirty="0">
                <a:latin typeface="+mj-lt"/>
              </a:rPr>
              <a:t> (Home and the World), Ray suffered a heart attack; it would severely limit his productivity in the remaining 9 years of his life. </a:t>
            </a:r>
            <a:r>
              <a:rPr lang="en-US" sz="2200" dirty="0" err="1">
                <a:latin typeface="+mj-lt"/>
              </a:rPr>
              <a:t>Ghare</a:t>
            </a:r>
            <a:r>
              <a:rPr lang="en-US" sz="2200" dirty="0">
                <a:latin typeface="+mj-lt"/>
              </a:rPr>
              <a:t> </a:t>
            </a:r>
            <a:r>
              <a:rPr lang="en-US" sz="2200" dirty="0" err="1">
                <a:latin typeface="+mj-lt"/>
              </a:rPr>
              <a:t>Baire</a:t>
            </a:r>
            <a:r>
              <a:rPr lang="en-US" sz="2200" dirty="0">
                <a:latin typeface="+mj-lt"/>
              </a:rPr>
              <a:t> was completed in 1984 with the help of Ray's son (who operated the camera from then on). In spite of rough patches due to Ray’s illness, the film did receive some critical acclaim. It had the first kiss fully portrayed in Ray's films.</a:t>
            </a:r>
          </a:p>
          <a:p>
            <a:pPr marL="520700" indent="-342900" algn="just"/>
            <a:endParaRPr lang="en-US" sz="2200" dirty="0">
              <a:latin typeface="+mj-lt"/>
            </a:endParaRPr>
          </a:p>
          <a:p>
            <a:pPr marL="520700" indent="-342900" algn="just"/>
            <a:r>
              <a:rPr lang="en-US" sz="2200" dirty="0">
                <a:latin typeface="+mj-lt"/>
              </a:rPr>
              <a:t>Ray received many major awards in his career, including 32 Indian National Film Awards, a Golden Lion, a Golden Bear, 2 Silver Bears, a number of additional awards at international film festivals and award ceremonies, and an Academy Honorary Award in 1992. The Government of India </a:t>
            </a:r>
            <a:r>
              <a:rPr lang="en-US" sz="2200" dirty="0" err="1">
                <a:latin typeface="+mj-lt"/>
              </a:rPr>
              <a:t>honoured</a:t>
            </a:r>
            <a:r>
              <a:rPr lang="en-US" sz="2200" dirty="0">
                <a:latin typeface="+mj-lt"/>
              </a:rPr>
              <a:t> him with the Bharat Ratna, its highest civilian award, in 1992.</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930354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In 1983, while working on </a:t>
            </a:r>
            <a:r>
              <a:rPr lang="en-US" sz="2200" dirty="0" err="1">
                <a:latin typeface="+mj-lt"/>
              </a:rPr>
              <a:t>Ghare</a:t>
            </a:r>
            <a:r>
              <a:rPr lang="en-US" sz="2200" dirty="0">
                <a:latin typeface="+mj-lt"/>
              </a:rPr>
              <a:t> </a:t>
            </a:r>
            <a:r>
              <a:rPr lang="en-US" sz="2200" dirty="0" err="1">
                <a:latin typeface="+mj-lt"/>
              </a:rPr>
              <a:t>Baire</a:t>
            </a:r>
            <a:r>
              <a:rPr lang="en-US" sz="2200" dirty="0">
                <a:latin typeface="+mj-lt"/>
              </a:rPr>
              <a:t> (Home and the World), Ray suffered a heart attack; it would severely limit his productivity in the remaining 9 years of his life. </a:t>
            </a:r>
            <a:r>
              <a:rPr lang="en-US" sz="2200" dirty="0" err="1">
                <a:latin typeface="+mj-lt"/>
              </a:rPr>
              <a:t>Ghare</a:t>
            </a:r>
            <a:r>
              <a:rPr lang="en-US" sz="2200" dirty="0">
                <a:latin typeface="+mj-lt"/>
              </a:rPr>
              <a:t> </a:t>
            </a:r>
            <a:r>
              <a:rPr lang="en-US" sz="2200" dirty="0" err="1">
                <a:latin typeface="+mj-lt"/>
              </a:rPr>
              <a:t>Baire</a:t>
            </a:r>
            <a:r>
              <a:rPr lang="en-US" sz="2200" dirty="0">
                <a:latin typeface="+mj-lt"/>
              </a:rPr>
              <a:t> was completed in 1984 with the help of Ray's son (who operated the camera from then on). In spite of rough patches due to Ray’s illness, the film did receive some critical acclaim. It had the first kiss fully portrayed in Ray's films.</a:t>
            </a:r>
          </a:p>
          <a:p>
            <a:pPr marL="520700" indent="-342900" algn="just"/>
            <a:endParaRPr lang="en-US" sz="2200" dirty="0">
              <a:latin typeface="+mj-lt"/>
            </a:endParaRPr>
          </a:p>
          <a:p>
            <a:pPr marL="520700" indent="-342900" algn="just"/>
            <a:r>
              <a:rPr lang="en-US" sz="2200" dirty="0">
                <a:latin typeface="+mj-lt"/>
              </a:rPr>
              <a:t>Ray received many major awards in his career, including 32 Indian National Film Awards, a Golden Lion, a Golden Bear, 2 Silver Bears, a number of additional awards at international film festivals and award ceremonies, and an Academy Honorary Award in 1992. The Government of India </a:t>
            </a:r>
            <a:r>
              <a:rPr lang="en-US" sz="2200" dirty="0" err="1">
                <a:latin typeface="+mj-lt"/>
              </a:rPr>
              <a:t>honoured</a:t>
            </a:r>
            <a:r>
              <a:rPr lang="en-US" sz="2200" dirty="0">
                <a:latin typeface="+mj-lt"/>
              </a:rPr>
              <a:t> him with the Bharat Ratna, its highest civilian award, in 1992.</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000" b="1" dirty="0">
                <a:solidFill>
                  <a:srgbClr val="FFFF00"/>
                </a:solidFill>
                <a:latin typeface="+mj-lt"/>
                <a:cs typeface="Times New Roman"/>
              </a:rPr>
              <a:t>Milestones and landmarks in World Cinema</a:t>
            </a:r>
            <a:endParaRPr lang="en-IN" sz="30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8890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endParaRPr lang="en-US" sz="3000" b="1" dirty="0">
              <a:latin typeface="+mj-lt"/>
            </a:endParaRPr>
          </a:p>
          <a:p>
            <a:pPr marL="177800" indent="0" algn="just">
              <a:buNone/>
            </a:pPr>
            <a:endParaRPr lang="en-US" sz="3000" b="1" dirty="0">
              <a:latin typeface="+mj-lt"/>
            </a:endParaRPr>
          </a:p>
          <a:p>
            <a:pPr marL="520700" indent="-342900" algn="just"/>
            <a:endParaRPr lang="en-US" sz="3000" b="1" dirty="0">
              <a:latin typeface="+mj-lt"/>
            </a:endParaRPr>
          </a:p>
          <a:p>
            <a:pPr marL="520700" indent="-342900" algn="just"/>
            <a:r>
              <a:rPr lang="en-US" sz="3000" b="1" dirty="0">
                <a:latin typeface="+mj-lt"/>
              </a:rPr>
              <a:t>Landmarks of Indian Cinema: Silent Era (Raja Harishchandra), Socials (Mother India), Parallel Cinema (Ankur), Diaspora (Namesake)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Lesson-3</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2331388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400" b="1" dirty="0">
                <a:latin typeface="+mj-lt"/>
              </a:rPr>
              <a:t>Silent Era (1896s–1930s):-</a:t>
            </a:r>
            <a:endParaRPr lang="en-US" sz="2400" dirty="0">
              <a:latin typeface="+mj-lt"/>
            </a:endParaRPr>
          </a:p>
          <a:p>
            <a:pPr marL="520700" indent="-342900" algn="just"/>
            <a:r>
              <a:rPr lang="en-US" sz="2400" dirty="0">
                <a:latin typeface="+mj-lt"/>
              </a:rPr>
              <a:t>In 1896 the Lumiere brothers brought their showcase of 6 short films to the Watson Hotel in Bombay (now Mumbai). This was a significant event in the history of Indian cinema, as it was the first time that the subcontinent was witnessing the screening of Cinematography.</a:t>
            </a:r>
          </a:p>
          <a:p>
            <a:pPr marL="520700" indent="-342900" algn="just"/>
            <a:endParaRPr lang="en-US" sz="2400" dirty="0">
              <a:latin typeface="+mj-lt"/>
            </a:endParaRPr>
          </a:p>
          <a:p>
            <a:pPr marL="520700" indent="-342900" algn="just"/>
            <a:r>
              <a:rPr lang="en-US" sz="2400" dirty="0">
                <a:latin typeface="+mj-lt"/>
              </a:rPr>
              <a:t>In 1897 a film presentation by one Professor Stevenson featured a stage show at Calcutta's Star Theatre. With Stevenson's encouragement, Hiralal Sen, an Indian photographer, made a film of scenes from that show, namely The Flower of Persia (1898). The Wrestlers (1899) by H. S. </a:t>
            </a:r>
            <a:r>
              <a:rPr lang="en-US" sz="2400" dirty="0" err="1">
                <a:latin typeface="+mj-lt"/>
              </a:rPr>
              <a:t>Bhatavdekar</a:t>
            </a:r>
            <a:r>
              <a:rPr lang="en-US" sz="2400" dirty="0">
                <a:latin typeface="+mj-lt"/>
              </a:rPr>
              <a:t>, showing a wrestling match at the Hanging Gardens in Bombay, was the first film to be shot by an Indian and the first Indian documentary film.</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371056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dirty="0">
                <a:latin typeface="+mj-lt"/>
              </a:rPr>
              <a:t>These short films were mere attempts at capturing live theatrical performances on film. F. B. </a:t>
            </a:r>
            <a:r>
              <a:rPr lang="en-US" sz="2400" dirty="0" err="1">
                <a:latin typeface="+mj-lt"/>
              </a:rPr>
              <a:t>Thanawala</a:t>
            </a:r>
            <a:r>
              <a:rPr lang="en-US" sz="2400" dirty="0">
                <a:latin typeface="+mj-lt"/>
              </a:rPr>
              <a:t> from Mumbai also made a few short films like the Splendid view of Bombay and The </a:t>
            </a:r>
            <a:r>
              <a:rPr lang="en-US" sz="2400" dirty="0" err="1">
                <a:latin typeface="+mj-lt"/>
              </a:rPr>
              <a:t>Taboot</a:t>
            </a:r>
            <a:r>
              <a:rPr lang="en-US" sz="2400" dirty="0">
                <a:latin typeface="+mj-lt"/>
              </a:rPr>
              <a:t> Procession (1900). These films were often matter of fact documentation of events and had they survived the tribulations of time would have been valid cinematographic representative of those times with great historic value.</a:t>
            </a:r>
          </a:p>
          <a:p>
            <a:pPr marL="520700" indent="-342900" algn="just"/>
            <a:r>
              <a:rPr lang="en-US" sz="2400" dirty="0">
                <a:latin typeface="+mj-lt"/>
              </a:rPr>
              <a:t>More than indigenous productions a lot of cinematic entertainment was imported from abroad like Life of Christ (1901), </a:t>
            </a:r>
            <a:r>
              <a:rPr lang="en-US" sz="2400" dirty="0" err="1">
                <a:latin typeface="+mj-lt"/>
              </a:rPr>
              <a:t>Aladin</a:t>
            </a:r>
            <a:r>
              <a:rPr lang="en-US" sz="2400" dirty="0">
                <a:latin typeface="+mj-lt"/>
              </a:rPr>
              <a:t> and the Wonderful Lamp (1902), Alibaba and 40 Thieves (1903) and Napoleon Bonaparte (1904). This was primarily because India was a colony of the British Empire and a large English population lived in the country.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181805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dirty="0">
                <a:latin typeface="+mj-lt"/>
              </a:rPr>
              <a:t>It turned out to be a blessing in disguise as the availability of foreign cinema not only brought the wondrous technological advancements of the western world to India but also inspired the Indian film makers to venture into making full length feature films.</a:t>
            </a:r>
          </a:p>
          <a:p>
            <a:pPr marL="520700" indent="-342900" algn="just"/>
            <a:r>
              <a:rPr lang="en-US" sz="2400" dirty="0">
                <a:latin typeface="+mj-lt"/>
              </a:rPr>
              <a:t>The first full length feature film made in India was </a:t>
            </a:r>
            <a:r>
              <a:rPr lang="en-US" sz="2400" dirty="0" err="1">
                <a:latin typeface="+mj-lt"/>
              </a:rPr>
              <a:t>Dadasaheb</a:t>
            </a:r>
            <a:r>
              <a:rPr lang="en-US" sz="2400" dirty="0">
                <a:latin typeface="+mj-lt"/>
              </a:rPr>
              <a:t> Phalke‘s (Father of Indian cinema) silent film in </a:t>
            </a:r>
            <a:r>
              <a:rPr lang="en-US" sz="2400">
                <a:latin typeface="+mj-lt"/>
              </a:rPr>
              <a:t>Marathi Raja </a:t>
            </a:r>
            <a:r>
              <a:rPr lang="en-US" sz="2400" dirty="0">
                <a:latin typeface="+mj-lt"/>
              </a:rPr>
              <a:t>Harishchandra‘ in the year 1913. The female characters in the film were played by male actors. Only one print of the film was made, for showing at the Coronation Cinematograph on 3 May 1913. It was a commercial success.</a:t>
            </a:r>
          </a:p>
          <a:p>
            <a:pPr marL="520700" indent="-342900" algn="just"/>
            <a:r>
              <a:rPr lang="en-US" sz="2400" dirty="0">
                <a:latin typeface="+mj-lt"/>
              </a:rPr>
              <a:t>Main films that followed included Mohini </a:t>
            </a:r>
            <a:r>
              <a:rPr lang="en-US" sz="2400" dirty="0" err="1">
                <a:latin typeface="+mj-lt"/>
              </a:rPr>
              <a:t>Bhasmasur</a:t>
            </a:r>
            <a:r>
              <a:rPr lang="en-US" sz="2400" dirty="0">
                <a:latin typeface="+mj-lt"/>
              </a:rPr>
              <a:t> (1914), significant for introducing the first woman to act before the cameras - </a:t>
            </a:r>
            <a:r>
              <a:rPr lang="en-US" sz="2400" dirty="0" err="1">
                <a:latin typeface="+mj-lt"/>
              </a:rPr>
              <a:t>Kamalabai</a:t>
            </a:r>
            <a:r>
              <a:rPr lang="en-US" sz="2400" dirty="0">
                <a:latin typeface="+mj-lt"/>
              </a:rPr>
              <a:t> Gokhale, </a:t>
            </a:r>
            <a:r>
              <a:rPr lang="en-US" sz="2400" dirty="0" err="1">
                <a:latin typeface="+mj-lt"/>
              </a:rPr>
              <a:t>Satyawan</a:t>
            </a:r>
            <a:r>
              <a:rPr lang="en-US" sz="2400" dirty="0">
                <a:latin typeface="+mj-lt"/>
              </a:rPr>
              <a:t> Savitri (1914), Lanka </a:t>
            </a:r>
            <a:r>
              <a:rPr lang="en-US" sz="2400" dirty="0" err="1">
                <a:latin typeface="+mj-lt"/>
              </a:rPr>
              <a:t>Dahan</a:t>
            </a:r>
            <a:r>
              <a:rPr lang="en-US" sz="2400" dirty="0">
                <a:latin typeface="+mj-lt"/>
              </a:rPr>
              <a:t> (1917), Shri Krishna </a:t>
            </a:r>
            <a:r>
              <a:rPr lang="en-US" sz="2400" dirty="0" err="1">
                <a:latin typeface="+mj-lt"/>
              </a:rPr>
              <a:t>Janma</a:t>
            </a:r>
            <a:r>
              <a:rPr lang="en-US" sz="2400" dirty="0">
                <a:latin typeface="+mj-lt"/>
              </a:rPr>
              <a:t> (1918) and Kalia </a:t>
            </a:r>
            <a:r>
              <a:rPr lang="en-US" sz="2400" dirty="0" err="1">
                <a:latin typeface="+mj-lt"/>
              </a:rPr>
              <a:t>Mardan</a:t>
            </a:r>
            <a:r>
              <a:rPr lang="en-US" sz="2400" dirty="0">
                <a:latin typeface="+mj-lt"/>
              </a:rPr>
              <a:t> (1919).</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793475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dirty="0">
                <a:latin typeface="+mj-lt"/>
              </a:rPr>
              <a:t> By 1920 India was producing more than 27 films a year which was a big number. The first Indian film makers turned to ancient epics and puranas for source material. The phenomenal success of Raja Harishchandra was kept up by a series of mythological films. The content of the films would not change for a long time till the advent of talkies and </a:t>
            </a:r>
            <a:r>
              <a:rPr lang="en-US" sz="2400" dirty="0" err="1">
                <a:latin typeface="+mj-lt"/>
              </a:rPr>
              <a:t>colour</a:t>
            </a:r>
            <a:r>
              <a:rPr lang="en-US" sz="2400" dirty="0">
                <a:latin typeface="+mj-lt"/>
              </a:rPr>
              <a:t> in the 1930‘s.</a:t>
            </a:r>
          </a:p>
          <a:p>
            <a:pPr marL="520700" indent="-342900" algn="just"/>
            <a:r>
              <a:rPr lang="en-US" sz="2400" dirty="0">
                <a:latin typeface="+mj-lt"/>
              </a:rPr>
              <a:t>The first chain of Indian cinemas, Madan Theatre was owned by Parsi entrepreneur Jamshedji </a:t>
            </a:r>
            <a:r>
              <a:rPr lang="en-US" sz="2400" dirty="0" err="1">
                <a:latin typeface="+mj-lt"/>
              </a:rPr>
              <a:t>Framji</a:t>
            </a:r>
            <a:r>
              <a:rPr lang="en-US" sz="2400" dirty="0">
                <a:latin typeface="+mj-lt"/>
              </a:rPr>
              <a:t> Madan, who oversaw production of 10 films annually and distributed them throughout India beginning in 1902. He founded Elphinstone Bioscope Company in Calcutta. Elphinstone merged into Madan Theatres Limited in 1919, which had brought many of Bengal's most popular literary works to the stage. He also produced </a:t>
            </a:r>
            <a:r>
              <a:rPr lang="en-US" sz="2400" dirty="0" err="1">
                <a:latin typeface="+mj-lt"/>
              </a:rPr>
              <a:t>Satyawadi</a:t>
            </a:r>
            <a:r>
              <a:rPr lang="en-US" sz="2400" dirty="0">
                <a:latin typeface="+mj-lt"/>
              </a:rPr>
              <a:t> Raja Harishchandra in 1917, a remake of Phalke's Raja Harishchandra (1913).</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866065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dirty="0">
                <a:latin typeface="+mj-lt"/>
              </a:rPr>
              <a:t>The films of the Silent Era did not talk‘ but they were never watched in silence‘. Dialogue was presented through inter – titles, which were often in English, and two or three Indian languages. Almost every film had a background score, which ran through the length of film. The score was live‘, and helped to </a:t>
            </a:r>
            <a:r>
              <a:rPr lang="en-US" sz="2400" dirty="0" err="1">
                <a:latin typeface="+mj-lt"/>
              </a:rPr>
              <a:t>dramatise</a:t>
            </a:r>
            <a:r>
              <a:rPr lang="en-US" sz="2400" dirty="0">
                <a:latin typeface="+mj-lt"/>
              </a:rPr>
              <a:t> the narrative. Sometimes there was only a piano accompaniment, but there were several films where a violin, a harmonium, </a:t>
            </a:r>
            <a:r>
              <a:rPr lang="en-US" sz="2400" dirty="0" err="1">
                <a:latin typeface="+mj-lt"/>
              </a:rPr>
              <a:t>tablas</a:t>
            </a:r>
            <a:r>
              <a:rPr lang="en-US" sz="2400" dirty="0">
                <a:latin typeface="+mj-lt"/>
              </a:rPr>
              <a:t> and other musical instruments could be added.</a:t>
            </a:r>
          </a:p>
          <a:p>
            <a:pPr marL="520700" indent="-342900" algn="just">
              <a:buFont typeface="Wingdings" panose="05000000000000000000" pitchFamily="2" charset="2"/>
              <a:buChar char="Ø"/>
            </a:pPr>
            <a:r>
              <a:rPr lang="en-US" sz="2400" b="1" dirty="0">
                <a:latin typeface="+mj-lt"/>
              </a:rPr>
              <a:t>The fist Indian movie ‘Raja Harishchandra’:-</a:t>
            </a:r>
          </a:p>
          <a:p>
            <a:pPr marL="520700" indent="-342900" algn="just"/>
            <a:r>
              <a:rPr lang="en-US" sz="2400" dirty="0">
                <a:latin typeface="+mj-lt"/>
              </a:rPr>
              <a:t>Raja Harishchandra (lit. King Harishchandra) is a 1913 Indian silent film, directed and produced by </a:t>
            </a:r>
            <a:r>
              <a:rPr lang="en-US" sz="2400" dirty="0" err="1">
                <a:latin typeface="+mj-lt"/>
              </a:rPr>
              <a:t>Dadasaheb</a:t>
            </a:r>
            <a:r>
              <a:rPr lang="en-US" sz="2400" dirty="0">
                <a:latin typeface="+mj-lt"/>
              </a:rPr>
              <a:t> Phalke. It is often considered the first full-length Indian feature film.</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231477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463550" lvl="0" indent="-285750" algn="l" rtl="0">
              <a:spcBef>
                <a:spcPts val="560"/>
              </a:spcBef>
              <a:spcAft>
                <a:spcPts val="0"/>
              </a:spcAft>
              <a:buClr>
                <a:schemeClr val="dk1"/>
              </a:buClr>
              <a:buSzPts val="2800"/>
              <a:buFont typeface="Wingdings" panose="05000000000000000000" pitchFamily="2" charset="2"/>
              <a:buChar char="Ø"/>
            </a:pPr>
            <a:r>
              <a:rPr lang="en-US" sz="2200" dirty="0">
                <a:latin typeface="+mj-lt"/>
              </a:rPr>
              <a:t>Expressionism:-</a:t>
            </a:r>
          </a:p>
          <a:p>
            <a:pPr marL="520700" indent="-342900"/>
            <a:r>
              <a:rPr lang="en-US" sz="2200" dirty="0">
                <a:latin typeface="+mj-lt"/>
              </a:rPr>
              <a:t>An artistic style that departs from the conventions of realism and naturalism and seeks to convey inner experience by distorting rather than directly representing natural images.</a:t>
            </a:r>
          </a:p>
          <a:p>
            <a:pPr marL="520700" indent="-342900"/>
            <a:endParaRPr lang="en-US" sz="2200" dirty="0">
              <a:latin typeface="+mj-lt"/>
            </a:endParaRPr>
          </a:p>
          <a:p>
            <a:pPr marL="520700" indent="-342900"/>
            <a:r>
              <a:rPr lang="en-US" sz="2200" dirty="0">
                <a:latin typeface="+mj-lt"/>
              </a:rPr>
              <a:t>Expressionism was a modernist movement, initially in poetry and painting, originating in Germany at the beginning of the 20th century. Its‘ typical trait is to present the world solely from a subjective perspective, distorting it radically for emotional effect in order to evoke moods or ideas. </a:t>
            </a:r>
          </a:p>
          <a:p>
            <a:pPr marL="520700" indent="-342900"/>
            <a:endParaRPr lang="en-US" sz="2200" dirty="0">
              <a:latin typeface="+mj-lt"/>
            </a:endParaRPr>
          </a:p>
          <a:p>
            <a:pPr marL="520700" indent="-342900"/>
            <a:r>
              <a:rPr lang="en-US" sz="2200" dirty="0">
                <a:latin typeface="+mj-lt"/>
              </a:rPr>
              <a:t>Expressionist artists sought to express the meaning of emotional experience rather than physical reality.</a:t>
            </a:r>
          </a:p>
          <a:p>
            <a:pPr marL="520700" indent="-342900"/>
            <a:endParaRPr lang="en-US" sz="22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657759" y="149225"/>
            <a:ext cx="822153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800" b="1" dirty="0">
                <a:solidFill>
                  <a:srgbClr val="FFFF00"/>
                </a:solidFill>
                <a:latin typeface="+mj-lt"/>
                <a:ea typeface="Times New Roman"/>
                <a:cs typeface="Times New Roman"/>
                <a:sym typeface="Times New Roman"/>
              </a:rPr>
              <a:t>Various Movements in Cinema-Expressionism</a:t>
            </a:r>
          </a:p>
        </p:txBody>
      </p:sp>
    </p:spTree>
    <p:extLst>
      <p:ext uri="{BB962C8B-B14F-4D97-AF65-F5344CB8AC3E}">
        <p14:creationId xmlns:p14="http://schemas.microsoft.com/office/powerpoint/2010/main" val="3887552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b="0" i="0" u="none" strike="noStrike" baseline="0" dirty="0">
                <a:solidFill>
                  <a:srgbClr val="000000"/>
                </a:solidFill>
                <a:latin typeface="Arial" panose="020B0604020202020204" pitchFamily="34" charset="0"/>
              </a:rPr>
              <a:t>Raja Harishchandra features </a:t>
            </a:r>
            <a:r>
              <a:rPr lang="en-US" sz="2400" b="0" i="0" u="none" strike="noStrike" baseline="0" dirty="0" err="1">
                <a:solidFill>
                  <a:srgbClr val="000000"/>
                </a:solidFill>
                <a:latin typeface="Arial" panose="020B0604020202020204" pitchFamily="34" charset="0"/>
              </a:rPr>
              <a:t>Dattatraya</a:t>
            </a:r>
            <a:r>
              <a:rPr lang="en-US" sz="2400" b="0" i="0" u="none" strike="noStrike" baseline="0" dirty="0">
                <a:solidFill>
                  <a:srgbClr val="000000"/>
                </a:solidFill>
                <a:latin typeface="Arial" panose="020B0604020202020204" pitchFamily="34" charset="0"/>
              </a:rPr>
              <a:t> Damodar </a:t>
            </a:r>
            <a:r>
              <a:rPr lang="en-US" sz="2400" b="0" i="0" u="none" strike="noStrike" baseline="0" dirty="0" err="1">
                <a:solidFill>
                  <a:srgbClr val="000000"/>
                </a:solidFill>
                <a:latin typeface="Arial" panose="020B0604020202020204" pitchFamily="34" charset="0"/>
              </a:rPr>
              <a:t>Dabke</a:t>
            </a:r>
            <a:r>
              <a:rPr lang="en-US" sz="2400" b="0" i="0" u="none" strike="noStrike" baseline="0" dirty="0">
                <a:solidFill>
                  <a:srgbClr val="000000"/>
                </a:solidFill>
                <a:latin typeface="Arial" panose="020B0604020202020204" pitchFamily="34" charset="0"/>
              </a:rPr>
              <a:t>, Anna </a:t>
            </a:r>
            <a:r>
              <a:rPr lang="en-US" sz="2400" b="0" i="0" u="none" strike="noStrike" baseline="0" dirty="0" err="1">
                <a:solidFill>
                  <a:srgbClr val="000000"/>
                </a:solidFill>
                <a:latin typeface="Arial" panose="020B0604020202020204" pitchFamily="34" charset="0"/>
              </a:rPr>
              <a:t>Salunke</a:t>
            </a:r>
            <a:r>
              <a:rPr lang="en-US" sz="2400" b="0" i="0" u="none" strike="noStrike" baseline="0" dirty="0">
                <a:solidFill>
                  <a:srgbClr val="000000"/>
                </a:solidFill>
                <a:latin typeface="Arial" panose="020B0604020202020204" pitchFamily="34" charset="0"/>
              </a:rPr>
              <a:t>, </a:t>
            </a:r>
            <a:r>
              <a:rPr lang="en-US" sz="2400" b="0" i="0" u="none" strike="noStrike" baseline="0" dirty="0">
                <a:solidFill>
                  <a:srgbClr val="000000"/>
                </a:solidFill>
                <a:latin typeface="+mj-lt"/>
              </a:rPr>
              <a:t>Bhalchandra</a:t>
            </a:r>
            <a:r>
              <a:rPr lang="en-US" sz="2400" b="0" i="0" u="none" strike="noStrike" baseline="0" dirty="0">
                <a:solidFill>
                  <a:srgbClr val="000000"/>
                </a:solidFill>
                <a:latin typeface="Arial" panose="020B0604020202020204" pitchFamily="34" charset="0"/>
              </a:rPr>
              <a:t> Phalke, and Gajanan Vasudev Sane and is based on the legend of Harishchandra, recounted in the Ramayana and Mahabharata. The film, being silent, had English and Hindi language inter-titles.</a:t>
            </a:r>
          </a:p>
          <a:p>
            <a:pPr marL="177800" indent="0" algn="just">
              <a:buNone/>
            </a:pPr>
            <a:endParaRPr lang="en-US" sz="2400" b="0" i="0" u="none" strike="noStrike" baseline="0" dirty="0">
              <a:solidFill>
                <a:srgbClr val="000000"/>
              </a:solidFill>
              <a:latin typeface="Arial" panose="020B0604020202020204" pitchFamily="34" charset="0"/>
            </a:endParaRPr>
          </a:p>
          <a:p>
            <a:pPr marL="520700" indent="-342900" algn="just"/>
            <a:r>
              <a:rPr lang="en-US" sz="2400" b="0" i="0" u="none" strike="noStrike" baseline="0" dirty="0">
                <a:solidFill>
                  <a:srgbClr val="000000"/>
                </a:solidFill>
                <a:latin typeface="Arial" panose="020B0604020202020204" pitchFamily="34" charset="0"/>
              </a:rPr>
              <a:t>Phalke decided to make a feature film after watching the film ‗The Life of Christ (1906)‘ at a theatre in Mumbai. He went to London for two weeks to learn filmmaking techniques and founded Phalke Films. He imported the hardware required for the filmmaking and exhibition from England, France, Germany, and the United States.</a:t>
            </a:r>
            <a:endParaRPr lang="en-US" sz="24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874435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b="0" i="0" u="none" strike="noStrike" baseline="0" dirty="0">
                <a:solidFill>
                  <a:srgbClr val="000000"/>
                </a:solidFill>
                <a:latin typeface="Arial" panose="020B0604020202020204" pitchFamily="34" charset="0"/>
              </a:rPr>
              <a:t>He published advertisements in various newspapers calling for the cast and crew. As no women were available to play female leads, male actors performed the female roles. Phalke was in charge of scripting, direction, production design, make-up, editing, along with film processing. </a:t>
            </a:r>
            <a:r>
              <a:rPr lang="en-US" sz="2400" b="0" i="0" u="none" strike="noStrike" baseline="0" dirty="0" err="1">
                <a:solidFill>
                  <a:srgbClr val="000000"/>
                </a:solidFill>
                <a:latin typeface="Arial" panose="020B0604020202020204" pitchFamily="34" charset="0"/>
              </a:rPr>
              <a:t>Trymbak</a:t>
            </a:r>
            <a:r>
              <a:rPr lang="en-US" sz="2400" b="0" i="0" u="none" strike="noStrike" baseline="0" dirty="0">
                <a:solidFill>
                  <a:srgbClr val="000000"/>
                </a:solidFill>
                <a:latin typeface="Arial" panose="020B0604020202020204" pitchFamily="34" charset="0"/>
              </a:rPr>
              <a:t> B. </a:t>
            </a:r>
            <a:r>
              <a:rPr lang="en-US" sz="2400" b="0" i="0" u="none" strike="noStrike" baseline="0" dirty="0" err="1">
                <a:solidFill>
                  <a:srgbClr val="000000"/>
                </a:solidFill>
                <a:latin typeface="Arial" panose="020B0604020202020204" pitchFamily="34" charset="0"/>
              </a:rPr>
              <a:t>Telang</a:t>
            </a:r>
            <a:r>
              <a:rPr lang="en-US" sz="2400" b="0" i="0" u="none" strike="noStrike" baseline="0" dirty="0">
                <a:solidFill>
                  <a:srgbClr val="000000"/>
                </a:solidFill>
                <a:latin typeface="Arial" panose="020B0604020202020204" pitchFamily="34" charset="0"/>
              </a:rPr>
              <a:t> handled the camera. Phalke completed filming in six months and 27 days producing a film of 3,700 feet, about four reels.</a:t>
            </a:r>
          </a:p>
          <a:p>
            <a:pPr marL="520700" indent="-342900" algn="just"/>
            <a:r>
              <a:rPr lang="en-US" sz="2400" dirty="0">
                <a:latin typeface="+mj-lt"/>
              </a:rPr>
              <a:t>The film premiered at the Olympia Theatre, Mumbai on 21 April 1913, and had its theatrical release on Saturday, 3 May 1913 at the Coronation Cinema, </a:t>
            </a:r>
            <a:r>
              <a:rPr lang="en-US" sz="2400" dirty="0" err="1">
                <a:latin typeface="+mj-lt"/>
              </a:rPr>
              <a:t>Girgaon</a:t>
            </a:r>
            <a:r>
              <a:rPr lang="en-US" sz="2400" dirty="0">
                <a:latin typeface="+mj-lt"/>
              </a:rPr>
              <a:t>, Mumbai.</a:t>
            </a:r>
          </a:p>
          <a:p>
            <a:pPr marL="520700" indent="-342900" algn="just"/>
            <a:r>
              <a:rPr lang="en-US" sz="2400" dirty="0">
                <a:latin typeface="+mj-lt"/>
              </a:rPr>
              <a:t>It was a commercial success and laid the foundation for the film industry in the country. The film is partially lost; only the first and last reels of the film are preserved at the National Film Archive of India.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4796502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pt-BR" sz="2400" b="1" i="0" u="none" strike="noStrike" baseline="0" dirty="0">
                <a:solidFill>
                  <a:srgbClr val="000000"/>
                </a:solidFill>
                <a:latin typeface="Arial" panose="020B0604020202020204" pitchFamily="34" charset="0"/>
              </a:rPr>
              <a:t>Musical Talkie Era (1930s – 1940s):-</a:t>
            </a:r>
          </a:p>
          <a:p>
            <a:pPr marL="520700" indent="-342900" algn="just"/>
            <a:r>
              <a:rPr lang="en-US" sz="2400" i="0" u="none" strike="noStrike" baseline="0" dirty="0">
                <a:solidFill>
                  <a:srgbClr val="000000"/>
                </a:solidFill>
                <a:latin typeface="Arial" panose="020B0604020202020204" pitchFamily="34" charset="0"/>
              </a:rPr>
              <a:t>The year 1931 saw the coming of the talkies with a bang which broke the long silence and introduced the Indian viewers with sound and music on the celluloid for the very first time. The </a:t>
            </a:r>
            <a:r>
              <a:rPr lang="en-US" sz="2400" b="1" i="0" u="none" strike="noStrike" baseline="0" dirty="0">
                <a:solidFill>
                  <a:srgbClr val="000000"/>
                </a:solidFill>
                <a:latin typeface="Arial" panose="020B0604020202020204" pitchFamily="34" charset="0"/>
              </a:rPr>
              <a:t>release of the film Alam Ara (Beauty of the world), at the Majestic Theatre in Bombay marked the historic event</a:t>
            </a:r>
            <a:r>
              <a:rPr lang="en-US" sz="2400" i="0" u="none" strike="noStrike" baseline="0" dirty="0">
                <a:solidFill>
                  <a:srgbClr val="000000"/>
                </a:solidFill>
                <a:latin typeface="Arial" panose="020B0604020202020204" pitchFamily="34" charset="0"/>
              </a:rPr>
              <a:t>. Advertised as an, ―all-talking, all-singing, all-dancing film this was a production by </a:t>
            </a:r>
            <a:r>
              <a:rPr lang="en-US" sz="2400" i="0" u="none" strike="noStrike" baseline="0" dirty="0" err="1">
                <a:solidFill>
                  <a:srgbClr val="000000"/>
                </a:solidFill>
                <a:latin typeface="Arial" panose="020B0604020202020204" pitchFamily="34" charset="0"/>
              </a:rPr>
              <a:t>Ardeshir</a:t>
            </a:r>
            <a:r>
              <a:rPr lang="en-US" sz="2400" i="0" u="none" strike="noStrike" baseline="0" dirty="0">
                <a:solidFill>
                  <a:srgbClr val="000000"/>
                </a:solidFill>
                <a:latin typeface="Arial" panose="020B0604020202020204" pitchFamily="34" charset="0"/>
              </a:rPr>
              <a:t> Irani known as father of Indian talking cinema.</a:t>
            </a:r>
          </a:p>
          <a:p>
            <a:pPr marL="520700" indent="-342900" algn="just"/>
            <a:endParaRPr lang="en-US" sz="2400" i="0" u="none" strike="noStrike" baseline="0" dirty="0">
              <a:solidFill>
                <a:srgbClr val="000000"/>
              </a:solidFill>
              <a:latin typeface="Arial" panose="020B0604020202020204" pitchFamily="34" charset="0"/>
            </a:endParaRPr>
          </a:p>
          <a:p>
            <a:pPr marL="520700" indent="-342900" algn="just"/>
            <a:r>
              <a:rPr lang="en-US" sz="2400" dirty="0">
                <a:solidFill>
                  <a:srgbClr val="000000"/>
                </a:solidFill>
                <a:latin typeface="Arial" panose="020B0604020202020204" pitchFamily="34" charset="0"/>
              </a:rPr>
              <a:t>Alam Ara is a costume drama telling the story of the rivalry of two queens and involving many characters, plots and subplots. This film‘s songs immediately proved a smash, particularly the one sung by actor/singer </a:t>
            </a:r>
            <a:r>
              <a:rPr lang="en-US" sz="2400" dirty="0" err="1">
                <a:solidFill>
                  <a:srgbClr val="000000"/>
                </a:solidFill>
                <a:latin typeface="Arial" panose="020B0604020202020204" pitchFamily="34" charset="0"/>
              </a:rPr>
              <a:t>W.M.Khan</a:t>
            </a:r>
            <a:r>
              <a:rPr lang="en-US" sz="2400" dirty="0">
                <a:solidFill>
                  <a:srgbClr val="000000"/>
                </a:solidFill>
                <a:latin typeface="Arial" panose="020B0604020202020204" pitchFamily="34" charset="0"/>
              </a:rPr>
              <a:t> in the role of a fakir, De </a:t>
            </a:r>
            <a:r>
              <a:rPr lang="en-US" sz="2400" dirty="0" err="1">
                <a:solidFill>
                  <a:srgbClr val="000000"/>
                </a:solidFill>
                <a:latin typeface="Arial" panose="020B0604020202020204" pitchFamily="34" charset="0"/>
              </a:rPr>
              <a:t>de</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Khuda</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ke</a:t>
            </a:r>
            <a:r>
              <a:rPr lang="en-US" sz="2400" dirty="0">
                <a:solidFill>
                  <a:srgbClr val="000000"/>
                </a:solidFill>
                <a:latin typeface="Arial" panose="020B0604020202020204" pitchFamily="34" charset="0"/>
              </a:rPr>
              <a:t> naam par </a:t>
            </a:r>
            <a:r>
              <a:rPr lang="en-US" sz="2400" dirty="0" err="1">
                <a:solidFill>
                  <a:srgbClr val="000000"/>
                </a:solidFill>
                <a:latin typeface="Arial" panose="020B0604020202020204" pitchFamily="34" charset="0"/>
              </a:rPr>
              <a:t>pyare</a:t>
            </a:r>
            <a:r>
              <a:rPr lang="en-US" sz="2400" dirty="0">
                <a:solidFill>
                  <a:srgbClr val="000000"/>
                </a:solidFill>
                <a:latin typeface="Arial" panose="020B0604020202020204" pitchFamily="34" charset="0"/>
              </a:rPr>
              <a:t>‘ (Give alms in the name of Allah).</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328574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Thereafter, songs and dances were established as an integral part of Indian popular cinema. This genre evolved out of the Urdu-Parsee Theatre, a narrative form that had already </a:t>
            </a:r>
            <a:r>
              <a:rPr lang="en-US" sz="2400" i="0" u="none" strike="noStrike" baseline="0" dirty="0" err="1">
                <a:solidFill>
                  <a:srgbClr val="000000"/>
                </a:solidFill>
                <a:latin typeface="Arial" panose="020B0604020202020204" pitchFamily="34" charset="0"/>
              </a:rPr>
              <a:t>skilfully</a:t>
            </a:r>
            <a:r>
              <a:rPr lang="en-US" sz="2400" i="0" u="none" strike="noStrike" baseline="0" dirty="0">
                <a:solidFill>
                  <a:srgbClr val="000000"/>
                </a:solidFill>
                <a:latin typeface="Arial" panose="020B0604020202020204" pitchFamily="34" charset="0"/>
              </a:rPr>
              <a:t> dramatized Victorian plays and Persian Love Legends. </a:t>
            </a:r>
            <a:r>
              <a:rPr lang="en-US" sz="2400" b="1" i="0" u="none" strike="noStrike" baseline="0" dirty="0">
                <a:solidFill>
                  <a:srgbClr val="000000"/>
                </a:solidFill>
                <a:latin typeface="Arial" panose="020B0604020202020204" pitchFamily="34" charset="0"/>
              </a:rPr>
              <a:t>The courtly love stories of the Urdu-Parsee Theatre are probably the reason behind Indian cinema‘s dependence on romantic themes and the way they link love, obstacles and tragedy.</a:t>
            </a:r>
          </a:p>
          <a:p>
            <a:pPr marL="177800" indent="0" algn="just">
              <a:buNone/>
            </a:pPr>
            <a:endParaRPr lang="en-US" sz="2400" b="1"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 Another </a:t>
            </a:r>
            <a:r>
              <a:rPr lang="en-US" sz="2400" b="1" i="0" u="none" strike="noStrike" baseline="0" dirty="0">
                <a:solidFill>
                  <a:srgbClr val="000000"/>
                </a:solidFill>
                <a:latin typeface="Arial" panose="020B0604020202020204" pitchFamily="34" charset="0"/>
              </a:rPr>
              <a:t>popular genre of this period was the historical film</a:t>
            </a:r>
            <a:r>
              <a:rPr lang="en-US" sz="2400" i="0" u="none" strike="noStrike" baseline="0" dirty="0">
                <a:solidFill>
                  <a:srgbClr val="000000"/>
                </a:solidFill>
                <a:latin typeface="Arial" panose="020B0604020202020204" pitchFamily="34" charset="0"/>
              </a:rPr>
              <a:t>, based on stories of real characters or legendary hero‘s. The importance of the historical film lay in its patriotic undertones.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528190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Individual film director‘s were deeply concerned by the independence movement led by the congress party and demonstrated their allegiance to the concept of a free India in films such as </a:t>
            </a:r>
            <a:r>
              <a:rPr lang="en-US" sz="2400" b="1" i="0" u="none" strike="noStrike" baseline="0" dirty="0" err="1">
                <a:solidFill>
                  <a:srgbClr val="000000"/>
                </a:solidFill>
                <a:latin typeface="Arial" panose="020B0604020202020204" pitchFamily="34" charset="0"/>
              </a:rPr>
              <a:t>Sikandra</a:t>
            </a:r>
            <a:r>
              <a:rPr lang="en-US" sz="2400" b="1" i="0" u="none" strike="noStrike" baseline="0" dirty="0">
                <a:solidFill>
                  <a:srgbClr val="000000"/>
                </a:solidFill>
                <a:latin typeface="Arial" panose="020B0604020202020204" pitchFamily="34" charset="0"/>
              </a:rPr>
              <a:t>‘ (1941) and Shaheed‘ (1948) </a:t>
            </a:r>
            <a:r>
              <a:rPr lang="en-US" sz="2400" i="0" u="none" strike="noStrike" baseline="0" dirty="0">
                <a:solidFill>
                  <a:srgbClr val="000000"/>
                </a:solidFill>
                <a:latin typeface="Arial" panose="020B0604020202020204" pitchFamily="34" charset="0"/>
              </a:rPr>
              <a:t>.</a:t>
            </a:r>
          </a:p>
          <a:p>
            <a:pPr marL="520700" indent="-342900" algn="just"/>
            <a:endParaRPr lang="en-US" sz="2400"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In the 1940s and 1950s, a small number of patriotic films and a handful of songs with a clear message of Indian nationalism were produced – the most famous is </a:t>
            </a:r>
            <a:r>
              <a:rPr lang="en-US" sz="2400" b="1" i="0" u="none" strike="noStrike" baseline="0" dirty="0">
                <a:solidFill>
                  <a:srgbClr val="000000"/>
                </a:solidFill>
                <a:latin typeface="Arial" panose="020B0604020202020204" pitchFamily="34" charset="0"/>
              </a:rPr>
              <a:t>Door </a:t>
            </a:r>
            <a:r>
              <a:rPr lang="en-US" sz="2400" b="1" i="0" u="none" strike="noStrike" baseline="0" dirty="0" err="1">
                <a:solidFill>
                  <a:srgbClr val="000000"/>
                </a:solidFill>
                <a:latin typeface="Arial" panose="020B0604020202020204" pitchFamily="34" charset="0"/>
              </a:rPr>
              <a:t>Hato</a:t>
            </a:r>
            <a:r>
              <a:rPr lang="en-US" sz="2400" b="1" i="0" u="none" strike="noStrike" baseline="0" dirty="0">
                <a:solidFill>
                  <a:srgbClr val="000000"/>
                </a:solidFill>
                <a:latin typeface="Arial" panose="020B0604020202020204" pitchFamily="34" charset="0"/>
              </a:rPr>
              <a:t> O </a:t>
            </a:r>
            <a:r>
              <a:rPr lang="en-US" sz="2400" b="1" i="0" u="none" strike="noStrike" baseline="0" dirty="0" err="1">
                <a:solidFill>
                  <a:srgbClr val="000000"/>
                </a:solidFill>
                <a:latin typeface="Arial" panose="020B0604020202020204" pitchFamily="34" charset="0"/>
              </a:rPr>
              <a:t>Duniya</a:t>
            </a:r>
            <a:r>
              <a:rPr lang="en-US" sz="2400" b="1" i="0" u="none" strike="noStrike" baseline="0" dirty="0">
                <a:solidFill>
                  <a:srgbClr val="000000"/>
                </a:solidFill>
                <a:latin typeface="Arial" panose="020B0604020202020204" pitchFamily="34" charset="0"/>
              </a:rPr>
              <a:t> </a:t>
            </a:r>
            <a:r>
              <a:rPr lang="en-US" sz="2400" b="1" i="0" u="none" strike="noStrike" baseline="0" dirty="0" err="1">
                <a:solidFill>
                  <a:srgbClr val="000000"/>
                </a:solidFill>
                <a:latin typeface="Arial" panose="020B0604020202020204" pitchFamily="34" charset="0"/>
              </a:rPr>
              <a:t>Valo</a:t>
            </a:r>
            <a:r>
              <a:rPr lang="en-US" sz="2400" b="1" i="0" u="none" strike="noStrike" baseline="0" dirty="0">
                <a:solidFill>
                  <a:srgbClr val="000000"/>
                </a:solidFill>
                <a:latin typeface="Arial" panose="020B0604020202020204" pitchFamily="34" charset="0"/>
              </a:rPr>
              <a:t>, Hindustan </a:t>
            </a:r>
            <a:r>
              <a:rPr lang="en-US" sz="2400" b="1" i="0" u="none" strike="noStrike" baseline="0" dirty="0" err="1">
                <a:solidFill>
                  <a:srgbClr val="000000"/>
                </a:solidFill>
                <a:latin typeface="Arial" panose="020B0604020202020204" pitchFamily="34" charset="0"/>
              </a:rPr>
              <a:t>Hamara</a:t>
            </a:r>
            <a:r>
              <a:rPr lang="en-US" sz="2400" b="1" i="0" u="none" strike="noStrike" baseline="0" dirty="0">
                <a:solidFill>
                  <a:srgbClr val="000000"/>
                </a:solidFill>
                <a:latin typeface="Arial" panose="020B0604020202020204" pitchFamily="34" charset="0"/>
              </a:rPr>
              <a:t> Hai‘ (Go away, you invaders! India is ours‘) in the 1943 film Kismet </a:t>
            </a:r>
            <a:r>
              <a:rPr lang="en-US" sz="2400" i="0" u="none" strike="noStrike" baseline="0" dirty="0">
                <a:solidFill>
                  <a:srgbClr val="000000"/>
                </a:solidFill>
                <a:latin typeface="Arial" panose="020B0604020202020204" pitchFamily="34" charset="0"/>
              </a:rPr>
              <a:t>– but by and large the patriotic film isn‘t a genre that is hugely popular today.</a:t>
            </a:r>
          </a:p>
          <a:p>
            <a:pPr marL="520700" indent="-342900" algn="just"/>
            <a:endParaRPr lang="en-US" sz="24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610211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400" b="1" i="0" u="none" strike="noStrike" baseline="0" dirty="0">
                <a:solidFill>
                  <a:srgbClr val="000000"/>
                </a:solidFill>
                <a:latin typeface="Arial" panose="020B0604020202020204" pitchFamily="34" charset="0"/>
              </a:rPr>
              <a:t>The first Indian musical talkie movie ‘Alam Ara’:-</a:t>
            </a:r>
          </a:p>
          <a:p>
            <a:pPr marL="520700" indent="-342900" algn="just"/>
            <a:r>
              <a:rPr lang="en-US" sz="2400" i="0" u="none" strike="noStrike" baseline="0" dirty="0">
                <a:solidFill>
                  <a:srgbClr val="000000"/>
                </a:solidFill>
                <a:latin typeface="Arial" panose="020B0604020202020204" pitchFamily="34" charset="0"/>
              </a:rPr>
              <a:t>Alam Ara (meaning The Ornament of the World‘), directed by </a:t>
            </a:r>
            <a:r>
              <a:rPr lang="en-US" sz="2400" i="0" u="none" strike="noStrike" baseline="0" dirty="0" err="1">
                <a:solidFill>
                  <a:srgbClr val="000000"/>
                </a:solidFill>
                <a:latin typeface="Arial" panose="020B0604020202020204" pitchFamily="34" charset="0"/>
              </a:rPr>
              <a:t>Ardeshir</a:t>
            </a:r>
            <a:r>
              <a:rPr lang="en-US" sz="2400" i="0" u="none" strike="noStrike" baseline="0" dirty="0">
                <a:solidFill>
                  <a:srgbClr val="000000"/>
                </a:solidFill>
                <a:latin typeface="Arial" panose="020B0604020202020204" pitchFamily="34" charset="0"/>
              </a:rPr>
              <a:t> Irani, released in Bombay on 14 March 1931, to such massive response in theatres that it is said even police was called to control the hysterical crowds.</a:t>
            </a:r>
          </a:p>
          <a:p>
            <a:pPr marL="520700" indent="-342900" algn="just"/>
            <a:endParaRPr lang="en-US" sz="2400" dirty="0">
              <a:solidFill>
                <a:srgbClr val="000000"/>
              </a:solidFill>
              <a:latin typeface="Arial" panose="020B0604020202020204" pitchFamily="34" charset="0"/>
            </a:endParaRPr>
          </a:p>
          <a:p>
            <a:pPr marL="520700" indent="-342900" algn="just"/>
            <a:endParaRPr lang="en-US" sz="2400" i="0" u="none" strike="noStrike" baseline="0" dirty="0">
              <a:solidFill>
                <a:srgbClr val="000000"/>
              </a:solidFill>
              <a:latin typeface="Arial" panose="020B0604020202020204" pitchFamily="34" charset="0"/>
            </a:endParaRPr>
          </a:p>
          <a:p>
            <a:pPr marL="520700" indent="-342900" algn="just"/>
            <a:r>
              <a:rPr lang="en-US" sz="2400" b="1" i="0" u="none" strike="noStrike" baseline="0" dirty="0">
                <a:solidFill>
                  <a:srgbClr val="000000"/>
                </a:solidFill>
                <a:latin typeface="Arial" panose="020B0604020202020204" pitchFamily="34" charset="0"/>
              </a:rPr>
              <a:t>Based on a Parsi play by Joseph David</a:t>
            </a:r>
            <a:r>
              <a:rPr lang="en-US" sz="2400" i="0" u="none" strike="noStrike" baseline="0" dirty="0">
                <a:solidFill>
                  <a:srgbClr val="000000"/>
                </a:solidFill>
                <a:latin typeface="Arial" panose="020B0604020202020204" pitchFamily="34" charset="0"/>
              </a:rPr>
              <a:t>, Alam Ara revolves around a love story between a prince and a gypsy girl. Starring </a:t>
            </a:r>
            <a:r>
              <a:rPr lang="en-US" sz="2400" i="0" u="none" strike="noStrike" baseline="0" dirty="0" err="1">
                <a:solidFill>
                  <a:srgbClr val="000000"/>
                </a:solidFill>
                <a:latin typeface="Arial" panose="020B0604020202020204" pitchFamily="34" charset="0"/>
              </a:rPr>
              <a:t>Prithviraj</a:t>
            </a:r>
            <a:r>
              <a:rPr lang="en-US" sz="2400" i="0" u="none" strike="noStrike" baseline="0" dirty="0">
                <a:solidFill>
                  <a:srgbClr val="000000"/>
                </a:solidFill>
                <a:latin typeface="Arial" panose="020B0604020202020204" pitchFamily="34" charset="0"/>
              </a:rPr>
              <a:t> Kapoor and Zubeida, Alam Ara created an unprecedented craze with throngs of fans standing in queues for hours to watch the first film that would actually talk to them and also sing!</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570437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The film </a:t>
            </a:r>
            <a:r>
              <a:rPr lang="en-US" sz="2400" b="1" i="0" u="none" strike="noStrike" baseline="0" dirty="0">
                <a:solidFill>
                  <a:srgbClr val="000000"/>
                </a:solidFill>
                <a:latin typeface="Arial" panose="020B0604020202020204" pitchFamily="34" charset="0"/>
              </a:rPr>
              <a:t>had 7 seven songs</a:t>
            </a:r>
            <a:r>
              <a:rPr lang="en-US" sz="2400" i="0" u="none" strike="noStrike" baseline="0" dirty="0">
                <a:solidFill>
                  <a:srgbClr val="000000"/>
                </a:solidFill>
                <a:latin typeface="Arial" panose="020B0604020202020204" pitchFamily="34" charset="0"/>
              </a:rPr>
              <a:t>. In the 30‘s, the concept of playback singing was unheard of. ―</a:t>
            </a:r>
            <a:r>
              <a:rPr lang="en-US" sz="2400" b="1" i="0" u="none" strike="noStrike" baseline="0" dirty="0">
                <a:solidFill>
                  <a:srgbClr val="000000"/>
                </a:solidFill>
                <a:latin typeface="Arial" panose="020B0604020202020204" pitchFamily="34" charset="0"/>
              </a:rPr>
              <a:t>De </a:t>
            </a:r>
            <a:r>
              <a:rPr lang="en-US" sz="2400" b="1" i="0" u="none" strike="noStrike" baseline="0" dirty="0" err="1">
                <a:solidFill>
                  <a:srgbClr val="000000"/>
                </a:solidFill>
                <a:latin typeface="Arial" panose="020B0604020202020204" pitchFamily="34" charset="0"/>
              </a:rPr>
              <a:t>de</a:t>
            </a:r>
            <a:r>
              <a:rPr lang="en-US" sz="2400" b="1" i="0" u="none" strike="noStrike" baseline="0" dirty="0">
                <a:solidFill>
                  <a:srgbClr val="000000"/>
                </a:solidFill>
                <a:latin typeface="Arial" panose="020B0604020202020204" pitchFamily="34" charset="0"/>
              </a:rPr>
              <a:t> </a:t>
            </a:r>
            <a:r>
              <a:rPr lang="en-US" sz="2400" b="1" i="0" u="none" strike="noStrike" baseline="0" dirty="0" err="1">
                <a:solidFill>
                  <a:srgbClr val="000000"/>
                </a:solidFill>
                <a:latin typeface="Arial" panose="020B0604020202020204" pitchFamily="34" charset="0"/>
              </a:rPr>
              <a:t>khuda</a:t>
            </a:r>
            <a:r>
              <a:rPr lang="en-US" sz="2400" b="1" i="0" u="none" strike="noStrike" baseline="0" dirty="0">
                <a:solidFill>
                  <a:srgbClr val="000000"/>
                </a:solidFill>
                <a:latin typeface="Arial" panose="020B0604020202020204" pitchFamily="34" charset="0"/>
              </a:rPr>
              <a:t> </a:t>
            </a:r>
            <a:r>
              <a:rPr lang="en-US" sz="2400" b="1" i="0" u="none" strike="noStrike" baseline="0" dirty="0" err="1">
                <a:solidFill>
                  <a:srgbClr val="000000"/>
                </a:solidFill>
                <a:latin typeface="Arial" panose="020B0604020202020204" pitchFamily="34" charset="0"/>
              </a:rPr>
              <a:t>ke</a:t>
            </a:r>
            <a:r>
              <a:rPr lang="en-US" sz="2400" b="1" i="0" u="none" strike="noStrike" baseline="0" dirty="0">
                <a:solidFill>
                  <a:srgbClr val="000000"/>
                </a:solidFill>
                <a:latin typeface="Arial" panose="020B0604020202020204" pitchFamily="34" charset="0"/>
              </a:rPr>
              <a:t> naam per, the first ever song in an Indian film was sung by actor called Wazir Mohammed Khan </a:t>
            </a:r>
            <a:r>
              <a:rPr lang="en-US" sz="2400" i="0" u="none" strike="noStrike" baseline="0" dirty="0">
                <a:solidFill>
                  <a:srgbClr val="000000"/>
                </a:solidFill>
                <a:latin typeface="Arial" panose="020B0604020202020204" pitchFamily="34" charset="0"/>
              </a:rPr>
              <a:t>who also played the role of a fakir/sadhu in the film. </a:t>
            </a:r>
            <a:r>
              <a:rPr lang="en-US" sz="2400" dirty="0" err="1">
                <a:solidFill>
                  <a:srgbClr val="000000"/>
                </a:solidFill>
                <a:latin typeface="Arial" panose="020B0604020202020204" pitchFamily="34" charset="0"/>
              </a:rPr>
              <a:t>Badla</a:t>
            </a:r>
            <a:r>
              <a:rPr lang="en-US" sz="2400" dirty="0">
                <a:solidFill>
                  <a:srgbClr val="000000"/>
                </a:solidFill>
                <a:latin typeface="Arial" panose="020B0604020202020204" pitchFamily="34" charset="0"/>
              </a:rPr>
              <a:t> </a:t>
            </a:r>
            <a:r>
              <a:rPr lang="en-US" sz="2400" dirty="0" err="1">
                <a:solidFill>
                  <a:srgbClr val="000000"/>
                </a:solidFill>
                <a:latin typeface="Arial" panose="020B0604020202020204" pitchFamily="34" charset="0"/>
              </a:rPr>
              <a:t>Dilwayega</a:t>
            </a:r>
            <a:r>
              <a:rPr lang="en-US" sz="2400" dirty="0">
                <a:solidFill>
                  <a:srgbClr val="000000"/>
                </a:solidFill>
                <a:latin typeface="Arial" panose="020B0604020202020204" pitchFamily="34" charset="0"/>
              </a:rPr>
              <a:t> Ya Rabb‖ was sung by the leading lady, Zubeida herself.</a:t>
            </a:r>
          </a:p>
          <a:p>
            <a:pPr marL="520700" indent="-342900" algn="just"/>
            <a:r>
              <a:rPr lang="en-US" sz="2400" b="1" dirty="0">
                <a:solidFill>
                  <a:srgbClr val="000000"/>
                </a:solidFill>
                <a:latin typeface="Arial" panose="020B0604020202020204" pitchFamily="34" charset="0"/>
              </a:rPr>
              <a:t>The USP of Alam Ara was its soundtrack and songs</a:t>
            </a:r>
            <a:r>
              <a:rPr lang="en-US" sz="2400" dirty="0">
                <a:solidFill>
                  <a:srgbClr val="000000"/>
                </a:solidFill>
                <a:latin typeface="Arial" panose="020B0604020202020204" pitchFamily="34" charset="0"/>
              </a:rPr>
              <a:t>. The songs became such big hits that the tradition of having songs in a film became an integral part of Indian cinema. As renowned filmmaker </a:t>
            </a:r>
            <a:r>
              <a:rPr lang="en-US" sz="2400" b="1" dirty="0">
                <a:solidFill>
                  <a:srgbClr val="000000"/>
                </a:solidFill>
                <a:latin typeface="Arial" panose="020B0604020202020204" pitchFamily="34" charset="0"/>
              </a:rPr>
              <a:t>Shyam </a:t>
            </a:r>
            <a:r>
              <a:rPr lang="en-US" sz="2400" b="1" dirty="0" err="1">
                <a:solidFill>
                  <a:srgbClr val="000000"/>
                </a:solidFill>
                <a:latin typeface="Arial" panose="020B0604020202020204" pitchFamily="34" charset="0"/>
              </a:rPr>
              <a:t>Benegal</a:t>
            </a:r>
            <a:r>
              <a:rPr lang="en-US" sz="2400" b="1" dirty="0">
                <a:solidFill>
                  <a:srgbClr val="000000"/>
                </a:solidFill>
                <a:latin typeface="Arial" panose="020B0604020202020204" pitchFamily="34" charset="0"/>
              </a:rPr>
              <a:t> once said</a:t>
            </a:r>
            <a:r>
              <a:rPr lang="en-US" sz="2400" dirty="0">
                <a:solidFill>
                  <a:srgbClr val="000000"/>
                </a:solidFill>
                <a:latin typeface="Arial" panose="020B0604020202020204" pitchFamily="34" charset="0"/>
              </a:rPr>
              <a:t>, ―</a:t>
            </a:r>
            <a:r>
              <a:rPr lang="en-US" sz="2400" b="1" dirty="0">
                <a:solidFill>
                  <a:srgbClr val="000000"/>
                </a:solidFill>
                <a:latin typeface="Arial" panose="020B0604020202020204" pitchFamily="34" charset="0"/>
              </a:rPr>
              <a:t>It was not just a talkie. It was a talking and singing film with more singing and less talking</a:t>
            </a:r>
            <a:r>
              <a:rPr lang="en-US" sz="2400" dirty="0">
                <a:solidFill>
                  <a:srgbClr val="000000"/>
                </a:solidFill>
                <a:latin typeface="Arial" panose="020B0604020202020204" pitchFamily="34" charset="0"/>
              </a:rPr>
              <a:t>.</a:t>
            </a:r>
          </a:p>
          <a:p>
            <a:pPr marL="520700" indent="-342900" algn="just"/>
            <a:r>
              <a:rPr lang="en-US" sz="2400" dirty="0" err="1">
                <a:solidFill>
                  <a:srgbClr val="000000"/>
                </a:solidFill>
                <a:latin typeface="Arial" panose="020B0604020202020204" pitchFamily="34" charset="0"/>
              </a:rPr>
              <a:t>Alam</a:t>
            </a:r>
            <a:r>
              <a:rPr lang="en-US" sz="2400" dirty="0">
                <a:solidFill>
                  <a:srgbClr val="000000"/>
                </a:solidFill>
                <a:latin typeface="Arial" panose="020B0604020202020204" pitchFamily="34" charset="0"/>
              </a:rPr>
              <a:t> Ara was a trendsetter of its times and will always be remembered for its big role in starting the era of Indian talkies.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83150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400" b="1" i="0" u="none" strike="noStrike" baseline="0" dirty="0">
                <a:solidFill>
                  <a:srgbClr val="000000"/>
                </a:solidFill>
                <a:latin typeface="Arial" panose="020B0604020202020204" pitchFamily="34" charset="0"/>
              </a:rPr>
              <a:t>Social Era (1940s - 1960s):-</a:t>
            </a:r>
          </a:p>
          <a:p>
            <a:pPr marL="520700" indent="-342900" algn="just"/>
            <a:r>
              <a:rPr lang="en-US" sz="2400" i="0" u="none" strike="noStrike" baseline="0" dirty="0">
                <a:solidFill>
                  <a:srgbClr val="000000"/>
                </a:solidFill>
                <a:latin typeface="Arial" panose="020B0604020202020204" pitchFamily="34" charset="0"/>
              </a:rPr>
              <a:t>The Post-Independence era </a:t>
            </a:r>
            <a:r>
              <a:rPr lang="en-US" sz="2400" b="1" i="0" u="none" strike="noStrike" baseline="0" dirty="0">
                <a:solidFill>
                  <a:srgbClr val="000000"/>
                </a:solidFill>
                <a:latin typeface="Arial" panose="020B0604020202020204" pitchFamily="34" charset="0"/>
              </a:rPr>
              <a:t>from the late 1940s to the 1960s is regarded by film historians as the Golden Age‘ in the history of Indian cinema rose to such glory only because of the architects of the superstructure named Bollywood. </a:t>
            </a:r>
            <a:r>
              <a:rPr lang="en-US" sz="2400" i="0" u="none" strike="noStrike" baseline="0" dirty="0">
                <a:solidFill>
                  <a:srgbClr val="000000"/>
                </a:solidFill>
                <a:latin typeface="Arial" panose="020B0604020202020204" pitchFamily="34" charset="0"/>
              </a:rPr>
              <a:t>It was due to their ability to undertake risks, think ahead of their times and have the courage and vision to implement their ideas. During that time the creative talents be it director, actor, lyric writers, composers, writers and in every department used to be excellent.</a:t>
            </a:r>
          </a:p>
          <a:p>
            <a:pPr marL="520700" indent="-342900" algn="just"/>
            <a:r>
              <a:rPr lang="en-US" sz="2400" dirty="0">
                <a:solidFill>
                  <a:srgbClr val="000000"/>
                </a:solidFill>
                <a:latin typeface="Arial" panose="020B0604020202020204" pitchFamily="34" charset="0"/>
              </a:rPr>
              <a:t>An era followed by the attainment of freedom bringing with itself the intricate task of nation building and economic development. An era of turbulent times yet many opportunities, </a:t>
            </a:r>
            <a:r>
              <a:rPr lang="en-US" sz="2400" b="1" dirty="0">
                <a:solidFill>
                  <a:srgbClr val="000000"/>
                </a:solidFill>
                <a:latin typeface="Arial" panose="020B0604020202020204" pitchFamily="34" charset="0"/>
              </a:rPr>
              <a:t>an</a:t>
            </a:r>
            <a:r>
              <a:rPr lang="en-US" sz="2400" dirty="0">
                <a:solidFill>
                  <a:srgbClr val="000000"/>
                </a:solidFill>
                <a:latin typeface="Arial" panose="020B0604020202020204" pitchFamily="34" charset="0"/>
              </a:rPr>
              <a:t> </a:t>
            </a:r>
            <a:r>
              <a:rPr lang="en-US" sz="2400" b="1" dirty="0">
                <a:solidFill>
                  <a:srgbClr val="000000"/>
                </a:solidFill>
                <a:latin typeface="Arial" panose="020B0604020202020204" pitchFamily="34" charset="0"/>
              </a:rPr>
              <a:t>era known as the most creative and innovative decade in Hindi cinema</a:t>
            </a:r>
            <a:r>
              <a:rPr lang="en-US" sz="2400" dirty="0">
                <a:solidFill>
                  <a:srgbClr val="000000"/>
                </a:solidFill>
                <a:latin typeface="Arial" panose="020B0604020202020204" pitchFamily="34" charset="0"/>
              </a:rPr>
              <a:t>, an era of faith and dreams of a better and more successful India.</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471322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The films of the time </a:t>
            </a:r>
            <a:r>
              <a:rPr lang="en-US" sz="2400" b="1" i="0" u="none" strike="noStrike" baseline="0" dirty="0">
                <a:solidFill>
                  <a:srgbClr val="000000"/>
                </a:solidFill>
                <a:latin typeface="Arial" panose="020B0604020202020204" pitchFamily="34" charset="0"/>
              </a:rPr>
              <a:t>were thought-provoking and emotionally enriching albeit with a touch of melodrama</a:t>
            </a:r>
            <a:r>
              <a:rPr lang="en-US" sz="2400" i="0" u="none" strike="noStrike" baseline="0" dirty="0">
                <a:solidFill>
                  <a:srgbClr val="000000"/>
                </a:solidFill>
                <a:latin typeface="Arial" panose="020B0604020202020204" pitchFamily="34" charset="0"/>
              </a:rPr>
              <a:t>; they were not creating an escape into the fantasy but delivering new ideas and values while keeping the basic Indian virtue intact. The films of the time sold dreams and created new horizons of expectations for the masses.</a:t>
            </a:r>
          </a:p>
          <a:p>
            <a:pPr marL="520700" indent="-342900" algn="just"/>
            <a:r>
              <a:rPr lang="en-US" sz="2400" i="0" u="none" strike="noStrike" baseline="0" dirty="0">
                <a:solidFill>
                  <a:srgbClr val="000000"/>
                </a:solidFill>
                <a:latin typeface="Arial" panose="020B0604020202020204" pitchFamily="34" charset="0"/>
              </a:rPr>
              <a:t>Hindi cinema in the 1950s was influenced by a variety of factors - a leftist institution such as the Indian People‘s Theatre Association (IPTA), formed in 1942 with the aim of using theatre to bring greater political awareness, an event like the First International Film Festival of India, a phenomena such as large scale rural to urban migration, the troubles of the marginalized sections of the society and processes such as nation building, economic development, and social reform.</a:t>
            </a:r>
            <a:endParaRPr lang="en-US" sz="24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3790048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Another factor heavily influencing the films of the time was the feeling of patriotism and national identity in the wake of independence from colonial rule and subsequent wars with Pakistan and China.</a:t>
            </a:r>
          </a:p>
          <a:p>
            <a:pPr marL="520700" indent="-342900" algn="just"/>
            <a:r>
              <a:rPr lang="en-US" sz="2400" b="1" i="0" u="none" strike="noStrike" baseline="0" dirty="0">
                <a:solidFill>
                  <a:srgbClr val="000000"/>
                </a:solidFill>
                <a:latin typeface="Arial" panose="020B0604020202020204" pitchFamily="34" charset="0"/>
              </a:rPr>
              <a:t>This period also saw a beautiful celluloid portrayal in the trilogy of Satyajit Ray starting with </a:t>
            </a:r>
            <a:r>
              <a:rPr lang="en-US" sz="2400" b="1" i="0" u="none" strike="noStrike" baseline="0" dirty="0" err="1">
                <a:solidFill>
                  <a:srgbClr val="000000"/>
                </a:solidFill>
                <a:latin typeface="Arial" panose="020B0604020202020204" pitchFamily="34" charset="0"/>
              </a:rPr>
              <a:t>Pather</a:t>
            </a:r>
            <a:r>
              <a:rPr lang="en-US" sz="2400" b="1" i="0" u="none" strike="noStrike" baseline="0" dirty="0">
                <a:solidFill>
                  <a:srgbClr val="000000"/>
                </a:solidFill>
                <a:latin typeface="Arial" panose="020B0604020202020204" pitchFamily="34" charset="0"/>
              </a:rPr>
              <a:t> Panchali (Song of the Road) in 1955 - the first of </a:t>
            </a:r>
            <a:r>
              <a:rPr lang="en-US" sz="2400" b="1" i="0" u="none" strike="noStrike" baseline="0" dirty="0" err="1">
                <a:solidFill>
                  <a:srgbClr val="000000"/>
                </a:solidFill>
                <a:latin typeface="Arial" panose="020B0604020202020204" pitchFamily="34" charset="0"/>
              </a:rPr>
              <a:t>Apu</a:t>
            </a:r>
            <a:r>
              <a:rPr lang="en-US" sz="2400" b="1" i="0" u="none" strike="noStrike" baseline="0" dirty="0">
                <a:solidFill>
                  <a:srgbClr val="000000"/>
                </a:solidFill>
                <a:latin typeface="Arial" panose="020B0604020202020204" pitchFamily="34" charset="0"/>
              </a:rPr>
              <a:t> Trilogy‘, which won the Best Human Documentary Film at the Cannes Film Festival, Considered to be the world’s most prestigious film festival</a:t>
            </a:r>
            <a:r>
              <a:rPr lang="en-US" sz="2400" i="0" u="none" strike="noStrike" baseline="0" dirty="0">
                <a:solidFill>
                  <a:srgbClr val="000000"/>
                </a:solidFill>
                <a:latin typeface="Arial" panose="020B0604020202020204" pitchFamily="34" charset="0"/>
              </a:rPr>
              <a:t>. </a:t>
            </a:r>
            <a:r>
              <a:rPr lang="en-US" sz="2400" b="1" i="0" u="none" strike="noStrike" baseline="0" dirty="0">
                <a:solidFill>
                  <a:srgbClr val="000000"/>
                </a:solidFill>
                <a:latin typeface="Arial" panose="020B0604020202020204" pitchFamily="34" charset="0"/>
              </a:rPr>
              <a:t>With this film Indian cinema made, its presence felt all over the world</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Aparajito</a:t>
            </a:r>
            <a:r>
              <a:rPr lang="en-US" sz="2400" i="0" u="none" strike="noStrike" baseline="0" dirty="0">
                <a:solidFill>
                  <a:srgbClr val="000000"/>
                </a:solidFill>
                <a:latin typeface="Arial" panose="020B0604020202020204" pitchFamily="34" charset="0"/>
              </a:rPr>
              <a:t> (The Unvanquished) in 1957 and </a:t>
            </a:r>
            <a:r>
              <a:rPr lang="en-US" sz="2400" i="0" u="none" strike="noStrike" baseline="0" dirty="0" err="1">
                <a:solidFill>
                  <a:srgbClr val="000000"/>
                </a:solidFill>
                <a:latin typeface="Arial" panose="020B0604020202020204" pitchFamily="34" charset="0"/>
              </a:rPr>
              <a:t>Apur</a:t>
            </a:r>
            <a:r>
              <a:rPr lang="en-US" sz="2400" i="0" u="none" strike="noStrike" baseline="0" dirty="0">
                <a:solidFill>
                  <a:srgbClr val="000000"/>
                </a:solidFill>
                <a:latin typeface="Arial" panose="020B0604020202020204" pitchFamily="34" charset="0"/>
              </a:rPr>
              <a:t> Sansar (the world of </a:t>
            </a:r>
            <a:r>
              <a:rPr lang="en-US" sz="2400" i="0" u="none" strike="noStrike" baseline="0" dirty="0" err="1">
                <a:solidFill>
                  <a:srgbClr val="000000"/>
                </a:solidFill>
                <a:latin typeface="Arial" panose="020B0604020202020204" pitchFamily="34" charset="0"/>
              </a:rPr>
              <a:t>Apu</a:t>
            </a:r>
            <a:r>
              <a:rPr lang="en-US" sz="2400" i="0" u="none" strike="noStrike" baseline="0" dirty="0">
                <a:solidFill>
                  <a:srgbClr val="000000"/>
                </a:solidFill>
                <a:latin typeface="Arial" panose="020B0604020202020204" pitchFamily="34" charset="0"/>
              </a:rPr>
              <a:t>) in 1958 thus completed the </a:t>
            </a:r>
            <a:r>
              <a:rPr lang="en-US" sz="2400" i="0" u="none" strike="noStrike" baseline="0" dirty="0" err="1">
                <a:solidFill>
                  <a:srgbClr val="000000"/>
                </a:solidFill>
                <a:latin typeface="Arial" panose="020B0604020202020204" pitchFamily="34" charset="0"/>
              </a:rPr>
              <a:t>Apu</a:t>
            </a:r>
            <a:r>
              <a:rPr lang="en-US" sz="2400" i="0" u="none" strike="noStrike" baseline="0" dirty="0">
                <a:solidFill>
                  <a:srgbClr val="000000"/>
                </a:solidFill>
                <a:latin typeface="Arial" panose="020B0604020202020204" pitchFamily="34" charset="0"/>
              </a:rPr>
              <a:t> trilogy.</a:t>
            </a:r>
            <a:endParaRPr lang="en-US" sz="240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424782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Expressionist films have many tactics for blending the elements of the shot. They employed stylized surfaces, symmetry, distortion and exaggeration. Perhaps the most obvious and pervasive trait of expressionism is the use of distortion and exaggeration. In such films houses are often pointed and twisted, chairs are tall, and staircases are crooked and uneven.</a:t>
            </a:r>
          </a:p>
          <a:p>
            <a:pPr marL="520700" indent="-342900" algn="just"/>
            <a:endParaRPr lang="en-US" sz="2200" dirty="0">
              <a:latin typeface="+mj-lt"/>
            </a:endParaRPr>
          </a:p>
          <a:p>
            <a:pPr marL="520700" indent="-342900" algn="just"/>
            <a:r>
              <a:rPr lang="en-US" sz="2200" dirty="0">
                <a:latin typeface="+mj-lt"/>
              </a:rPr>
              <a:t>Expressionist films were initially born out of Germany's relative isolation during the 1910s, and quickly generated high demand due to the government's ban on foreign films.</a:t>
            </a:r>
          </a:p>
          <a:p>
            <a:pPr marL="520700" indent="-342900" algn="just"/>
            <a:endParaRPr lang="en-US" sz="2200" dirty="0">
              <a:latin typeface="+mj-lt"/>
            </a:endParaRPr>
          </a:p>
          <a:p>
            <a:pPr marL="520700" indent="-342900" algn="just"/>
            <a:r>
              <a:rPr lang="en-US" sz="2200" dirty="0">
                <a:latin typeface="+mj-lt"/>
              </a:rPr>
              <a:t>Besides the films' popularity within Germany, by 1922 the international audience had begun to appreciate German cinema, in part due to a decreasing anti-German sentiment following the end of World War I.</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657759" y="149225"/>
            <a:ext cx="822153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800" b="1" dirty="0">
                <a:solidFill>
                  <a:srgbClr val="FFFF00"/>
                </a:solidFill>
                <a:latin typeface="+mj-lt"/>
                <a:ea typeface="Times New Roman"/>
                <a:cs typeface="Times New Roman"/>
                <a:sym typeface="Times New Roman"/>
              </a:rPr>
              <a:t>Various Movements in Cinema-Expressionism</a:t>
            </a:r>
          </a:p>
        </p:txBody>
      </p:sp>
    </p:spTree>
    <p:extLst>
      <p:ext uri="{BB962C8B-B14F-4D97-AF65-F5344CB8AC3E}">
        <p14:creationId xmlns:p14="http://schemas.microsoft.com/office/powerpoint/2010/main" val="11140758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err="1">
                <a:solidFill>
                  <a:srgbClr val="000000"/>
                </a:solidFill>
                <a:latin typeface="Arial" panose="020B0604020202020204" pitchFamily="34" charset="0"/>
              </a:rPr>
              <a:t>Paraasakti</a:t>
            </a:r>
            <a:r>
              <a:rPr lang="en-US" sz="2400" i="0" u="none" strike="noStrike" baseline="0" dirty="0">
                <a:solidFill>
                  <a:srgbClr val="000000"/>
                </a:solidFill>
                <a:latin typeface="Arial" panose="020B0604020202020204" pitchFamily="34" charset="0"/>
              </a:rPr>
              <a:t>, the Tamil movie which took Sivaji Ganesan to the heights of fame was a s </a:t>
            </a:r>
            <a:r>
              <a:rPr lang="en-US" sz="2400" i="0" u="none" strike="noStrike" baseline="0" dirty="0" err="1">
                <a:solidFill>
                  <a:srgbClr val="000000"/>
                </a:solidFill>
                <a:latin typeface="Arial" panose="020B0604020202020204" pitchFamily="34" charset="0"/>
              </a:rPr>
              <a:t>trong</a:t>
            </a:r>
            <a:r>
              <a:rPr lang="en-US" sz="2400" i="0" u="none" strike="noStrike" baseline="0" dirty="0">
                <a:solidFill>
                  <a:srgbClr val="000000"/>
                </a:solidFill>
                <a:latin typeface="Arial" panose="020B0604020202020204" pitchFamily="34" charset="0"/>
              </a:rPr>
              <a:t> and defiant portrayal of the collusion between religious and economic forces in the suppression of the poor.</a:t>
            </a:r>
          </a:p>
          <a:p>
            <a:pPr marL="520700" indent="-342900" algn="just"/>
            <a:r>
              <a:rPr lang="en-US" sz="2400" i="0" u="none" strike="noStrike" baseline="0" dirty="0">
                <a:solidFill>
                  <a:srgbClr val="000000"/>
                </a:solidFill>
                <a:latin typeface="Arial" panose="020B0604020202020204" pitchFamily="34" charset="0"/>
              </a:rPr>
              <a:t>Later on, Social themes were portrayed. Stories were based on the life of ordinary families. Most films were produced in the Bombay and Madras studios. The largest number of movies came out in Hindi, Tamil, Telegu, Malayalam, Kannada and Bengali in that order.</a:t>
            </a:r>
          </a:p>
          <a:p>
            <a:pPr marL="520700" indent="-342900" algn="just"/>
            <a:r>
              <a:rPr lang="en-US" sz="2400" dirty="0">
                <a:solidFill>
                  <a:srgbClr val="000000"/>
                </a:solidFill>
                <a:latin typeface="Arial" panose="020B0604020202020204" pitchFamily="34" charset="0"/>
              </a:rPr>
              <a:t>Among the social movies some outstanding films of 50s include </a:t>
            </a:r>
            <a:r>
              <a:rPr lang="en-US" sz="2400" dirty="0" err="1">
                <a:solidFill>
                  <a:srgbClr val="000000"/>
                </a:solidFill>
                <a:latin typeface="Arial" panose="020B0604020202020204" pitchFamily="34" charset="0"/>
              </a:rPr>
              <a:t>Bimol</a:t>
            </a:r>
            <a:r>
              <a:rPr lang="en-US" sz="2400" dirty="0">
                <a:solidFill>
                  <a:srgbClr val="000000"/>
                </a:solidFill>
                <a:latin typeface="Arial" panose="020B0604020202020204" pitchFamily="34" charset="0"/>
              </a:rPr>
              <a:t> Roy‘s Do Bigha Zameen (1953) and Devdas (1955), Mehboob‘s Mother India (1957), Gurudutt‘s </a:t>
            </a:r>
            <a:r>
              <a:rPr lang="en-US" sz="2400" dirty="0" err="1">
                <a:solidFill>
                  <a:srgbClr val="000000"/>
                </a:solidFill>
                <a:latin typeface="Arial" panose="020B0604020202020204" pitchFamily="34" charset="0"/>
              </a:rPr>
              <a:t>Pyaasa</a:t>
            </a:r>
            <a:r>
              <a:rPr lang="en-US" sz="2400" dirty="0">
                <a:solidFill>
                  <a:srgbClr val="000000"/>
                </a:solidFill>
                <a:latin typeface="Arial" panose="020B0604020202020204" pitchFamily="34" charset="0"/>
              </a:rPr>
              <a:t> (1957) and </a:t>
            </a:r>
            <a:r>
              <a:rPr lang="en-US" sz="2400" dirty="0" err="1">
                <a:solidFill>
                  <a:srgbClr val="000000"/>
                </a:solidFill>
                <a:latin typeface="Arial" panose="020B0604020202020204" pitchFamily="34" charset="0"/>
              </a:rPr>
              <a:t>Kagaz</a:t>
            </a:r>
            <a:r>
              <a:rPr lang="en-US" sz="2400" dirty="0">
                <a:solidFill>
                  <a:srgbClr val="000000"/>
                </a:solidFill>
                <a:latin typeface="Arial" panose="020B0604020202020204" pitchFamily="34" charset="0"/>
              </a:rPr>
              <a:t> Ke Phool (1959), K. Asif‘s Mughal–E–Azam‘ (1960), B.R. Chopra‘s Kanoon‘ (1960) etc.</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76681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The show man Raj Kapoor and his R.K. Studios‘ a series came, that were also great entertainers and pieces of artistic attainments: </a:t>
            </a:r>
            <a:r>
              <a:rPr lang="en-US" sz="2400" i="0" u="none" strike="noStrike" baseline="0" dirty="0" err="1">
                <a:solidFill>
                  <a:srgbClr val="000000"/>
                </a:solidFill>
                <a:latin typeface="Arial" panose="020B0604020202020204" pitchFamily="34" charset="0"/>
              </a:rPr>
              <a:t>Aag</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Awara</a:t>
            </a:r>
            <a:r>
              <a:rPr lang="en-US" sz="2400" i="0" u="none" strike="noStrike" baseline="0" dirty="0">
                <a:solidFill>
                  <a:srgbClr val="000000"/>
                </a:solidFill>
                <a:latin typeface="Arial" panose="020B0604020202020204" pitchFamily="34" charset="0"/>
              </a:rPr>
              <a:t>, Shri 420, Boot Polish, </a:t>
            </a:r>
            <a:r>
              <a:rPr lang="en-US" sz="2400" i="0" u="none" strike="noStrike" baseline="0" dirty="0" err="1">
                <a:solidFill>
                  <a:srgbClr val="000000"/>
                </a:solidFill>
                <a:latin typeface="Arial" panose="020B0604020202020204" pitchFamily="34" charset="0"/>
              </a:rPr>
              <a:t>Jagte</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Raho</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Barsat</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Jis</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Desh</a:t>
            </a:r>
            <a:r>
              <a:rPr lang="en-US" sz="2400" i="0" u="none" strike="noStrike" baseline="0" dirty="0">
                <a:solidFill>
                  <a:srgbClr val="000000"/>
                </a:solidFill>
                <a:latin typeface="Arial" panose="020B0604020202020204" pitchFamily="34" charset="0"/>
              </a:rPr>
              <a:t> Mein Ganga </a:t>
            </a:r>
            <a:r>
              <a:rPr lang="en-US" sz="2400" i="0" u="none" strike="noStrike" baseline="0" dirty="0" err="1">
                <a:solidFill>
                  <a:srgbClr val="000000"/>
                </a:solidFill>
                <a:latin typeface="Arial" panose="020B0604020202020204" pitchFamily="34" charset="0"/>
              </a:rPr>
              <a:t>Bahati</a:t>
            </a:r>
            <a:r>
              <a:rPr lang="en-US" sz="2400" i="0" u="none" strike="noStrike" baseline="0" dirty="0">
                <a:solidFill>
                  <a:srgbClr val="000000"/>
                </a:solidFill>
                <a:latin typeface="Arial" panose="020B0604020202020204" pitchFamily="34" charset="0"/>
              </a:rPr>
              <a:t> Hai, Sangam, Mera Naam Joker etc.</a:t>
            </a:r>
          </a:p>
          <a:p>
            <a:pPr marL="520700" indent="-342900" algn="just"/>
            <a:endParaRPr lang="en-US" sz="2400"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Some of the significant films of this decade include Dilip Kumar‘s Gunga Jamuna, Gurudutt‘s Sahib Bibi Aur Gulam, Dev Anand‘s Guide. Bimal Roy‘s Bandini, </a:t>
            </a:r>
            <a:r>
              <a:rPr lang="en-US" sz="2400" i="0" u="none" strike="noStrike" baseline="0" dirty="0" err="1">
                <a:solidFill>
                  <a:srgbClr val="000000"/>
                </a:solidFill>
                <a:latin typeface="Arial" panose="020B0604020202020204" pitchFamily="34" charset="0"/>
              </a:rPr>
              <a:t>S.Mukherji‘s</a:t>
            </a:r>
            <a:r>
              <a:rPr lang="en-US" sz="2400" i="0" u="none" strike="noStrike" baseline="0" dirty="0">
                <a:solidFill>
                  <a:srgbClr val="000000"/>
                </a:solidFill>
                <a:latin typeface="Arial" panose="020B0604020202020204" pitchFamily="34" charset="0"/>
              </a:rPr>
              <a:t> Junglee, Sunil Dutt‘s </a:t>
            </a:r>
            <a:r>
              <a:rPr lang="en-US" sz="2400" i="0" u="none" strike="noStrike" baseline="0" dirty="0" err="1">
                <a:solidFill>
                  <a:srgbClr val="000000"/>
                </a:solidFill>
                <a:latin typeface="Arial" panose="020B0604020202020204" pitchFamily="34" charset="0"/>
              </a:rPr>
              <a:t>Mujhe</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Jeene</a:t>
            </a:r>
            <a:r>
              <a:rPr lang="en-US" sz="2400" i="0" u="none" strike="noStrike" baseline="0" dirty="0">
                <a:solidFill>
                  <a:srgbClr val="000000"/>
                </a:solidFill>
                <a:latin typeface="Arial" panose="020B0604020202020204" pitchFamily="34" charset="0"/>
              </a:rPr>
              <a:t> Do and </a:t>
            </a:r>
            <a:r>
              <a:rPr lang="en-US" sz="2400" i="0" u="none" strike="noStrike" baseline="0" dirty="0" err="1">
                <a:solidFill>
                  <a:srgbClr val="000000"/>
                </a:solidFill>
                <a:latin typeface="Arial" panose="020B0604020202020204" pitchFamily="34" charset="0"/>
              </a:rPr>
              <a:t>Yaadein</a:t>
            </a:r>
            <a:r>
              <a:rPr lang="en-US" sz="2400" i="0" u="none" strike="noStrike" baseline="0" dirty="0">
                <a:solidFill>
                  <a:srgbClr val="000000"/>
                </a:solidFill>
                <a:latin typeface="Arial" panose="020B0604020202020204" pitchFamily="34" charset="0"/>
              </a:rPr>
              <a:t>, Basu </a:t>
            </a:r>
            <a:r>
              <a:rPr lang="en-US" sz="2400" i="0" u="none" strike="noStrike" baseline="0" dirty="0" err="1">
                <a:solidFill>
                  <a:srgbClr val="000000"/>
                </a:solidFill>
                <a:latin typeface="Arial" panose="020B0604020202020204" pitchFamily="34" charset="0"/>
              </a:rPr>
              <a:t>Bhatacharya‘s</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Teesri</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Kasam</a:t>
            </a:r>
            <a:r>
              <a:rPr lang="en-US" sz="2400" i="0" u="none" strike="noStrike" baseline="0" dirty="0">
                <a:solidFill>
                  <a:srgbClr val="000000"/>
                </a:solidFill>
                <a:latin typeface="Arial" panose="020B0604020202020204" pitchFamily="34" charset="0"/>
              </a:rPr>
              <a:t>, Pramod </a:t>
            </a:r>
            <a:r>
              <a:rPr lang="en-US" sz="2400" i="0" u="none" strike="noStrike" baseline="0" dirty="0" err="1">
                <a:solidFill>
                  <a:srgbClr val="000000"/>
                </a:solidFill>
                <a:latin typeface="Arial" panose="020B0604020202020204" pitchFamily="34" charset="0"/>
              </a:rPr>
              <a:t>Chakravorthy‘s</a:t>
            </a:r>
            <a:r>
              <a:rPr lang="en-US" sz="2400" i="0" u="none" strike="noStrike" baseline="0" dirty="0">
                <a:solidFill>
                  <a:srgbClr val="000000"/>
                </a:solidFill>
                <a:latin typeface="Arial" panose="020B0604020202020204" pitchFamily="34" charset="0"/>
              </a:rPr>
              <a:t> Love in Tokyo, Ramanand Sagar‘s Arzoo, Shakti Samantha‘s Aradhana, Hrishikesh Mukherji‘s </a:t>
            </a:r>
            <a:r>
              <a:rPr lang="en-US" sz="2400" i="0" u="none" strike="noStrike" baseline="0" dirty="0" err="1">
                <a:solidFill>
                  <a:srgbClr val="000000"/>
                </a:solidFill>
                <a:latin typeface="Arial" panose="020B0604020202020204" pitchFamily="34" charset="0"/>
              </a:rPr>
              <a:t>Aashirwad</a:t>
            </a:r>
            <a:r>
              <a:rPr lang="en-US" sz="2400" i="0" u="none" strike="noStrike" baseline="0" dirty="0">
                <a:solidFill>
                  <a:srgbClr val="000000"/>
                </a:solidFill>
                <a:latin typeface="Arial" panose="020B0604020202020204" pitchFamily="34" charset="0"/>
              </a:rPr>
              <a:t> and Anand, B.R. Chopra‘s </a:t>
            </a:r>
            <a:r>
              <a:rPr lang="en-US" sz="2400" i="0" u="none" strike="noStrike" baseline="0" dirty="0" err="1">
                <a:solidFill>
                  <a:srgbClr val="000000"/>
                </a:solidFill>
                <a:latin typeface="Arial" panose="020B0604020202020204" pitchFamily="34" charset="0"/>
              </a:rPr>
              <a:t>Waqt</a:t>
            </a:r>
            <a:r>
              <a:rPr lang="en-US" sz="2400" i="0" u="none" strike="noStrike" baseline="0" dirty="0">
                <a:solidFill>
                  <a:srgbClr val="000000"/>
                </a:solidFill>
                <a:latin typeface="Arial" panose="020B0604020202020204" pitchFamily="34" charset="0"/>
              </a:rPr>
              <a:t>, Manoj Kumar‘s </a:t>
            </a:r>
            <a:r>
              <a:rPr lang="en-US" sz="2400" i="0" u="none" strike="noStrike" baseline="0" dirty="0" err="1">
                <a:solidFill>
                  <a:srgbClr val="000000"/>
                </a:solidFill>
                <a:latin typeface="Arial" panose="020B0604020202020204" pitchFamily="34" charset="0"/>
              </a:rPr>
              <a:t>Upkar</a:t>
            </a:r>
            <a:r>
              <a:rPr lang="en-US" sz="2400" i="0" u="none" strike="noStrike" baseline="0" dirty="0">
                <a:solidFill>
                  <a:srgbClr val="000000"/>
                </a:solidFill>
                <a:latin typeface="Arial" panose="020B0604020202020204" pitchFamily="34" charset="0"/>
              </a:rPr>
              <a:t>, and Prasad Productions‘ Milan. Therefore, 60s is very important decade in the history of Indian Cinema.</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939941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400" b="1" i="0" u="none" strike="noStrike" baseline="0" dirty="0">
                <a:solidFill>
                  <a:srgbClr val="000000"/>
                </a:solidFill>
                <a:latin typeface="Arial" panose="020B0604020202020204" pitchFamily="34" charset="0"/>
              </a:rPr>
              <a:t>A remarkable social film ‘Mother India’:-</a:t>
            </a:r>
          </a:p>
          <a:p>
            <a:pPr marL="520700" indent="-342900" algn="just">
              <a:buFont typeface="Wingdings" panose="05000000000000000000" pitchFamily="2" charset="2"/>
              <a:buChar char="Ø"/>
            </a:pPr>
            <a:endParaRPr lang="en-US" sz="2400" b="1"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Mother India is a 1957 Indian epic drama film, directed by Mehboob Khan and starring Nargis, Sunil Dutt, Rajendra Kumar and </a:t>
            </a:r>
            <a:r>
              <a:rPr lang="en-US" sz="2400" i="0" u="none" strike="noStrike" baseline="0" dirty="0" err="1">
                <a:solidFill>
                  <a:srgbClr val="000000"/>
                </a:solidFill>
                <a:latin typeface="Arial" panose="020B0604020202020204" pitchFamily="34" charset="0"/>
              </a:rPr>
              <a:t>Raaj</a:t>
            </a:r>
            <a:r>
              <a:rPr lang="en-US" sz="2400" i="0" u="none" strike="noStrike" baseline="0" dirty="0">
                <a:solidFill>
                  <a:srgbClr val="000000"/>
                </a:solidFill>
                <a:latin typeface="Arial" panose="020B0604020202020204" pitchFamily="34" charset="0"/>
              </a:rPr>
              <a:t> Kumar. </a:t>
            </a:r>
          </a:p>
          <a:p>
            <a:pPr marL="520700" indent="-342900" algn="just"/>
            <a:r>
              <a:rPr lang="en-US" sz="2400" i="0" u="none" strike="noStrike" baseline="0" dirty="0">
                <a:solidFill>
                  <a:srgbClr val="000000"/>
                </a:solidFill>
                <a:latin typeface="Arial" panose="020B0604020202020204" pitchFamily="34" charset="0"/>
              </a:rPr>
              <a:t>It is the story of a poverty-stricken village woman named Radha (Nargis), who in the absence of her husband, struggles to raise her sons and survive against a cunning money-lender amidst many troubles. Despite her hardships, she sets a goddess-like moral example of an ideal Indian woman.</a:t>
            </a:r>
          </a:p>
          <a:p>
            <a:pPr marL="520700" indent="-342900" algn="just"/>
            <a:r>
              <a:rPr lang="en-US" sz="2400" i="0" u="none" strike="noStrike" baseline="0" dirty="0">
                <a:solidFill>
                  <a:srgbClr val="000000"/>
                </a:solidFill>
                <a:latin typeface="Arial" panose="020B0604020202020204" pitchFamily="34" charset="0"/>
              </a:rPr>
              <a:t>The title of the film was chosen to counter American author Katherine Mayo's 1927 polemical book Mother India, which vilified Indian culture.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87294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Allusions to Hindu mythology are abundant in this film, and its lead character has been seen as a metonymic representation of a Hindu woman who reflects high moral values and the concept of what it means to be a mother to society through self-sacrifice. Mother India metaphorically represents India as a nation in the aftermath of independence, and alludes to a strong sense of nationalism and nation-building.</a:t>
            </a:r>
          </a:p>
          <a:p>
            <a:pPr marL="520700" indent="-342900" algn="just"/>
            <a:r>
              <a:rPr lang="en-US" sz="2400" i="0" u="none" strike="noStrike" baseline="0" dirty="0">
                <a:solidFill>
                  <a:srgbClr val="000000"/>
                </a:solidFill>
                <a:latin typeface="Arial" panose="020B0604020202020204" pitchFamily="34" charset="0"/>
              </a:rPr>
              <a:t>The film was shot in Mumbai's Mehboob Studios and in the villages of Maharashtra, Gujarat, and Uttar Pradesh states. The music by Naushad introduced Western classical music and Hollywood-style orchestra to Hindi cinema.</a:t>
            </a:r>
          </a:p>
          <a:p>
            <a:pPr marL="520700" indent="-342900" algn="just"/>
            <a:r>
              <a:rPr lang="en-US" sz="2400" i="0" u="none" strike="noStrike" baseline="0" dirty="0">
                <a:solidFill>
                  <a:srgbClr val="000000"/>
                </a:solidFill>
                <a:latin typeface="Arial" panose="020B0604020202020204" pitchFamily="34" charset="0"/>
              </a:rPr>
              <a:t>The film was the most expensive Hindi cinema (Bollywood) production and earned the highest revenue for any Hindi film at that time.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270549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It was released in India in October or November 1957, and had several high-profile screenings, including one at the capital, New Delhi, attended by the country's president and prime minister.</a:t>
            </a:r>
          </a:p>
          <a:p>
            <a:pPr marL="520700" indent="-342900" algn="just"/>
            <a:r>
              <a:rPr lang="en-US" sz="2400" i="0" u="none" strike="noStrike" baseline="0" dirty="0">
                <a:solidFill>
                  <a:srgbClr val="000000"/>
                </a:solidFill>
                <a:latin typeface="Arial" panose="020B0604020202020204" pitchFamily="34" charset="0"/>
              </a:rPr>
              <a:t>Mother India became a definitive cultural classic and is regarded as one of the best films in Indian and world cinema. It was India's first submission for the Academy Award for Best Foreign Language Film in 1958. The film won the All India Certificate of Merit for Best Feature Film, the Filmfare Best Film Award for 1957, and Nargis and Khan won the Best Actress and Best Director awards respectively.</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654251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400" b="1" i="0" u="none" strike="noStrike" baseline="0" dirty="0">
                <a:solidFill>
                  <a:srgbClr val="000000"/>
                </a:solidFill>
                <a:latin typeface="Arial" panose="020B0604020202020204" pitchFamily="34" charset="0"/>
              </a:rPr>
              <a:t>Main Stream Cinema (1960s - 1980s)</a:t>
            </a:r>
          </a:p>
          <a:p>
            <a:pPr marL="520700" indent="-342900" algn="just"/>
            <a:r>
              <a:rPr lang="en-US" sz="2400" i="0" u="none" strike="noStrike" baseline="0" dirty="0">
                <a:solidFill>
                  <a:srgbClr val="000000"/>
                </a:solidFill>
                <a:latin typeface="Arial" panose="020B0604020202020204" pitchFamily="34" charset="0"/>
              </a:rPr>
              <a:t>From the late 1960s and early 1980s, romance and violence became an integral part of the movies. This period also gave some romantic and big canvas and star films like Sholay (1975) that had western genre features in it, was based on the protest of villagers against exploitation by </a:t>
            </a:r>
            <a:r>
              <a:rPr lang="en-US" sz="2400" i="0" u="none" strike="noStrike" baseline="0" dirty="0" err="1">
                <a:solidFill>
                  <a:srgbClr val="000000"/>
                </a:solidFill>
                <a:latin typeface="Arial" panose="020B0604020202020204" pitchFamily="34" charset="0"/>
              </a:rPr>
              <a:t>decoits</a:t>
            </a:r>
            <a:r>
              <a:rPr lang="en-US" sz="2400" i="0" u="none" strike="noStrike" baseline="0" dirty="0">
                <a:solidFill>
                  <a:srgbClr val="000000"/>
                </a:solidFill>
                <a:latin typeface="Arial" panose="020B0604020202020204" pitchFamily="34" charset="0"/>
              </a:rPr>
              <a:t>. </a:t>
            </a:r>
          </a:p>
          <a:p>
            <a:pPr marL="520700" indent="-342900" algn="just"/>
            <a:endParaRPr lang="en-US" sz="2400"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During this period, Indian Cinema gave birth to the stream of cinema of angry young man. The Bombay film industry became almost one man industry, and Amitabh Bachchan dominated the film industry for the next many decades. His films like </a:t>
            </a:r>
            <a:r>
              <a:rPr lang="en-US" sz="2400" i="0" u="none" strike="noStrike" baseline="0" dirty="0" err="1">
                <a:solidFill>
                  <a:srgbClr val="000000"/>
                </a:solidFill>
                <a:latin typeface="Arial" panose="020B0604020202020204" pitchFamily="34" charset="0"/>
              </a:rPr>
              <a:t>Deewar</a:t>
            </a:r>
            <a:r>
              <a:rPr lang="en-US" sz="2400" i="0" u="none" strike="noStrike" baseline="0" dirty="0">
                <a:solidFill>
                  <a:srgbClr val="000000"/>
                </a:solidFill>
                <a:latin typeface="Arial" panose="020B0604020202020204" pitchFamily="34" charset="0"/>
              </a:rPr>
              <a:t>, Sholay, Amar Akbar Anthony and </a:t>
            </a:r>
            <a:r>
              <a:rPr lang="en-US" sz="2400" i="0" u="none" strike="noStrike" baseline="0" dirty="0" err="1">
                <a:solidFill>
                  <a:srgbClr val="000000"/>
                </a:solidFill>
                <a:latin typeface="Arial" panose="020B0604020202020204" pitchFamily="34" charset="0"/>
              </a:rPr>
              <a:t>Muqaddar</a:t>
            </a:r>
            <a:r>
              <a:rPr lang="en-US" sz="2400" i="0" u="none" strike="noStrike" baseline="0" dirty="0">
                <a:solidFill>
                  <a:srgbClr val="000000"/>
                </a:solidFill>
                <a:latin typeface="Arial" panose="020B0604020202020204" pitchFamily="34" charset="0"/>
              </a:rPr>
              <a:t>-ka-Sikandar were great hits.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3593645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Salim and Javed scriptwriters of Sholay and </a:t>
            </a:r>
            <a:r>
              <a:rPr lang="en-US" sz="2400" i="0" u="none" strike="noStrike" baseline="0" dirty="0" err="1">
                <a:solidFill>
                  <a:srgbClr val="000000"/>
                </a:solidFill>
                <a:latin typeface="Arial" panose="020B0604020202020204" pitchFamily="34" charset="0"/>
              </a:rPr>
              <a:t>Deewar</a:t>
            </a:r>
            <a:r>
              <a:rPr lang="en-US" sz="2400" i="0" u="none" strike="noStrike" baseline="0" dirty="0">
                <a:solidFill>
                  <a:srgbClr val="000000"/>
                </a:solidFill>
                <a:latin typeface="Arial" panose="020B0604020202020204" pitchFamily="34" charset="0"/>
              </a:rPr>
              <a:t> played very important role in the success of the films. These scriptwriters proved the script more important than stars. Dance, music and disco started to be special attractions of the films since the 70s. </a:t>
            </a:r>
            <a:r>
              <a:rPr lang="en-US" sz="2400" i="0" u="none" strike="noStrike" baseline="0" dirty="0" err="1">
                <a:solidFill>
                  <a:srgbClr val="000000"/>
                </a:solidFill>
                <a:latin typeface="Arial" panose="020B0604020202020204" pitchFamily="34" charset="0"/>
              </a:rPr>
              <a:t>Feroz</a:t>
            </a:r>
            <a:r>
              <a:rPr lang="en-US" sz="2400" i="0" u="none" strike="noStrike" baseline="0" dirty="0">
                <a:solidFill>
                  <a:srgbClr val="000000"/>
                </a:solidFill>
                <a:latin typeface="Arial" panose="020B0604020202020204" pitchFamily="34" charset="0"/>
              </a:rPr>
              <a:t> Khan‘s Qurbani was a hit and most popular film of the genre of films with dance, Bobby made in 1973 was a hit mainstream film about teenage love etc.</a:t>
            </a:r>
          </a:p>
          <a:p>
            <a:pPr marL="520700" indent="-342900" algn="just"/>
            <a:endParaRPr lang="en-US" sz="2400" i="0" u="none" strike="noStrike" baseline="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5380926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400" b="1" i="0" u="none" strike="noStrike" baseline="0" dirty="0">
                <a:solidFill>
                  <a:srgbClr val="000000"/>
                </a:solidFill>
                <a:latin typeface="Arial" panose="020B0604020202020204" pitchFamily="34" charset="0"/>
              </a:rPr>
              <a:t>Parallel Cinema (1970s - 1980s)</a:t>
            </a:r>
          </a:p>
          <a:p>
            <a:pPr marL="520700" indent="-342900" algn="just"/>
            <a:r>
              <a:rPr lang="en-US" sz="2400" i="0" u="none" strike="noStrike" baseline="0" dirty="0">
                <a:solidFill>
                  <a:srgbClr val="000000"/>
                </a:solidFill>
                <a:latin typeface="Arial" panose="020B0604020202020204" pitchFamily="34" charset="0"/>
              </a:rPr>
              <a:t>The golden era also marked the beginning of a different genre of cinema which catered to those who did not saw movies as only a mode of entertainment and respite but rather viewed it as a medium to bring to life the trauma, troubles and struggles of the people often forgotten. This category known as ―Parallel cinema‖ was very different from the mainstream cinema made from a commercial point of view.</a:t>
            </a:r>
          </a:p>
          <a:p>
            <a:pPr marL="520700" indent="-342900" algn="just"/>
            <a:r>
              <a:rPr lang="en-US" sz="2400" i="0" u="none" strike="noStrike" baseline="0" dirty="0">
                <a:solidFill>
                  <a:srgbClr val="000000"/>
                </a:solidFill>
                <a:latin typeface="Arial" panose="020B0604020202020204" pitchFamily="34" charset="0"/>
              </a:rPr>
              <a:t>The parallel cinema was characterized by its serious content, realism and depiction of social issues. These filmmakers departed from the song and dance formula films and brought out the rich variety of Indian experience and growing existential problems of the people. The movement, initially led by Bengali cinema, began to take shape in the Golden era.</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128188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 Most films made during this period were funded by the State Governments with an aim of showcasing an authentic art genre. Some of ambitious filmmakers like </a:t>
            </a:r>
            <a:r>
              <a:rPr lang="en-US" sz="2400" i="0" u="none" strike="noStrike" baseline="0" dirty="0" err="1">
                <a:solidFill>
                  <a:srgbClr val="000000"/>
                </a:solidFill>
                <a:latin typeface="Arial" panose="020B0604020202020204" pitchFamily="34" charset="0"/>
              </a:rPr>
              <a:t>Ritwik</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Ghatak</a:t>
            </a:r>
            <a:r>
              <a:rPr lang="en-US" sz="2400" i="0" u="none" strike="noStrike" baseline="0" dirty="0">
                <a:solidFill>
                  <a:srgbClr val="000000"/>
                </a:solidFill>
                <a:latin typeface="Arial" panose="020B0604020202020204" pitchFamily="34" charset="0"/>
              </a:rPr>
              <a:t>, Satyajit Ray, Shyam </a:t>
            </a:r>
            <a:r>
              <a:rPr lang="en-US" sz="2400" i="0" u="none" strike="noStrike" baseline="0" dirty="0" err="1">
                <a:solidFill>
                  <a:srgbClr val="000000"/>
                </a:solidFill>
                <a:latin typeface="Arial" panose="020B0604020202020204" pitchFamily="34" charset="0"/>
              </a:rPr>
              <a:t>Benegal</a:t>
            </a:r>
            <a:r>
              <a:rPr lang="en-US" sz="2400" i="0" u="none" strike="noStrike" baseline="0" dirty="0">
                <a:solidFill>
                  <a:srgbClr val="000000"/>
                </a:solidFill>
                <a:latin typeface="Arial" panose="020B0604020202020204" pitchFamily="34" charset="0"/>
              </a:rPr>
              <a:t> and Govind </a:t>
            </a:r>
            <a:r>
              <a:rPr lang="en-US" sz="2400" i="0" u="none" strike="noStrike" baseline="0" dirty="0" err="1">
                <a:solidFill>
                  <a:srgbClr val="000000"/>
                </a:solidFill>
                <a:latin typeface="Arial" panose="020B0604020202020204" pitchFamily="34" charset="0"/>
              </a:rPr>
              <a:t>Nihalani</a:t>
            </a:r>
            <a:r>
              <a:rPr lang="en-US" sz="2400" i="0" u="none" strike="noStrike" baseline="0" dirty="0">
                <a:solidFill>
                  <a:srgbClr val="000000"/>
                </a:solidFill>
                <a:latin typeface="Arial" panose="020B0604020202020204" pitchFamily="34" charset="0"/>
              </a:rPr>
              <a:t> etc. were the pioneers of Parallel Cinema. Whether one calls it New Indian Cinema‘, Parallel Cinema‘ or Alternative Cinema‘- it was a cinema of social shade and importance. It was meaningful and at the same time entertaining.</a:t>
            </a:r>
          </a:p>
          <a:p>
            <a:pPr marL="520700" indent="-342900" algn="just"/>
            <a:endParaRPr lang="en-US" sz="2400"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Mrinal Sen‘s Bhuvan </a:t>
            </a:r>
            <a:r>
              <a:rPr lang="en-US" sz="2400" i="0" u="none" strike="noStrike" baseline="0" dirty="0" err="1">
                <a:solidFill>
                  <a:srgbClr val="000000"/>
                </a:solidFill>
                <a:latin typeface="Arial" panose="020B0604020202020204" pitchFamily="34" charset="0"/>
              </a:rPr>
              <a:t>Shome</a:t>
            </a:r>
            <a:r>
              <a:rPr lang="en-US" sz="2400" i="0" u="none" strike="noStrike" baseline="0" dirty="0">
                <a:solidFill>
                  <a:srgbClr val="000000"/>
                </a:solidFill>
                <a:latin typeface="Arial" panose="020B0604020202020204" pitchFamily="34" charset="0"/>
              </a:rPr>
              <a:t>, which was different from formula films and was commercially successful, set the stage for the new wave cinema. Mrinal Sen‘s notable films are Chorus, </a:t>
            </a:r>
            <a:r>
              <a:rPr lang="en-US" sz="2400" i="0" u="none" strike="noStrike" baseline="0" dirty="0" err="1">
                <a:solidFill>
                  <a:srgbClr val="000000"/>
                </a:solidFill>
                <a:latin typeface="Arial" panose="020B0604020202020204" pitchFamily="34" charset="0"/>
              </a:rPr>
              <a:t>Mrigaya</a:t>
            </a:r>
            <a:r>
              <a:rPr lang="en-US" sz="2400" i="0" u="none" strike="noStrike" baseline="0" dirty="0">
                <a:solidFill>
                  <a:srgbClr val="000000"/>
                </a:solidFill>
                <a:latin typeface="Arial" panose="020B0604020202020204" pitchFamily="34" charset="0"/>
              </a:rPr>
              <a:t>, Ek Din </a:t>
            </a:r>
            <a:r>
              <a:rPr lang="en-US" sz="2400" i="0" u="none" strike="noStrike" baseline="0" dirty="0" err="1">
                <a:solidFill>
                  <a:srgbClr val="000000"/>
                </a:solidFill>
                <a:latin typeface="Arial" panose="020B0604020202020204" pitchFamily="34" charset="0"/>
              </a:rPr>
              <a:t>Pratidin</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Akaler</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Sandhane</a:t>
            </a:r>
            <a:r>
              <a:rPr lang="en-US" sz="2400" i="0" u="none" strike="noStrike" baseline="0" dirty="0">
                <a:solidFill>
                  <a:srgbClr val="000000"/>
                </a:solidFill>
                <a:latin typeface="Arial" panose="020B0604020202020204" pitchFamily="34" charset="0"/>
              </a:rPr>
              <a:t>, and </a:t>
            </a:r>
            <a:r>
              <a:rPr lang="en-US" sz="2400" i="0" u="none" strike="noStrike" baseline="0" dirty="0" err="1">
                <a:solidFill>
                  <a:srgbClr val="000000"/>
                </a:solidFill>
                <a:latin typeface="Arial" panose="020B0604020202020204" pitchFamily="34" charset="0"/>
              </a:rPr>
              <a:t>Kharij</a:t>
            </a:r>
            <a:r>
              <a:rPr lang="en-US" sz="2400" i="0" u="none" strike="noStrike" baseline="0" dirty="0">
                <a:solidFill>
                  <a:srgbClr val="000000"/>
                </a:solidFill>
                <a:latin typeface="Arial" panose="020B0604020202020204" pitchFamily="34" charset="0"/>
              </a:rPr>
              <a:t> &amp; </a:t>
            </a:r>
            <a:r>
              <a:rPr lang="en-US" sz="2400" i="0" u="none" strike="noStrike" baseline="0" dirty="0" err="1">
                <a:solidFill>
                  <a:srgbClr val="000000"/>
                </a:solidFill>
                <a:latin typeface="Arial" panose="020B0604020202020204" pitchFamily="34" charset="0"/>
              </a:rPr>
              <a:t>Khandahar</a:t>
            </a:r>
            <a:r>
              <a:rPr lang="en-US" sz="2400" i="0" u="none" strike="noStrike" baseline="0" dirty="0">
                <a:solidFill>
                  <a:srgbClr val="000000"/>
                </a:solidFill>
                <a:latin typeface="Arial" panose="020B0604020202020204" pitchFamily="34" charset="0"/>
              </a:rPr>
              <a:t>.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6638082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Satyajit Ray, after </a:t>
            </a:r>
            <a:r>
              <a:rPr lang="en-US" sz="2400" i="0" u="none" strike="noStrike" baseline="0" dirty="0" err="1">
                <a:solidFill>
                  <a:srgbClr val="000000"/>
                </a:solidFill>
                <a:latin typeface="Arial" panose="020B0604020202020204" pitchFamily="34" charset="0"/>
              </a:rPr>
              <a:t>Apu</a:t>
            </a:r>
            <a:r>
              <a:rPr lang="en-US" sz="2400" i="0" u="none" strike="noStrike" baseline="0" dirty="0">
                <a:solidFill>
                  <a:srgbClr val="000000"/>
                </a:solidFill>
                <a:latin typeface="Arial" panose="020B0604020202020204" pitchFamily="34" charset="0"/>
              </a:rPr>
              <a:t> Trilogy, made </a:t>
            </a:r>
            <a:r>
              <a:rPr lang="en-US" sz="2400" i="0" u="none" strike="noStrike" baseline="0" dirty="0" err="1">
                <a:solidFill>
                  <a:srgbClr val="000000"/>
                </a:solidFill>
                <a:latin typeface="Arial" panose="020B0604020202020204" pitchFamily="34" charset="0"/>
              </a:rPr>
              <a:t>Pratidwandi</a:t>
            </a:r>
            <a:r>
              <a:rPr lang="en-US" sz="2400" i="0" u="none" strike="noStrike" baseline="0" dirty="0">
                <a:solidFill>
                  <a:srgbClr val="000000"/>
                </a:solidFill>
                <a:latin typeface="Arial" panose="020B0604020202020204" pitchFamily="34" charset="0"/>
              </a:rPr>
              <a:t>, a film about the unemployed educated youth, Jana </a:t>
            </a:r>
            <a:r>
              <a:rPr lang="en-US" sz="2400" i="0" u="none" strike="noStrike" baseline="0" dirty="0" err="1">
                <a:solidFill>
                  <a:srgbClr val="000000"/>
                </a:solidFill>
                <a:latin typeface="Arial" panose="020B0604020202020204" pitchFamily="34" charset="0"/>
              </a:rPr>
              <a:t>Aranya</a:t>
            </a:r>
            <a:r>
              <a:rPr lang="en-US" sz="2400" i="0" u="none" strike="noStrike" baseline="0" dirty="0">
                <a:solidFill>
                  <a:srgbClr val="000000"/>
                </a:solidFill>
                <a:latin typeface="Arial" panose="020B0604020202020204" pitchFamily="34" charset="0"/>
              </a:rPr>
              <a:t> and Shatranj Ke Khiladi. </a:t>
            </a:r>
            <a:r>
              <a:rPr lang="en-US" sz="2400" i="0" u="none" strike="noStrike" baseline="0" dirty="0" err="1">
                <a:solidFill>
                  <a:srgbClr val="000000"/>
                </a:solidFill>
                <a:latin typeface="Arial" panose="020B0604020202020204" pitchFamily="34" charset="0"/>
              </a:rPr>
              <a:t>Ritwik</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Ghatak</a:t>
            </a:r>
            <a:r>
              <a:rPr lang="en-US" sz="2400" i="0" u="none" strike="noStrike" baseline="0" dirty="0">
                <a:solidFill>
                  <a:srgbClr val="000000"/>
                </a:solidFill>
                <a:latin typeface="Arial" panose="020B0604020202020204" pitchFamily="34" charset="0"/>
              </a:rPr>
              <a:t> was one of the well-known filmmakers of Parallel Cinema. Some of his films are </a:t>
            </a:r>
            <a:r>
              <a:rPr lang="en-US" sz="2400" i="0" u="none" strike="noStrike" baseline="0" dirty="0" err="1">
                <a:solidFill>
                  <a:srgbClr val="000000"/>
                </a:solidFill>
                <a:latin typeface="Arial" panose="020B0604020202020204" pitchFamily="34" charset="0"/>
              </a:rPr>
              <a:t>Meghe</a:t>
            </a:r>
            <a:r>
              <a:rPr lang="en-US" sz="2400" i="0" u="none" strike="noStrike" baseline="0" dirty="0">
                <a:solidFill>
                  <a:srgbClr val="000000"/>
                </a:solidFill>
                <a:latin typeface="Arial" panose="020B0604020202020204" pitchFamily="34" charset="0"/>
              </a:rPr>
              <a:t> Dhaka Tara, </a:t>
            </a:r>
            <a:r>
              <a:rPr lang="en-US" sz="2400" i="0" u="none" strike="noStrike" baseline="0" dirty="0" err="1">
                <a:solidFill>
                  <a:srgbClr val="000000"/>
                </a:solidFill>
                <a:latin typeface="Arial" panose="020B0604020202020204" pitchFamily="34" charset="0"/>
              </a:rPr>
              <a:t>Ajantrik</a:t>
            </a:r>
            <a:r>
              <a:rPr lang="en-US" sz="2400" i="0" u="none" strike="noStrike" baseline="0" dirty="0">
                <a:solidFill>
                  <a:srgbClr val="000000"/>
                </a:solidFill>
                <a:latin typeface="Arial" panose="020B0604020202020204" pitchFamily="34" charset="0"/>
              </a:rPr>
              <a:t>, Komal </a:t>
            </a:r>
            <a:r>
              <a:rPr lang="en-US" sz="2400" i="0" u="none" strike="noStrike" baseline="0" dirty="0" err="1">
                <a:solidFill>
                  <a:srgbClr val="000000"/>
                </a:solidFill>
                <a:latin typeface="Arial" panose="020B0604020202020204" pitchFamily="34" charset="0"/>
              </a:rPr>
              <a:t>Ghandhar</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andSubarnarekha</a:t>
            </a:r>
            <a:r>
              <a:rPr lang="en-US" sz="2400" i="0" u="none" strike="noStrike" baseline="0" dirty="0">
                <a:solidFill>
                  <a:srgbClr val="000000"/>
                </a:solidFill>
                <a:latin typeface="Arial" panose="020B0604020202020204" pitchFamily="34" charset="0"/>
              </a:rPr>
              <a:t>. Among all the films, </a:t>
            </a:r>
            <a:r>
              <a:rPr lang="en-US" sz="2400" i="0" u="none" strike="noStrike" baseline="0" dirty="0" err="1">
                <a:solidFill>
                  <a:srgbClr val="000000"/>
                </a:solidFill>
                <a:latin typeface="Arial" panose="020B0604020202020204" pitchFamily="34" charset="0"/>
              </a:rPr>
              <a:t>Meghe</a:t>
            </a:r>
            <a:r>
              <a:rPr lang="en-US" sz="2400" i="0" u="none" strike="noStrike" baseline="0" dirty="0">
                <a:solidFill>
                  <a:srgbClr val="000000"/>
                </a:solidFill>
                <a:latin typeface="Arial" panose="020B0604020202020204" pitchFamily="34" charset="0"/>
              </a:rPr>
              <a:t> Dhaka Tara is a multi-layered and most complex film.</a:t>
            </a:r>
          </a:p>
          <a:p>
            <a:pPr marL="520700" indent="-342900" algn="just"/>
            <a:r>
              <a:rPr lang="en-US" sz="2400" i="0" u="none" strike="noStrike" baseline="0" dirty="0">
                <a:solidFill>
                  <a:srgbClr val="000000"/>
                </a:solidFill>
                <a:latin typeface="Arial" panose="020B0604020202020204" pitchFamily="34" charset="0"/>
              </a:rPr>
              <a:t>Basu </a:t>
            </a:r>
            <a:r>
              <a:rPr lang="en-US" sz="2400" i="0" u="none" strike="noStrike" baseline="0" dirty="0" err="1">
                <a:solidFill>
                  <a:srgbClr val="000000"/>
                </a:solidFill>
                <a:latin typeface="Arial" panose="020B0604020202020204" pitchFamily="34" charset="0"/>
              </a:rPr>
              <a:t>Chatterji‘s</a:t>
            </a:r>
            <a:r>
              <a:rPr lang="en-US" sz="2400" i="0" u="none" strike="noStrike" baseline="0" dirty="0">
                <a:solidFill>
                  <a:srgbClr val="000000"/>
                </a:solidFill>
                <a:latin typeface="Arial" panose="020B0604020202020204" pitchFamily="34" charset="0"/>
              </a:rPr>
              <a:t> Sara Akaash was another film, which falls into the category of parallel cinema. Rajinder Singh Bedi‘s Dastak, Mani Kaul‘s </a:t>
            </a:r>
            <a:r>
              <a:rPr lang="en-US" sz="2400" i="0" u="none" strike="noStrike" baseline="0" dirty="0" err="1">
                <a:solidFill>
                  <a:srgbClr val="000000"/>
                </a:solidFill>
                <a:latin typeface="Arial" panose="020B0604020202020204" pitchFamily="34" charset="0"/>
              </a:rPr>
              <a:t>Uski</a:t>
            </a:r>
            <a:r>
              <a:rPr lang="en-US" sz="2400" i="0" u="none" strike="noStrike" baseline="0" dirty="0">
                <a:solidFill>
                  <a:srgbClr val="000000"/>
                </a:solidFill>
                <a:latin typeface="Arial" panose="020B0604020202020204" pitchFamily="34" charset="0"/>
              </a:rPr>
              <a:t> Roti, </a:t>
            </a:r>
            <a:r>
              <a:rPr lang="en-US" sz="2400" i="0" u="none" strike="noStrike" baseline="0" dirty="0" err="1">
                <a:solidFill>
                  <a:srgbClr val="000000"/>
                </a:solidFill>
                <a:latin typeface="Arial" panose="020B0604020202020204" pitchFamily="34" charset="0"/>
              </a:rPr>
              <a:t>Duvidha</a:t>
            </a:r>
            <a:r>
              <a:rPr lang="en-US" sz="2400" i="0" u="none" strike="noStrike" baseline="0" dirty="0">
                <a:solidFill>
                  <a:srgbClr val="000000"/>
                </a:solidFill>
                <a:latin typeface="Arial" panose="020B0604020202020204" pitchFamily="34" charset="0"/>
              </a:rPr>
              <a:t>, Kumar Shahani‘s Maya Darpan, Avtar Kaul‘s 27-Down, M.S. </a:t>
            </a:r>
            <a:r>
              <a:rPr lang="en-US" sz="2400" i="0" u="none" strike="noStrike" baseline="0" dirty="0" err="1">
                <a:solidFill>
                  <a:srgbClr val="000000"/>
                </a:solidFill>
                <a:latin typeface="Arial" panose="020B0604020202020204" pitchFamily="34" charset="0"/>
              </a:rPr>
              <a:t>Sathyu‘s</a:t>
            </a:r>
            <a:r>
              <a:rPr lang="en-US" sz="2400" i="0" u="none" strike="noStrike" baseline="0" dirty="0">
                <a:solidFill>
                  <a:srgbClr val="000000"/>
                </a:solidFill>
                <a:latin typeface="Arial" panose="020B0604020202020204" pitchFamily="34" charset="0"/>
              </a:rPr>
              <a:t> Garam Hawa made in 1973 on the theme of partition, are some notable films of parallel cinema. Garam Hawa is one of the best films ever made on the theme of India‘s partition that took place in 1947.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926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A number of artists and craftsmen working in the Berlin Theatre brought the Expressionist visual style to the design of stage sets. This, in turn, had an eventual influence on films dealing with fantasy and horror.</a:t>
            </a:r>
          </a:p>
          <a:p>
            <a:pPr marL="520700" indent="-342900" algn="just"/>
            <a:endParaRPr lang="en-US" sz="2200" dirty="0">
              <a:latin typeface="+mj-lt"/>
            </a:endParaRPr>
          </a:p>
          <a:p>
            <a:pPr marL="520700" indent="-342900" algn="just"/>
            <a:r>
              <a:rPr lang="en-US" sz="2200" dirty="0">
                <a:latin typeface="+mj-lt"/>
              </a:rPr>
              <a:t>There was an Expressionist style in the cinema, important examples of which are Robert </a:t>
            </a:r>
            <a:r>
              <a:rPr lang="en-US" sz="2200" dirty="0" err="1">
                <a:latin typeface="+mj-lt"/>
              </a:rPr>
              <a:t>Wiene's</a:t>
            </a:r>
            <a:r>
              <a:rPr lang="en-US" sz="2200" dirty="0">
                <a:latin typeface="+mj-lt"/>
              </a:rPr>
              <a:t> The Cabinet of Dr. Caligari (1920), The Golem: How He Came Into the World (1920), Fritz Lang's Metropolis (1927) and F. W. </a:t>
            </a:r>
            <a:r>
              <a:rPr lang="en-US" sz="2200" dirty="0" err="1">
                <a:latin typeface="+mj-lt"/>
              </a:rPr>
              <a:t>Murnau's</a:t>
            </a:r>
            <a:r>
              <a:rPr lang="en-US" sz="2200" dirty="0">
                <a:latin typeface="+mj-lt"/>
              </a:rPr>
              <a:t> Nosferatu, a Symphony of Horror (1922) and The Last Laugh (1924).</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657759" y="149225"/>
            <a:ext cx="822153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800" b="1" dirty="0">
                <a:solidFill>
                  <a:srgbClr val="FFFF00"/>
                </a:solidFill>
                <a:latin typeface="+mj-lt"/>
                <a:ea typeface="Times New Roman"/>
                <a:cs typeface="Times New Roman"/>
                <a:sym typeface="Times New Roman"/>
              </a:rPr>
              <a:t>Various Movements in Cinema-Expressionism</a:t>
            </a:r>
          </a:p>
        </p:txBody>
      </p:sp>
    </p:spTree>
    <p:extLst>
      <p:ext uri="{BB962C8B-B14F-4D97-AF65-F5344CB8AC3E}">
        <p14:creationId xmlns:p14="http://schemas.microsoft.com/office/powerpoint/2010/main" val="2541972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Shyam </a:t>
            </a:r>
            <a:r>
              <a:rPr lang="en-US" sz="2400" i="0" u="none" strike="noStrike" baseline="0" dirty="0" err="1">
                <a:solidFill>
                  <a:srgbClr val="000000"/>
                </a:solidFill>
                <a:latin typeface="Arial" panose="020B0604020202020204" pitchFamily="34" charset="0"/>
              </a:rPr>
              <a:t>Benegal‘s</a:t>
            </a:r>
            <a:r>
              <a:rPr lang="en-US" sz="2400" i="0" u="none" strike="noStrike" baseline="0" dirty="0">
                <a:solidFill>
                  <a:srgbClr val="000000"/>
                </a:solidFill>
                <a:latin typeface="Arial" panose="020B0604020202020204" pitchFamily="34" charset="0"/>
              </a:rPr>
              <a:t> Ankur, Nishant, Manthan, Bhumika, </a:t>
            </a:r>
            <a:r>
              <a:rPr lang="en-US" sz="2400" i="0" u="none" strike="noStrike" baseline="0" dirty="0" err="1">
                <a:solidFill>
                  <a:srgbClr val="000000"/>
                </a:solidFill>
                <a:latin typeface="Arial" panose="020B0604020202020204" pitchFamily="34" charset="0"/>
              </a:rPr>
              <a:t>Kondura</a:t>
            </a:r>
            <a:r>
              <a:rPr lang="en-US" sz="2400" i="0" u="none" strike="noStrike" baseline="0" dirty="0">
                <a:solidFill>
                  <a:srgbClr val="000000"/>
                </a:solidFill>
                <a:latin typeface="Arial" panose="020B0604020202020204" pitchFamily="34" charset="0"/>
              </a:rPr>
              <a:t> and </a:t>
            </a:r>
            <a:r>
              <a:rPr lang="en-US" sz="2400" i="0" u="none" strike="noStrike" baseline="0" dirty="0" err="1">
                <a:solidFill>
                  <a:srgbClr val="000000"/>
                </a:solidFill>
                <a:latin typeface="Arial" panose="020B0604020202020204" pitchFamily="34" charset="0"/>
              </a:rPr>
              <a:t>Junoon</a:t>
            </a:r>
            <a:r>
              <a:rPr lang="en-US" sz="2400" i="0" u="none" strike="noStrike" baseline="0" dirty="0">
                <a:solidFill>
                  <a:srgbClr val="000000"/>
                </a:solidFill>
                <a:latin typeface="Arial" panose="020B0604020202020204" pitchFamily="34" charset="0"/>
              </a:rPr>
              <a:t>; Govind </a:t>
            </a:r>
            <a:r>
              <a:rPr lang="en-US" sz="2400" i="0" u="none" strike="noStrike" baseline="0" dirty="0" err="1">
                <a:solidFill>
                  <a:srgbClr val="000000"/>
                </a:solidFill>
                <a:latin typeface="Arial" panose="020B0604020202020204" pitchFamily="34" charset="0"/>
              </a:rPr>
              <a:t>Nihalani‘s</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Aakroshi</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Ardh</a:t>
            </a:r>
            <a:r>
              <a:rPr lang="en-US" sz="2400" i="0" u="none" strike="noStrike" baseline="0" dirty="0">
                <a:solidFill>
                  <a:srgbClr val="000000"/>
                </a:solidFill>
                <a:latin typeface="Arial" panose="020B0604020202020204" pitchFamily="34" charset="0"/>
              </a:rPr>
              <a:t> Satya, Tamas - TV serial on the partition of India, are some of the milestones of parallel cinema. </a:t>
            </a:r>
          </a:p>
          <a:p>
            <a:pPr marL="520700" indent="-342900" algn="just"/>
            <a:r>
              <a:rPr lang="en-US" sz="2400" i="0" u="none" strike="noStrike" baseline="0" dirty="0">
                <a:solidFill>
                  <a:srgbClr val="000000"/>
                </a:solidFill>
                <a:latin typeface="Arial" panose="020B0604020202020204" pitchFamily="34" charset="0"/>
              </a:rPr>
              <a:t>With Saeed Mirza‘s Albert Pinto Ko </a:t>
            </a:r>
            <a:r>
              <a:rPr lang="en-US" sz="2400" i="0" u="none" strike="noStrike" baseline="0" dirty="0" err="1">
                <a:solidFill>
                  <a:srgbClr val="000000"/>
                </a:solidFill>
                <a:latin typeface="Arial" panose="020B0604020202020204" pitchFamily="34" charset="0"/>
              </a:rPr>
              <a:t>Gussa</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Kyon</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Aata</a:t>
            </a:r>
            <a:r>
              <a:rPr lang="en-US" sz="2400" i="0" u="none" strike="noStrike" baseline="0" dirty="0">
                <a:solidFill>
                  <a:srgbClr val="000000"/>
                </a:solidFill>
                <a:latin typeface="Arial" panose="020B0604020202020204" pitchFamily="34" charset="0"/>
              </a:rPr>
              <a:t> Hai, Mohan Joshi </a:t>
            </a:r>
            <a:r>
              <a:rPr lang="en-US" sz="2400" i="0" u="none" strike="noStrike" baseline="0" dirty="0" err="1">
                <a:solidFill>
                  <a:srgbClr val="000000"/>
                </a:solidFill>
                <a:latin typeface="Arial" panose="020B0604020202020204" pitchFamily="34" charset="0"/>
              </a:rPr>
              <a:t>Hazir</a:t>
            </a:r>
            <a:r>
              <a:rPr lang="en-US" sz="2400" i="0" u="none" strike="noStrike" baseline="0" dirty="0">
                <a:solidFill>
                  <a:srgbClr val="000000"/>
                </a:solidFill>
                <a:latin typeface="Arial" panose="020B0604020202020204" pitchFamily="34" charset="0"/>
              </a:rPr>
              <a:t> Ho, and Salim </a:t>
            </a:r>
            <a:r>
              <a:rPr lang="en-US" sz="2400" i="0" u="none" strike="noStrike" baseline="0" dirty="0" err="1">
                <a:solidFill>
                  <a:srgbClr val="000000"/>
                </a:solidFill>
                <a:latin typeface="Arial" panose="020B0604020202020204" pitchFamily="34" charset="0"/>
              </a:rPr>
              <a:t>Langde</a:t>
            </a:r>
            <a:r>
              <a:rPr lang="en-US" sz="2400" i="0" u="none" strike="noStrike" baseline="0" dirty="0">
                <a:solidFill>
                  <a:srgbClr val="000000"/>
                </a:solidFill>
                <a:latin typeface="Arial" panose="020B0604020202020204" pitchFamily="34" charset="0"/>
              </a:rPr>
              <a:t> Pe Mat Ro, Rabindra Dharmaraj‘s Chakra, and Ketan Mehta‘s </a:t>
            </a:r>
            <a:r>
              <a:rPr lang="en-US" sz="2400" i="0" u="none" strike="noStrike" baseline="0" dirty="0" err="1">
                <a:solidFill>
                  <a:srgbClr val="000000"/>
                </a:solidFill>
                <a:latin typeface="Arial" panose="020B0604020202020204" pitchFamily="34" charset="0"/>
              </a:rPr>
              <a:t>Bhavni</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Bhavai</a:t>
            </a:r>
            <a:r>
              <a:rPr lang="en-US" sz="2400" i="0" u="none" strike="noStrike" baseline="0" dirty="0">
                <a:solidFill>
                  <a:srgbClr val="000000"/>
                </a:solidFill>
                <a:latin typeface="Arial" panose="020B0604020202020204" pitchFamily="34" charset="0"/>
              </a:rPr>
              <a:t>, Mirch Masala and Maya Memsahib and Sardar etc. parallel cinema reached its high point at the end of the 70s.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6426616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400" b="1" i="0" u="none" strike="noStrike" baseline="0" dirty="0">
                <a:solidFill>
                  <a:srgbClr val="000000"/>
                </a:solidFill>
                <a:latin typeface="Arial" panose="020B0604020202020204" pitchFamily="34" charset="0"/>
              </a:rPr>
              <a:t>A pioneer parallel cinema ‘Ankur’</a:t>
            </a:r>
          </a:p>
          <a:p>
            <a:pPr marL="520700" indent="-342900" algn="just"/>
            <a:r>
              <a:rPr lang="en-US" sz="2400" i="0" u="none" strike="noStrike" baseline="0" dirty="0">
                <a:solidFill>
                  <a:srgbClr val="000000"/>
                </a:solidFill>
                <a:latin typeface="Arial" panose="020B0604020202020204" pitchFamily="34" charset="0"/>
              </a:rPr>
              <a:t>Ankur‘ is an Indian </a:t>
            </a:r>
            <a:r>
              <a:rPr lang="en-US" sz="2400" i="0" u="none" strike="noStrike" baseline="0" dirty="0" err="1">
                <a:solidFill>
                  <a:srgbClr val="000000"/>
                </a:solidFill>
                <a:latin typeface="Arial" panose="020B0604020202020204" pitchFamily="34" charset="0"/>
              </a:rPr>
              <a:t>colour</a:t>
            </a:r>
            <a:r>
              <a:rPr lang="en-US" sz="2400" i="0" u="none" strike="noStrike" baseline="0" dirty="0">
                <a:solidFill>
                  <a:srgbClr val="000000"/>
                </a:solidFill>
                <a:latin typeface="Arial" panose="020B0604020202020204" pitchFamily="34" charset="0"/>
              </a:rPr>
              <a:t> film of 1974. It was the first feature film directed by Shyam </a:t>
            </a:r>
            <a:r>
              <a:rPr lang="en-US" sz="2400" i="0" u="none" strike="noStrike" baseline="0" dirty="0" err="1">
                <a:solidFill>
                  <a:srgbClr val="000000"/>
                </a:solidFill>
                <a:latin typeface="Arial" panose="020B0604020202020204" pitchFamily="34" charset="0"/>
              </a:rPr>
              <a:t>Benegal</a:t>
            </a:r>
            <a:r>
              <a:rPr lang="en-US" sz="2400" i="0" u="none" strike="noStrike" baseline="0" dirty="0">
                <a:solidFill>
                  <a:srgbClr val="000000"/>
                </a:solidFill>
                <a:latin typeface="Arial" panose="020B0604020202020204" pitchFamily="34" charset="0"/>
              </a:rPr>
              <a:t> and the debut of Indian actors Ananth Nag and Shabana Azmi. Though Shabana Azmi had acted in other films as well, Ankur was her first release. </a:t>
            </a:r>
          </a:p>
          <a:p>
            <a:pPr marL="520700" indent="-342900" algn="just"/>
            <a:endParaRPr lang="en-US" sz="2400"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Ankur belongs to the genre of Indian Parallel Cinema. The plot is based on a true story that occurred in Hyderabad, apparently in the 1950s. It was filmed almost entirely on location.</a:t>
            </a:r>
          </a:p>
          <a:p>
            <a:pPr marL="520700" indent="-342900" algn="just"/>
            <a:endParaRPr lang="en-US" sz="2400"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Ankur is a complex film that analyzes human </a:t>
            </a:r>
            <a:r>
              <a:rPr lang="en-US" sz="2400" i="0" u="none" strike="noStrike" baseline="0" dirty="0" err="1">
                <a:solidFill>
                  <a:srgbClr val="000000"/>
                </a:solidFill>
                <a:latin typeface="Arial" panose="020B0604020202020204" pitchFamily="34" charset="0"/>
              </a:rPr>
              <a:t>behaviour</a:t>
            </a:r>
            <a:r>
              <a:rPr lang="en-US" sz="2400" i="0" u="none" strike="noStrike" baseline="0" dirty="0">
                <a:solidFill>
                  <a:srgbClr val="000000"/>
                </a:solidFill>
                <a:latin typeface="Arial" panose="020B0604020202020204" pitchFamily="34" charset="0"/>
              </a:rPr>
              <a:t> in general and heavily stresses characterization.</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816405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b="1" i="0" u="none" strike="noStrike" baseline="0" dirty="0">
                <a:solidFill>
                  <a:srgbClr val="000000"/>
                </a:solidFill>
                <a:latin typeface="Arial" panose="020B0604020202020204" pitchFamily="34" charset="0"/>
              </a:rPr>
              <a:t>Ankur has won three National Film Awards and 43 other prizes, both in India and abroad. It was nominated for the Golden Bear at the 24th Berlin International Film Festival.</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9721787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400" b="1" i="0" u="none" strike="noStrike" baseline="0" dirty="0">
                <a:solidFill>
                  <a:srgbClr val="000000"/>
                </a:solidFill>
                <a:latin typeface="Arial" panose="020B0604020202020204" pitchFamily="34" charset="0"/>
              </a:rPr>
              <a:t>Millennium Era (1980s - 2000s):-</a:t>
            </a:r>
          </a:p>
          <a:p>
            <a:pPr marL="520700" indent="-342900" algn="just"/>
            <a:r>
              <a:rPr lang="en-US" sz="2400" i="0" u="none" strike="noStrike" baseline="0" dirty="0">
                <a:solidFill>
                  <a:srgbClr val="000000"/>
                </a:solidFill>
                <a:latin typeface="Arial" panose="020B0604020202020204" pitchFamily="34" charset="0"/>
              </a:rPr>
              <a:t>The cinema changed drastically since 1998, when the overseas market blossomed and filmmakers started making movies for an overseas audience. </a:t>
            </a:r>
          </a:p>
          <a:p>
            <a:pPr marL="520700" indent="-342900" algn="just"/>
            <a:r>
              <a:rPr lang="en-US" sz="2400" i="0" u="none" strike="noStrike" baseline="0" dirty="0">
                <a:solidFill>
                  <a:srgbClr val="000000"/>
                </a:solidFill>
                <a:latin typeface="Arial" panose="020B0604020202020204" pitchFamily="34" charset="0"/>
              </a:rPr>
              <a:t>The cinema became more liberal, bringing in western concepts and way of life. One example of changed times could be the depiction of characters, for instance wealthy businessmen were frequently the symbol of exploitation, injustice, and even criminality in Hindi films from the 1950s-80s but by the mid 1990 they were depicted as benign, loving, and indulgent fathers.</a:t>
            </a:r>
          </a:p>
          <a:p>
            <a:pPr marL="520700" indent="-342900" algn="just"/>
            <a:r>
              <a:rPr lang="en-US" sz="2400" i="0" u="none" strike="noStrike" baseline="0" dirty="0">
                <a:solidFill>
                  <a:srgbClr val="000000"/>
                </a:solidFill>
                <a:latin typeface="Arial" panose="020B0604020202020204" pitchFamily="34" charset="0"/>
              </a:rPr>
              <a:t>Times were definitely changing and the narrative pattern, the story line, the personalities of the leading characters were all a testimony to this.</a:t>
            </a:r>
            <a:endParaRPr lang="en-US" sz="2400" b="1" i="0" u="none" strike="noStrike" baseline="0" dirty="0">
              <a:solidFill>
                <a:srgbClr val="000000"/>
              </a:solidFill>
              <a:latin typeface="Arial" panose="020B0604020202020204" pitchFamily="34" charset="0"/>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5043233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While in the past love stories often had class difference as the source of parental disapproval and therefore conflict, contemporary love stories showed internal conflict between individual desire and societal norms.</a:t>
            </a:r>
          </a:p>
          <a:p>
            <a:pPr marL="520700" indent="-342900" algn="just"/>
            <a:endParaRPr lang="en-US" sz="2400"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It was also the time when films seemed to give the message: "Look at the Twentieth Century, full of night clubs and drinking, smoking, bikini clad women sinfully enjoying themselves in fast cars and mixed parties; how right you are in condemning them-in the end everyone must go back to the traditional patterns of devotion to God, to parents, to village life, or be damned forever.</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877486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 "The late 1990s also brought with itself a fascination of the Indian cinema with depicting the world of organized crime and gangsters which can still be felt </a:t>
            </a:r>
            <a:r>
              <a:rPr lang="en-US" sz="2400" i="0" u="none" strike="noStrike" baseline="0" dirty="0" err="1">
                <a:solidFill>
                  <a:srgbClr val="000000"/>
                </a:solidFill>
                <a:latin typeface="Arial" panose="020B0604020202020204" pitchFamily="34" charset="0"/>
              </a:rPr>
              <a:t>inthe</a:t>
            </a:r>
            <a:r>
              <a:rPr lang="en-US" sz="2400" i="0" u="none" strike="noStrike" baseline="0" dirty="0">
                <a:solidFill>
                  <a:srgbClr val="000000"/>
                </a:solidFill>
                <a:latin typeface="Arial" panose="020B0604020202020204" pitchFamily="34" charset="0"/>
              </a:rPr>
              <a:t> movies such as Once upon a time in Mumbai and its sequel Once upon a time in Mumbai Dobara.</a:t>
            </a:r>
          </a:p>
          <a:p>
            <a:pPr marL="520700" indent="-342900" algn="just"/>
            <a:r>
              <a:rPr lang="en-US" sz="2400" i="0" u="none" strike="noStrike" baseline="0" dirty="0">
                <a:solidFill>
                  <a:srgbClr val="000000"/>
                </a:solidFill>
                <a:latin typeface="Arial" panose="020B0604020202020204" pitchFamily="34" charset="0"/>
              </a:rPr>
              <a:t>The nineties was the time when family drama dominated the scene. </a:t>
            </a:r>
            <a:r>
              <a:rPr lang="en-US" sz="2400" i="0" u="none" strike="noStrike" baseline="0" dirty="0" err="1">
                <a:solidFill>
                  <a:srgbClr val="000000"/>
                </a:solidFill>
                <a:latin typeface="Arial" panose="020B0604020202020204" pitchFamily="34" charset="0"/>
              </a:rPr>
              <a:t>Sooraj</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Barjatya‘s</a:t>
            </a:r>
            <a:r>
              <a:rPr lang="en-US" sz="2400" i="0" u="none" strike="noStrike" baseline="0" dirty="0">
                <a:solidFill>
                  <a:srgbClr val="000000"/>
                </a:solidFill>
                <a:latin typeface="Arial" panose="020B0604020202020204" pitchFamily="34" charset="0"/>
              </a:rPr>
              <a:t> films like Maine </a:t>
            </a:r>
            <a:r>
              <a:rPr lang="en-US" sz="2400" i="0" u="none" strike="noStrike" baseline="0" dirty="0" err="1">
                <a:solidFill>
                  <a:srgbClr val="000000"/>
                </a:solidFill>
                <a:latin typeface="Arial" panose="020B0604020202020204" pitchFamily="34" charset="0"/>
              </a:rPr>
              <a:t>Pyar</a:t>
            </a:r>
            <a:r>
              <a:rPr lang="en-US" sz="2400" i="0" u="none" strike="noStrike" baseline="0" dirty="0">
                <a:solidFill>
                  <a:srgbClr val="000000"/>
                </a:solidFill>
                <a:latin typeface="Arial" panose="020B0604020202020204" pitchFamily="34" charset="0"/>
              </a:rPr>
              <a:t> Kya, Hum </a:t>
            </a:r>
            <a:r>
              <a:rPr lang="en-US" sz="2400" i="0" u="none" strike="noStrike" baseline="0" dirty="0" err="1">
                <a:solidFill>
                  <a:srgbClr val="000000"/>
                </a:solidFill>
                <a:latin typeface="Arial" panose="020B0604020202020204" pitchFamily="34" charset="0"/>
              </a:rPr>
              <a:t>Apke</a:t>
            </a:r>
            <a:r>
              <a:rPr lang="en-US" sz="2400" i="0" u="none" strike="noStrike" baseline="0" dirty="0">
                <a:solidFill>
                  <a:srgbClr val="000000"/>
                </a:solidFill>
                <a:latin typeface="Arial" panose="020B0604020202020204" pitchFamily="34" charset="0"/>
              </a:rPr>
              <a:t> Hain </a:t>
            </a:r>
            <a:r>
              <a:rPr lang="en-US" sz="2400" i="0" u="none" strike="noStrike" baseline="0" dirty="0" err="1">
                <a:solidFill>
                  <a:srgbClr val="000000"/>
                </a:solidFill>
                <a:latin typeface="Arial" panose="020B0604020202020204" pitchFamily="34" charset="0"/>
              </a:rPr>
              <a:t>Koun</a:t>
            </a:r>
            <a:r>
              <a:rPr lang="en-US" sz="2400" i="0" u="none" strike="noStrike" baseline="0" dirty="0">
                <a:solidFill>
                  <a:srgbClr val="000000"/>
                </a:solidFill>
                <a:latin typeface="Arial" panose="020B0604020202020204" pitchFamily="34" charset="0"/>
              </a:rPr>
              <a:t> and Aditya Chopra‘s film Dilwale Dulhaniya Le </a:t>
            </a:r>
            <a:r>
              <a:rPr lang="en-US" sz="2400" i="0" u="none" strike="noStrike" baseline="0" dirty="0" err="1">
                <a:solidFill>
                  <a:srgbClr val="000000"/>
                </a:solidFill>
                <a:latin typeface="Arial" panose="020B0604020202020204" pitchFamily="34" charset="0"/>
              </a:rPr>
              <a:t>Jayenge</a:t>
            </a:r>
            <a:r>
              <a:rPr lang="en-US" sz="2400" i="0" u="none" strike="noStrike" baseline="0" dirty="0">
                <a:solidFill>
                  <a:srgbClr val="000000"/>
                </a:solidFill>
                <a:latin typeface="Arial" panose="020B0604020202020204" pitchFamily="34" charset="0"/>
              </a:rPr>
              <a:t> were commercially the most successful films.</a:t>
            </a:r>
          </a:p>
          <a:p>
            <a:pPr marL="520700" indent="-342900" algn="just"/>
            <a:r>
              <a:rPr lang="en-US" sz="2400" i="0" u="none" strike="noStrike" baseline="0" dirty="0">
                <a:solidFill>
                  <a:srgbClr val="000000"/>
                </a:solidFill>
                <a:latin typeface="Arial" panose="020B0604020202020204" pitchFamily="34" charset="0"/>
              </a:rPr>
              <a:t>Films like Dilwale Dulhaniya Le </a:t>
            </a:r>
            <a:r>
              <a:rPr lang="en-US" sz="2400" i="0" u="none" strike="noStrike" baseline="0" dirty="0" err="1">
                <a:solidFill>
                  <a:srgbClr val="000000"/>
                </a:solidFill>
                <a:latin typeface="Arial" panose="020B0604020202020204" pitchFamily="34" charset="0"/>
              </a:rPr>
              <a:t>Jayenge</a:t>
            </a:r>
            <a:r>
              <a:rPr lang="en-US" sz="2400" i="0" u="none" strike="noStrike" baseline="0" dirty="0">
                <a:solidFill>
                  <a:srgbClr val="000000"/>
                </a:solidFill>
                <a:latin typeface="Arial" panose="020B0604020202020204" pitchFamily="34" charset="0"/>
              </a:rPr>
              <a:t> were planned keeping in mind the NRI audiences and this started a new trend in Bollywood. Apart from this Subhash </a:t>
            </a:r>
            <a:r>
              <a:rPr lang="en-US" sz="2400" i="0" u="none" strike="noStrike" baseline="0" dirty="0" err="1">
                <a:solidFill>
                  <a:srgbClr val="000000"/>
                </a:solidFill>
                <a:latin typeface="Arial" panose="020B0604020202020204" pitchFamily="34" charset="0"/>
              </a:rPr>
              <a:t>Ghai‘s</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Pardes</a:t>
            </a:r>
            <a:r>
              <a:rPr lang="en-US" sz="2400" i="0" u="none" strike="noStrike" baseline="0" dirty="0">
                <a:solidFill>
                  <a:srgbClr val="000000"/>
                </a:solidFill>
                <a:latin typeface="Arial" panose="020B0604020202020204" pitchFamily="34" charset="0"/>
              </a:rPr>
              <a:t>, J.P. Dutta‘s Border, Yash Chopra‘s </a:t>
            </a:r>
            <a:r>
              <a:rPr lang="en-US" sz="2400" i="0" u="none" strike="noStrike" baseline="0" dirty="0" err="1">
                <a:solidFill>
                  <a:srgbClr val="000000"/>
                </a:solidFill>
                <a:latin typeface="Arial" panose="020B0604020202020204" pitchFamily="34" charset="0"/>
              </a:rPr>
              <a:t>Dil</a:t>
            </a:r>
            <a:r>
              <a:rPr lang="en-US" sz="2400" i="0" u="none" strike="noStrike" baseline="0" dirty="0">
                <a:solidFill>
                  <a:srgbClr val="000000"/>
                </a:solidFill>
                <a:latin typeface="Arial" panose="020B0604020202020204" pitchFamily="34" charset="0"/>
              </a:rPr>
              <a:t> To </a:t>
            </a:r>
            <a:r>
              <a:rPr lang="en-US" sz="2400" i="0" u="none" strike="noStrike" baseline="0" dirty="0" err="1">
                <a:solidFill>
                  <a:srgbClr val="000000"/>
                </a:solidFill>
                <a:latin typeface="Arial" panose="020B0604020202020204" pitchFamily="34" charset="0"/>
              </a:rPr>
              <a:t>Paagal</a:t>
            </a:r>
            <a:r>
              <a:rPr lang="en-US" sz="2400" i="0" u="none" strike="noStrike" baseline="0" dirty="0">
                <a:solidFill>
                  <a:srgbClr val="000000"/>
                </a:solidFill>
                <a:latin typeface="Arial" panose="020B0604020202020204" pitchFamily="34" charset="0"/>
              </a:rPr>
              <a:t> Hai, and Ram Gopal Verma‘s </a:t>
            </a:r>
            <a:r>
              <a:rPr lang="en-US" sz="2400" i="0" u="none" strike="noStrike" baseline="0" dirty="0" err="1">
                <a:solidFill>
                  <a:srgbClr val="000000"/>
                </a:solidFill>
                <a:latin typeface="Arial" panose="020B0604020202020204" pitchFamily="34" charset="0"/>
              </a:rPr>
              <a:t>Rangeela</a:t>
            </a:r>
            <a:r>
              <a:rPr lang="en-US" sz="2400" i="0" u="none" strike="noStrike" baseline="0" dirty="0">
                <a:solidFill>
                  <a:srgbClr val="000000"/>
                </a:solidFill>
                <a:latin typeface="Arial" panose="020B0604020202020204" pitchFamily="34" charset="0"/>
              </a:rPr>
              <a:t> did very well at the box office.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34473049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400" b="1" i="0" u="none" strike="noStrike" baseline="0" dirty="0">
                <a:solidFill>
                  <a:srgbClr val="000000"/>
                </a:solidFill>
                <a:latin typeface="Arial" panose="020B0604020202020204" pitchFamily="34" charset="0"/>
              </a:rPr>
              <a:t>Diaspora Films</a:t>
            </a:r>
            <a:r>
              <a:rPr lang="en-US" sz="2400" i="0" u="none" strike="noStrike" baseline="0" dirty="0">
                <a:solidFill>
                  <a:srgbClr val="000000"/>
                </a:solidFill>
                <a:latin typeface="Arial" panose="020B0604020202020204" pitchFamily="34" charset="0"/>
              </a:rPr>
              <a:t> </a:t>
            </a:r>
          </a:p>
          <a:p>
            <a:pPr marL="520700" indent="-342900" algn="just"/>
            <a:r>
              <a:rPr lang="en-US" sz="2400" i="0" u="none" strike="noStrike" baseline="0" dirty="0">
                <a:solidFill>
                  <a:srgbClr val="000000"/>
                </a:solidFill>
                <a:latin typeface="Arial" panose="020B0604020202020204" pitchFamily="34" charset="0"/>
              </a:rPr>
              <a:t>As the largest filmmaking industry in India and the world, Bollywood films play an integral role in Indian society. Through its films, Bollywood has portrayed Indian society for generations, especially for South Asians living in the diaspora (a group of people who spread from one original country to other countries) who wish to reconnect with their ―</a:t>
            </a:r>
            <a:r>
              <a:rPr lang="en-US" sz="2400" i="0" u="none" strike="noStrike" baseline="0" dirty="0" err="1">
                <a:solidFill>
                  <a:srgbClr val="000000"/>
                </a:solidFill>
                <a:latin typeface="Arial" panose="020B0604020202020204" pitchFamily="34" charset="0"/>
              </a:rPr>
              <a:t>Indiannes</a:t>
            </a:r>
            <a:r>
              <a:rPr lang="en-US" sz="2400" i="0" u="none" strike="noStrike" baseline="0" dirty="0">
                <a:solidFill>
                  <a:srgbClr val="000000"/>
                </a:solidFill>
                <a:latin typeface="Arial" panose="020B0604020202020204" pitchFamily="34" charset="0"/>
              </a:rPr>
              <a:t> by creating a distinct dichotomy between the ―traditional values of India and the ―liberal values of the West. </a:t>
            </a:r>
          </a:p>
          <a:p>
            <a:pPr marL="520700" indent="-342900" algn="just"/>
            <a:r>
              <a:rPr lang="en-US" sz="2400" i="0" u="none" strike="noStrike" baseline="0" dirty="0">
                <a:solidFill>
                  <a:srgbClr val="000000"/>
                </a:solidFill>
                <a:latin typeface="Arial" panose="020B0604020202020204" pitchFamily="34" charset="0"/>
              </a:rPr>
              <a:t>The rapid increase in popularity of Bollywood films among Indian women in the diaspora put these films in a critical position for influencing the identities of this demographic. Through these films, we are able to realize a ―sense of Indianness, which allows us to relate to these films and identify with them.</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8737826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Diasporic Indians, including second-generation India- American women, use these films to establish a sense of commonality that unites them together as strangers in another country. </a:t>
            </a:r>
          </a:p>
          <a:p>
            <a:pPr marL="177800" indent="0" algn="just">
              <a:buNone/>
            </a:pPr>
            <a:endParaRPr lang="en-US" sz="2400"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This is partially accomplished by giving the diaspora a glimpse back into their homeland, which helps them cope with the sense of loss caused by dislocation from one‘s culture and tradition. For example, in ―Kabhi Kushi </a:t>
            </a:r>
            <a:r>
              <a:rPr lang="en-US" sz="2400" i="0" u="none" strike="noStrike" baseline="0" dirty="0" err="1">
                <a:solidFill>
                  <a:srgbClr val="000000"/>
                </a:solidFill>
                <a:latin typeface="Arial" panose="020B0604020202020204" pitchFamily="34" charset="0"/>
              </a:rPr>
              <a:t>Kabhie</a:t>
            </a:r>
            <a:r>
              <a:rPr lang="en-US" sz="2400" i="0" u="none" strike="noStrike" baseline="0" dirty="0">
                <a:solidFill>
                  <a:srgbClr val="000000"/>
                </a:solidFill>
                <a:latin typeface="Arial" panose="020B0604020202020204" pitchFamily="34" charset="0"/>
              </a:rPr>
              <a:t> Gham‖ (K3G), during the song ―Bole </a:t>
            </a:r>
            <a:r>
              <a:rPr lang="en-US" sz="2400" i="0" u="none" strike="noStrike" baseline="0" dirty="0" err="1">
                <a:solidFill>
                  <a:srgbClr val="000000"/>
                </a:solidFill>
                <a:latin typeface="Arial" panose="020B0604020202020204" pitchFamily="34" charset="0"/>
              </a:rPr>
              <a:t>Chudiyan</a:t>
            </a:r>
            <a:r>
              <a:rPr lang="en-US" sz="2400" i="0" u="none" strike="noStrike" baseline="0" dirty="0">
                <a:solidFill>
                  <a:srgbClr val="000000"/>
                </a:solidFill>
                <a:latin typeface="Arial" panose="020B0604020202020204" pitchFamily="34" charset="0"/>
              </a:rPr>
              <a:t>, celebrating </a:t>
            </a:r>
            <a:r>
              <a:rPr lang="en-US" sz="2400" i="0" u="none" strike="noStrike" baseline="0" dirty="0" err="1">
                <a:solidFill>
                  <a:srgbClr val="000000"/>
                </a:solidFill>
                <a:latin typeface="Arial" panose="020B0604020202020204" pitchFamily="34" charset="0"/>
              </a:rPr>
              <a:t>Karva</a:t>
            </a:r>
            <a:r>
              <a:rPr lang="en-US" sz="2400" i="0" u="none" strike="noStrike" baseline="0" dirty="0">
                <a:solidFill>
                  <a:srgbClr val="000000"/>
                </a:solidFill>
                <a:latin typeface="Arial" panose="020B0604020202020204" pitchFamily="34" charset="0"/>
              </a:rPr>
              <a:t> Chauth away from home, which allows us to revel in our nostalgia for our timeless Indian traditions.</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2716909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i="0" u="none" strike="noStrike" baseline="0" dirty="0">
                <a:solidFill>
                  <a:srgbClr val="000000"/>
                </a:solidFill>
                <a:latin typeface="Arial" panose="020B0604020202020204" pitchFamily="34" charset="0"/>
              </a:rPr>
              <a:t>On the other hand, Bollywood has increased its representations of the West and of stories of diasporic Indians, creating another avenue by which we can navigate our hyphenated identities through these films. This can be seen in how a lot of Indian films are now set in large part or entirely in the West, outside of India. ―</a:t>
            </a:r>
            <a:r>
              <a:rPr lang="en-US" sz="2400" i="0" u="none" strike="noStrike" baseline="0" dirty="0" err="1">
                <a:solidFill>
                  <a:srgbClr val="000000"/>
                </a:solidFill>
                <a:latin typeface="Arial" panose="020B0604020202020204" pitchFamily="34" charset="0"/>
              </a:rPr>
              <a:t>Dostana</a:t>
            </a:r>
            <a:r>
              <a:rPr lang="en-US" sz="2400" i="0" u="none" strike="noStrike" baseline="0" dirty="0">
                <a:solidFill>
                  <a:srgbClr val="000000"/>
                </a:solidFill>
                <a:latin typeface="Arial" panose="020B0604020202020204" pitchFamily="34" charset="0"/>
              </a:rPr>
              <a:t> is entirely set in Miami, ―Salaam Namaste is entirely set in Australia, ―</a:t>
            </a:r>
            <a:r>
              <a:rPr lang="en-US" sz="2400" i="0" u="none" strike="noStrike" baseline="0" dirty="0" err="1">
                <a:solidFill>
                  <a:srgbClr val="000000"/>
                </a:solidFill>
                <a:latin typeface="Arial" panose="020B0604020202020204" pitchFamily="34" charset="0"/>
              </a:rPr>
              <a:t>Kambakkht</a:t>
            </a:r>
            <a:r>
              <a:rPr lang="en-US" sz="2400" i="0" u="none" strike="noStrike" baseline="0" dirty="0">
                <a:solidFill>
                  <a:srgbClr val="000000"/>
                </a:solidFill>
                <a:latin typeface="Arial" panose="020B0604020202020204" pitchFamily="34" charset="0"/>
              </a:rPr>
              <a:t> </a:t>
            </a:r>
            <a:r>
              <a:rPr lang="en-US" sz="2400" i="0" u="none" strike="noStrike" baseline="0" dirty="0" err="1">
                <a:solidFill>
                  <a:srgbClr val="000000"/>
                </a:solidFill>
                <a:latin typeface="Arial" panose="020B0604020202020204" pitchFamily="34" charset="0"/>
              </a:rPr>
              <a:t>Ishq</a:t>
            </a:r>
            <a:r>
              <a:rPr lang="en-US" sz="2400" i="0" u="none" strike="noStrike" baseline="0" dirty="0">
                <a:solidFill>
                  <a:srgbClr val="000000"/>
                </a:solidFill>
                <a:latin typeface="Arial" panose="020B0604020202020204" pitchFamily="34" charset="0"/>
              </a:rPr>
              <a:t> is set in the U.S. and partly in Italy, Dilwale Dulhania Le </a:t>
            </a:r>
            <a:r>
              <a:rPr lang="en-US" sz="2400" i="0" u="none" strike="noStrike" baseline="0" dirty="0" err="1">
                <a:solidFill>
                  <a:srgbClr val="000000"/>
                </a:solidFill>
                <a:latin typeface="Arial" panose="020B0604020202020204" pitchFamily="34" charset="0"/>
              </a:rPr>
              <a:t>Jayenge</a:t>
            </a:r>
            <a:r>
              <a:rPr lang="en-US" sz="2400" i="0" u="none" strike="noStrike" baseline="0" dirty="0">
                <a:solidFill>
                  <a:srgbClr val="000000"/>
                </a:solidFill>
                <a:latin typeface="Arial" panose="020B0604020202020204" pitchFamily="34" charset="0"/>
              </a:rPr>
              <a:t> and K3G is mostly set in London, reflecting a general trend of modern Bollywood films portraying diasporic Indian life.</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9692864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b="1" i="0" u="none" strike="noStrike" baseline="0" dirty="0">
                <a:solidFill>
                  <a:srgbClr val="000000"/>
                </a:solidFill>
                <a:latin typeface="Arial" panose="020B0604020202020204" pitchFamily="34" charset="0"/>
              </a:rPr>
              <a:t>The Namesake</a:t>
            </a:r>
            <a:r>
              <a:rPr lang="en-US" sz="2400" i="0" u="none" strike="noStrike" baseline="0" dirty="0">
                <a:solidFill>
                  <a:srgbClr val="000000"/>
                </a:solidFill>
                <a:latin typeface="Arial" panose="020B0604020202020204" pitchFamily="34" charset="0"/>
              </a:rPr>
              <a:t> is </a:t>
            </a:r>
            <a:r>
              <a:rPr lang="en-US" sz="2400" b="1" i="0" u="none" strike="noStrike" baseline="0" dirty="0">
                <a:solidFill>
                  <a:srgbClr val="000000"/>
                </a:solidFill>
                <a:latin typeface="Arial" panose="020B0604020202020204" pitchFamily="34" charset="0"/>
              </a:rPr>
              <a:t>Mira Nair‘s</a:t>
            </a:r>
            <a:r>
              <a:rPr lang="en-US" sz="2400" i="0" u="none" strike="noStrike" baseline="0" dirty="0">
                <a:solidFill>
                  <a:srgbClr val="000000"/>
                </a:solidFill>
                <a:latin typeface="Arial" panose="020B0604020202020204" pitchFamily="34" charset="0"/>
              </a:rPr>
              <a:t> feature film. </a:t>
            </a:r>
          </a:p>
          <a:p>
            <a:pPr marL="520700" indent="-342900" algn="just"/>
            <a:r>
              <a:rPr lang="en-US" sz="2400" i="0" u="none" strike="noStrike" baseline="0" dirty="0">
                <a:solidFill>
                  <a:srgbClr val="000000"/>
                </a:solidFill>
                <a:latin typeface="Arial" panose="020B0604020202020204" pitchFamily="34" charset="0"/>
              </a:rPr>
              <a:t>It tells the story of a young couple who have an arranged marriage in Calcutta and move to New York, where they discover each other and their new country, and have two children. </a:t>
            </a:r>
          </a:p>
          <a:p>
            <a:pPr marL="177800" indent="0" algn="just">
              <a:buNone/>
            </a:pPr>
            <a:endParaRPr lang="en-US" sz="2400" i="0" u="none" strike="noStrike" baseline="0" dirty="0">
              <a:solidFill>
                <a:srgbClr val="000000"/>
              </a:solidFill>
              <a:latin typeface="Arial" panose="020B0604020202020204" pitchFamily="34" charset="0"/>
            </a:endParaRPr>
          </a:p>
          <a:p>
            <a:pPr marL="520700" indent="-342900" algn="just"/>
            <a:r>
              <a:rPr lang="en-US" sz="2400" i="0" u="none" strike="noStrike" baseline="0" dirty="0">
                <a:solidFill>
                  <a:srgbClr val="000000"/>
                </a:solidFill>
                <a:latin typeface="Arial" panose="020B0604020202020204" pitchFamily="34" charset="0"/>
              </a:rPr>
              <a:t>Then the story shifts to center on their son, while keeping them in the picture. The movie covers some 25 or 30 years, so it is episodic by nature. What holds it together is the subtle loving performances by Tabu and Khan, both Bollywood stars. They never overplay, never spell out what can be said in a glance or a shrug, communicates great passion very quietly.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102527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buFont typeface="Wingdings" panose="05000000000000000000" pitchFamily="2" charset="2"/>
              <a:buChar char="Ø"/>
            </a:pPr>
            <a:r>
              <a:rPr lang="en-US" sz="2200" b="1" dirty="0">
                <a:latin typeface="+mj-lt"/>
              </a:rPr>
              <a:t>Italian Neo-Realism</a:t>
            </a:r>
            <a:r>
              <a:rPr lang="en-US" sz="2200" dirty="0">
                <a:latin typeface="+mj-lt"/>
              </a:rPr>
              <a:t>:-</a:t>
            </a:r>
          </a:p>
          <a:p>
            <a:pPr marL="520700" indent="-342900" algn="just"/>
            <a:r>
              <a:rPr lang="en-US" sz="2200" dirty="0">
                <a:latin typeface="+mj-lt"/>
              </a:rPr>
              <a:t>A national film movement characterized by stories set amongst the poor and the working class, filmed on location, frequently using non-professional actors. Italian Neo-realist films mostly contend with the difficult economic and moral conditions of post-World War II Italy, representing changes in the Italian psyche and conditions of everyday life, including poverty, oppression, injustice and desperation.</a:t>
            </a:r>
          </a:p>
          <a:p>
            <a:pPr marL="520700" indent="-342900" algn="just"/>
            <a:endParaRPr lang="en-US" sz="2200" dirty="0">
              <a:latin typeface="+mj-lt"/>
            </a:endParaRPr>
          </a:p>
          <a:p>
            <a:pPr marL="520700" indent="-342900" algn="just"/>
            <a:r>
              <a:rPr lang="en-US" sz="2200" dirty="0">
                <a:latin typeface="+mj-lt"/>
              </a:rPr>
              <a:t>Italian Neo-realism came about as World War II ended in 1945 and Benito Mussolini's government fell, causing the Italian film industry to lose its center. Neo-realism was a sign of cultural change and social progress in Italy. Its films presented contemporary stories and ideas, and were often shot in the streets because the film studios had been damaged significantly during the war.</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49225"/>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600" b="1" dirty="0">
                <a:solidFill>
                  <a:srgbClr val="FFFF00"/>
                </a:solidFill>
                <a:latin typeface="+mj-lt"/>
                <a:ea typeface="Times New Roman"/>
                <a:cs typeface="Times New Roman"/>
                <a:sym typeface="Times New Roman"/>
              </a:rPr>
              <a:t>Various Movements in Cinema-Italian Neo-Realism</a:t>
            </a:r>
          </a:p>
        </p:txBody>
      </p:sp>
    </p:spTree>
    <p:extLst>
      <p:ext uri="{BB962C8B-B14F-4D97-AF65-F5344CB8AC3E}">
        <p14:creationId xmlns:p14="http://schemas.microsoft.com/office/powerpoint/2010/main" val="27532346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23163"/>
            <a:ext cx="9879186" cy="5681330"/>
          </a:xfrm>
          <a:prstGeom prst="rect">
            <a:avLst/>
          </a:prstGeom>
          <a:noFill/>
          <a:ln>
            <a:noFill/>
          </a:ln>
        </p:spPr>
        <p:txBody>
          <a:bodyPr spcFirstLastPara="1" wrap="square" lIns="91425" tIns="45700" rIns="91425" bIns="45700" anchor="t" anchorCtr="0">
            <a:noAutofit/>
          </a:bodyPr>
          <a:lstStyle/>
          <a:p>
            <a:pPr marL="520700" indent="-342900" algn="just"/>
            <a:r>
              <a:rPr lang="en-US" sz="2400" b="1" i="0" u="none" strike="noStrike" baseline="0" dirty="0">
                <a:solidFill>
                  <a:srgbClr val="000000"/>
                </a:solidFill>
                <a:latin typeface="Arial" panose="020B0604020202020204" pitchFamily="34" charset="0"/>
              </a:rPr>
              <a:t>The Namesake</a:t>
            </a:r>
            <a:r>
              <a:rPr lang="en-US" sz="2400" i="0" u="none" strike="noStrike" baseline="0" dirty="0">
                <a:solidFill>
                  <a:srgbClr val="000000"/>
                </a:solidFill>
                <a:latin typeface="Arial" panose="020B0604020202020204" pitchFamily="34" charset="0"/>
              </a:rPr>
              <a:t> tells a story that is the story of all immigrant groups in America: Parents of great daring arriving with dreams, children growing up in a way that makes them almost strangers, the old culture merging with the new. It has been said that all modern Russian literature came out of Gogol‘s ―Overcoat. </a:t>
            </a: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20944"/>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US" sz="3600" b="1" dirty="0">
                <a:solidFill>
                  <a:srgbClr val="FFFF00"/>
                </a:solidFill>
                <a:latin typeface="+mj-lt"/>
                <a:cs typeface="Times New Roman"/>
              </a:rPr>
              <a:t>Landmarks of Indian Cinema</a:t>
            </a:r>
            <a:endParaRPr lang="en-IN" sz="3600" b="1" dirty="0">
              <a:solidFill>
                <a:srgbClr val="FFFF00"/>
              </a:solidFill>
              <a:latin typeface="+mj-lt"/>
              <a:cs typeface="Times New Roman"/>
              <a:sym typeface="Times New Roman"/>
            </a:endParaRPr>
          </a:p>
        </p:txBody>
      </p:sp>
    </p:spTree>
    <p:extLst>
      <p:ext uri="{BB962C8B-B14F-4D97-AF65-F5344CB8AC3E}">
        <p14:creationId xmlns:p14="http://schemas.microsoft.com/office/powerpoint/2010/main" val="298773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In the spring of 1945, Mussolini was executed and Italy was liberated from German occupation. This period, known as the "</a:t>
            </a:r>
            <a:r>
              <a:rPr lang="en-US" sz="2200" b="1" dirty="0">
                <a:latin typeface="+mj-lt"/>
              </a:rPr>
              <a:t>Italian Spring</a:t>
            </a:r>
            <a:r>
              <a:rPr lang="en-US" sz="2200" dirty="0">
                <a:latin typeface="+mj-lt"/>
              </a:rPr>
              <a:t>," was a break from old ways and an entrance to a more realistic approach when making films. Italian cinema went from utilizing elaborate studio sets to shooting on location in the countryside and city streets in the realist style.</a:t>
            </a:r>
          </a:p>
          <a:p>
            <a:pPr marL="520700" indent="-342900" algn="just"/>
            <a:r>
              <a:rPr lang="en-US" sz="2200" dirty="0">
                <a:latin typeface="+mj-lt"/>
              </a:rPr>
              <a:t>Neo-realism became famous globally in 1946 with Roberto Rossellini's Rome, Open City, when it won the Grand Prize at the Cannes Film Festival as the first major film produced in Italy after the war. Italian Neo-realism rapidly declined in the early 1950s.</a:t>
            </a:r>
          </a:p>
          <a:p>
            <a:pPr marL="520700" indent="-342900" algn="just"/>
            <a:r>
              <a:rPr lang="en-US" sz="2200" dirty="0">
                <a:latin typeface="+mj-lt"/>
              </a:rPr>
              <a:t>Neorealist movies are generally filmed with nonprofessional actors. They are shot almost exclusively on location, mostly in run-down cities as well as rural areas due to its forming during the post-war era. The topic involves the idea of what it is like to live among the poor and the lower working class. The focus is on a simple social order of survival in rural, everyday life.</a:t>
            </a:r>
          </a:p>
          <a:p>
            <a:pPr marL="520700" indent="-342900" algn="just">
              <a:buFont typeface="Wingdings" panose="05000000000000000000" pitchFamily="2" charset="2"/>
              <a:buChar char="Ø"/>
            </a:pPr>
            <a:endParaRPr lang="en-US" sz="2200" dirty="0">
              <a:latin typeface="+mj-lt"/>
            </a:endParaRPr>
          </a:p>
          <a:p>
            <a:pPr marL="520700" indent="-342900" algn="just">
              <a:buFont typeface="Wingdings" panose="05000000000000000000" pitchFamily="2" charset="2"/>
              <a:buChar char="Ø"/>
            </a:pPr>
            <a:endParaRPr lang="en-US" sz="22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49225"/>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600" b="1" dirty="0">
                <a:solidFill>
                  <a:srgbClr val="FFFF00"/>
                </a:solidFill>
                <a:latin typeface="+mj-lt"/>
                <a:ea typeface="Times New Roman"/>
                <a:cs typeface="Times New Roman"/>
                <a:sym typeface="Times New Roman"/>
              </a:rPr>
              <a:t>Various Movements in Cinema-Italian Neo-Realism</a:t>
            </a:r>
          </a:p>
        </p:txBody>
      </p:sp>
    </p:spTree>
    <p:extLst>
      <p:ext uri="{BB962C8B-B14F-4D97-AF65-F5344CB8AC3E}">
        <p14:creationId xmlns:p14="http://schemas.microsoft.com/office/powerpoint/2010/main" val="30161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9" name="Google Shape;229;p5"/>
          <p:cNvSpPr txBox="1">
            <a:spLocks noGrp="1"/>
          </p:cNvSpPr>
          <p:nvPr>
            <p:ph type="body" idx="4294967295"/>
          </p:nvPr>
        </p:nvSpPr>
        <p:spPr>
          <a:xfrm>
            <a:off x="26814" y="889152"/>
            <a:ext cx="9879186" cy="5549225"/>
          </a:xfrm>
          <a:prstGeom prst="rect">
            <a:avLst/>
          </a:prstGeom>
          <a:noFill/>
          <a:ln>
            <a:noFill/>
          </a:ln>
        </p:spPr>
        <p:txBody>
          <a:bodyPr spcFirstLastPara="1" wrap="square" lIns="91425" tIns="45700" rIns="91425" bIns="45700" anchor="t" anchorCtr="0">
            <a:noAutofit/>
          </a:bodyPr>
          <a:lstStyle/>
          <a:p>
            <a:pPr marL="520700" indent="-342900" algn="just"/>
            <a:r>
              <a:rPr lang="en-US" sz="2200" dirty="0">
                <a:latin typeface="+mj-lt"/>
              </a:rPr>
              <a:t>Neorealist films often feature children in major roles, though their characters are frequently more observational than participatory. Vittorio De </a:t>
            </a:r>
            <a:r>
              <a:rPr lang="en-US" sz="2200" dirty="0" err="1">
                <a:latin typeface="+mj-lt"/>
              </a:rPr>
              <a:t>Sica's</a:t>
            </a:r>
            <a:r>
              <a:rPr lang="en-US" sz="2200" dirty="0">
                <a:latin typeface="+mj-lt"/>
              </a:rPr>
              <a:t> 1948 film Bicycle Thieves is a representative of the genre, with non-professional actors, and a story that details the hardships of working-class life after the war.</a:t>
            </a:r>
          </a:p>
          <a:p>
            <a:pPr marL="520700" indent="-342900" algn="just"/>
            <a:r>
              <a:rPr lang="en-US" sz="2200" dirty="0">
                <a:latin typeface="+mj-lt"/>
              </a:rPr>
              <a:t>Some Major works are Open City (Roberto Rossellini, 1945), Shoeshine (Vittorio De </a:t>
            </a:r>
            <a:r>
              <a:rPr lang="en-US" sz="2200" dirty="0" err="1">
                <a:latin typeface="+mj-lt"/>
              </a:rPr>
              <a:t>Sica</a:t>
            </a:r>
            <a:r>
              <a:rPr lang="en-US" sz="2200" dirty="0">
                <a:latin typeface="+mj-lt"/>
              </a:rPr>
              <a:t>, 1946), </a:t>
            </a:r>
            <a:r>
              <a:rPr lang="en-US" sz="2200" dirty="0" err="1">
                <a:latin typeface="+mj-lt"/>
              </a:rPr>
              <a:t>Paisan</a:t>
            </a:r>
            <a:r>
              <a:rPr lang="en-US" sz="2200" dirty="0">
                <a:latin typeface="+mj-lt"/>
              </a:rPr>
              <a:t> (Roberto Rossellini, 1946), Bicycle Thieves (Vittorio De </a:t>
            </a:r>
            <a:r>
              <a:rPr lang="en-US" sz="2200" dirty="0" err="1">
                <a:latin typeface="+mj-lt"/>
              </a:rPr>
              <a:t>Sica</a:t>
            </a:r>
            <a:r>
              <a:rPr lang="en-US" sz="2200" dirty="0">
                <a:latin typeface="+mj-lt"/>
              </a:rPr>
              <a:t>, 1948), The Earth Trembles (</a:t>
            </a:r>
            <a:r>
              <a:rPr lang="en-US" sz="2200" dirty="0" err="1">
                <a:latin typeface="+mj-lt"/>
              </a:rPr>
              <a:t>Luchino</a:t>
            </a:r>
            <a:r>
              <a:rPr lang="en-US" sz="2200" dirty="0">
                <a:latin typeface="+mj-lt"/>
              </a:rPr>
              <a:t> Visconti, 1948), Bitter Rice (Giuseppe De </a:t>
            </a:r>
            <a:r>
              <a:rPr lang="en-US" sz="2200" dirty="0" err="1">
                <a:latin typeface="+mj-lt"/>
              </a:rPr>
              <a:t>Santis</a:t>
            </a:r>
            <a:r>
              <a:rPr lang="en-US" sz="2200" dirty="0">
                <a:latin typeface="+mj-lt"/>
              </a:rPr>
              <a:t>, 1949), Umberto D. (Vittorio De </a:t>
            </a:r>
            <a:r>
              <a:rPr lang="en-US" sz="2200" dirty="0" err="1">
                <a:latin typeface="+mj-lt"/>
              </a:rPr>
              <a:t>Sica</a:t>
            </a:r>
            <a:r>
              <a:rPr lang="en-US" sz="2200" dirty="0">
                <a:latin typeface="+mj-lt"/>
              </a:rPr>
              <a:t>, 1952) etc.</a:t>
            </a:r>
          </a:p>
          <a:p>
            <a:pPr marL="177800" indent="0" algn="just">
              <a:buNone/>
            </a:pPr>
            <a:endParaRPr lang="en-US" sz="2200" dirty="0">
              <a:latin typeface="+mj-lt"/>
            </a:endParaRPr>
          </a:p>
        </p:txBody>
      </p:sp>
      <p:sp>
        <p:nvSpPr>
          <p:cNvPr id="6" name="Google Shape;223;p4">
            <a:extLst>
              <a:ext uri="{FF2B5EF4-FFF2-40B4-BE49-F238E27FC236}">
                <a16:creationId xmlns:a16="http://schemas.microsoft.com/office/drawing/2014/main" id="{BE86B76C-D535-E703-C7AB-FAB2B75E9F37}"/>
              </a:ext>
            </a:extLst>
          </p:cNvPr>
          <p:cNvSpPr txBox="1">
            <a:spLocks/>
          </p:cNvSpPr>
          <p:nvPr/>
        </p:nvSpPr>
        <p:spPr>
          <a:xfrm>
            <a:off x="1252403" y="149225"/>
            <a:ext cx="9079372" cy="609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New Roman"/>
                <a:ea typeface="Times New Roman"/>
                <a:cs typeface="Times New Roman"/>
                <a:sym typeface="Times New Roman"/>
              </a:defRPr>
            </a:lvl9pPr>
          </a:lstStyle>
          <a:p>
            <a:r>
              <a:rPr lang="en-IN" sz="2600" b="1" dirty="0">
                <a:solidFill>
                  <a:srgbClr val="FFFF00"/>
                </a:solidFill>
                <a:latin typeface="+mj-lt"/>
                <a:ea typeface="Times New Roman"/>
                <a:cs typeface="Times New Roman"/>
                <a:sym typeface="Times New Roman"/>
              </a:rPr>
              <a:t>Various Movements in Cinema-Italian Neo-Realism</a:t>
            </a:r>
          </a:p>
        </p:txBody>
      </p:sp>
    </p:spTree>
    <p:extLst>
      <p:ext uri="{BB962C8B-B14F-4D97-AF65-F5344CB8AC3E}">
        <p14:creationId xmlns:p14="http://schemas.microsoft.com/office/powerpoint/2010/main" val="3955789258"/>
      </p:ext>
    </p:extLst>
  </p:cSld>
  <p:clrMapOvr>
    <a:masterClrMapping/>
  </p:clrMapOvr>
</p:sld>
</file>

<file path=ppt/theme/theme1.xml><?xml version="1.0" encoding="utf-8"?>
<a:theme xmlns:a="http://schemas.openxmlformats.org/drawingml/2006/main" name="Presentation_MC_HR_141004">
  <a:themeElements>
    <a:clrScheme name="Presentation_MC_HR_1410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9110</Words>
  <Application>Microsoft Office PowerPoint</Application>
  <PresentationFormat>A4 Paper (210x297 mm)</PresentationFormat>
  <Paragraphs>290</Paragraphs>
  <Slides>70</Slides>
  <Notes>70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70</vt:i4>
      </vt:variant>
    </vt:vector>
  </HeadingPairs>
  <TitlesOfParts>
    <vt:vector size="79" baseType="lpstr">
      <vt:lpstr>Cambria</vt:lpstr>
      <vt:lpstr>Calibri</vt:lpstr>
      <vt:lpstr>Arial</vt:lpstr>
      <vt:lpstr>Wingdings</vt:lpstr>
      <vt:lpstr>Times New Roman</vt:lpstr>
      <vt:lpstr>Noto Sans Symbols</vt:lpstr>
      <vt:lpstr>Presentation_MC_HR_141004</vt:lpstr>
      <vt:lpstr>Custom Design</vt:lpstr>
      <vt:lpstr>Office Theme</vt:lpstr>
      <vt:lpstr>Film Appreciation  (BAJMC-309) Unit – 2 by  Bhaskar Abhigyan (Associate Professor, BVICAM, New Delhi)   2023 </vt:lpstr>
      <vt:lpstr>Syllabus- Unit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India:  An Overview  (BAJMC-103) Unit – 1 by  Bhaskar Abhigyan (Associate Professor, BVICAM, New Delhi)   2023</dc:title>
  <dc:creator>Sunil Goyal</dc:creator>
  <cp:lastModifiedBy>Bhaskar Abhigyan</cp:lastModifiedBy>
  <cp:revision>53</cp:revision>
  <dcterms:created xsi:type="dcterms:W3CDTF">2000-01-06T15:07:49Z</dcterms:created>
  <dcterms:modified xsi:type="dcterms:W3CDTF">2023-10-20T21:00:53Z</dcterms:modified>
</cp:coreProperties>
</file>