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8" r:id="rId3"/>
  </p:sldMasterIdLst>
  <p:notesMasterIdLst>
    <p:notesMasterId r:id="rId91"/>
  </p:notesMasterIdLst>
  <p:sldIdLst>
    <p:sldId id="256" r:id="rId4"/>
    <p:sldId id="257" r:id="rId5"/>
    <p:sldId id="331" r:id="rId6"/>
    <p:sldId id="389" r:id="rId7"/>
    <p:sldId id="332" r:id="rId8"/>
    <p:sldId id="259"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 id="404" r:id="rId80"/>
    <p:sldId id="405" r:id="rId81"/>
    <p:sldId id="406" r:id="rId82"/>
    <p:sldId id="407" r:id="rId83"/>
    <p:sldId id="408" r:id="rId84"/>
    <p:sldId id="409" r:id="rId85"/>
    <p:sldId id="410" r:id="rId86"/>
    <p:sldId id="411" r:id="rId87"/>
    <p:sldId id="412" r:id="rId88"/>
    <p:sldId id="413" r:id="rId89"/>
    <p:sldId id="414" r:id="rId90"/>
  </p:sldIdLst>
  <p:sldSz cx="9906000" cy="6858000" type="A4"/>
  <p:notesSz cx="7099300" cy="10234613"/>
  <p:embeddedFontLst>
    <p:embeddedFont>
      <p:font typeface="Calibri" panose="020F0502020204030204" pitchFamily="34" charset="0"/>
      <p:regular r:id="rId92"/>
      <p:bold r:id="rId93"/>
      <p:italic r:id="rId94"/>
      <p:boldItalic r:id="rId95"/>
    </p:embeddedFont>
    <p:embeddedFont>
      <p:font typeface="Cambria" panose="02040503050406030204" pitchFamily="18"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sldGuideLst>
    </p:ext>
    <p:ext uri="{2D200454-40CA-4A62-9FC3-DE9A4176ACB9}">
      <p15:notesGuideLst xmlns:p15="http://schemas.microsoft.com/office/powerpoint/2012/main">
        <p15:guide id="1" orient="horz" pos="3224">
          <p15:clr>
            <a:srgbClr val="000000"/>
          </p15:clr>
        </p15:guide>
        <p15:guide id="2" pos="2237">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0" roundtripDataSignature="AMtx7mjjA2zQg0vS4FupTtyjMpFQr8Sl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306" y="72"/>
      </p:cViewPr>
      <p:guideLst>
        <p:guide orient="horz" pos="2160"/>
        <p:guide pos="31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font" Target="fonts/font4.fntdata"/><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6.fntdata"/><Relationship Id="rId10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customschemas.google.com/relationships/presentationmetadata" Target="meta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4988" cy="512763"/>
          </a:xfrm>
          <a:prstGeom prst="rect">
            <a:avLst/>
          </a:prstGeom>
          <a:noFill/>
          <a:ln>
            <a:noFill/>
          </a:ln>
        </p:spPr>
        <p:txBody>
          <a:bodyPr spcFirstLastPara="1" wrap="square" lIns="93675" tIns="46825" rIns="93675" bIns="46825"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2725" y="0"/>
            <a:ext cx="3074988" cy="512763"/>
          </a:xfrm>
          <a:prstGeom prst="rect">
            <a:avLst/>
          </a:prstGeom>
          <a:noFill/>
          <a:ln>
            <a:noFill/>
          </a:ln>
        </p:spPr>
        <p:txBody>
          <a:bodyPr spcFirstLastPara="1" wrap="square" lIns="93675" tIns="46825" rIns="93675" bIns="46825"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0263"/>
            <a:ext cx="3074988" cy="512762"/>
          </a:xfrm>
          <a:prstGeom prst="rect">
            <a:avLst/>
          </a:prstGeom>
          <a:noFill/>
          <a:ln>
            <a:noFill/>
          </a:ln>
        </p:spPr>
        <p:txBody>
          <a:bodyPr spcFirstLastPara="1" wrap="square" lIns="93675" tIns="46825" rIns="93675" bIns="46825"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2725" y="9720263"/>
            <a:ext cx="3074988" cy="512762"/>
          </a:xfrm>
          <a:prstGeom prst="rect">
            <a:avLst/>
          </a:prstGeom>
          <a:noFill/>
          <a:ln>
            <a:noFill/>
          </a:ln>
        </p:spPr>
        <p:txBody>
          <a:bodyPr spcFirstLastPara="1" wrap="square" lIns="93675" tIns="46825" rIns="93675" bIns="46825"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1:notes"/>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
        <p:nvSpPr>
          <p:cNvPr id="203" name="Google Shape;203;p1:notes"/>
          <p:cNvSpPr txBox="1">
            <a:spLocks noGrp="1"/>
          </p:cNvSpPr>
          <p:nvPr>
            <p:ph type="hdr" idx="3"/>
          </p:nvPr>
        </p:nvSpPr>
        <p:spPr>
          <a:xfrm>
            <a:off x="0" y="0"/>
            <a:ext cx="3074988" cy="5127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49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28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13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134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12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949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790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521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992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059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08" name="Google Shape;208;p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883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176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7402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339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329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14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760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3830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340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59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08" name="Google Shape;208;p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8526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419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3847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364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993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316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597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012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663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1977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81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08" name="Google Shape;208;p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162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144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875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482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07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0222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913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2582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226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273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115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08" name="Google Shape;208;p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451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5527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253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8909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389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856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726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097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9989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7217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67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4390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863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443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2821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9811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3458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1598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2572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9558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9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8798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3139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2282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9988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7762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89947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9141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12570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51780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0875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75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41475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9744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9107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07334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0683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9992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9039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84675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2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0" name="Google Shape;220;p4: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617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
        <p:cNvGrpSpPr/>
        <p:nvPr/>
      </p:nvGrpSpPr>
      <p:grpSpPr>
        <a:xfrm>
          <a:off x="0" y="0"/>
          <a:ext cx="0" cy="0"/>
          <a:chOff x="0" y="0"/>
          <a:chExt cx="0" cy="0"/>
        </a:xfrm>
      </p:grpSpPr>
      <p:pic>
        <p:nvPicPr>
          <p:cNvPr id="28" name="Google Shape;28;p60"/>
          <p:cNvPicPr preferRelativeResize="0"/>
          <p:nvPr/>
        </p:nvPicPr>
        <p:blipFill rotWithShape="1">
          <a:blip r:embed="rId2">
            <a:alphaModFix/>
          </a:blip>
          <a:srcRect/>
          <a:stretch/>
        </p:blipFill>
        <p:spPr>
          <a:xfrm>
            <a:off x="3543300" y="57150"/>
            <a:ext cx="2852738" cy="1158875"/>
          </a:xfrm>
          <a:prstGeom prst="rect">
            <a:avLst/>
          </a:prstGeom>
          <a:noFill/>
          <a:ln>
            <a:noFill/>
          </a:ln>
        </p:spPr>
      </p:pic>
      <p:sp>
        <p:nvSpPr>
          <p:cNvPr id="29" name="Google Shape;29;p60"/>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0" name="Google Shape;30;p60"/>
          <p:cNvSpPr txBox="1"/>
          <p:nvPr/>
        </p:nvSpPr>
        <p:spPr>
          <a:xfrm>
            <a:off x="0" y="6515100"/>
            <a:ext cx="9518650"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200" b="1" i="0" u="none" strike="noStrike" cap="none" dirty="0">
                <a:solidFill>
                  <a:schemeClr val="lt1"/>
                </a:solidFill>
                <a:latin typeface="Arial"/>
                <a:ea typeface="Arial"/>
                <a:cs typeface="Arial"/>
                <a:sym typeface="Arial"/>
              </a:rPr>
              <a:t>© </a:t>
            </a:r>
            <a:r>
              <a:rPr lang="en-IN" sz="1100" b="1" i="0" u="none" strike="noStrike" cap="none" dirty="0">
                <a:solidFill>
                  <a:schemeClr val="lt1"/>
                </a:solidFill>
                <a:latin typeface="Arial"/>
                <a:ea typeface="Arial"/>
                <a:cs typeface="Arial"/>
                <a:sym typeface="Arial"/>
              </a:rPr>
              <a:t>Bharati Vidyapeeth’s Institute of Computer Applications and Management, New Delhi-63 by Bhaskar Abhigyan, Asst. Prof., BVICAM</a:t>
            </a:r>
            <a:endParaRPr dirty="0"/>
          </a:p>
        </p:txBody>
      </p:sp>
      <p:sp>
        <p:nvSpPr>
          <p:cNvPr id="31" name="Google Shape;31;p60"/>
          <p:cNvSpPr txBox="1"/>
          <p:nvPr/>
        </p:nvSpPr>
        <p:spPr>
          <a:xfrm>
            <a:off x="8874125" y="6462713"/>
            <a:ext cx="1371600" cy="3952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a:solidFill>
                  <a:schemeClr val="lt1"/>
                </a:solidFill>
                <a:latin typeface="Arial"/>
                <a:ea typeface="Arial"/>
                <a:cs typeface="Arial"/>
                <a:sym typeface="Arial"/>
              </a:rPr>
              <a:t>U1.</a:t>
            </a:r>
            <a:fld id="{00000000-1234-1234-1234-123412341234}" type="slidenum">
              <a:rPr lang="en-I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grpSp>
        <p:nvGrpSpPr>
          <p:cNvPr id="32" name="Google Shape;32;p60"/>
          <p:cNvGrpSpPr/>
          <p:nvPr/>
        </p:nvGrpSpPr>
        <p:grpSpPr>
          <a:xfrm>
            <a:off x="0" y="1274763"/>
            <a:ext cx="9906000" cy="204787"/>
            <a:chOff x="0" y="803"/>
            <a:chExt cx="5760" cy="129"/>
          </a:xfrm>
        </p:grpSpPr>
        <p:sp>
          <p:nvSpPr>
            <p:cNvPr id="33" name="Google Shape;33;p60"/>
            <p:cNvSpPr/>
            <p:nvPr/>
          </p:nvSpPr>
          <p:spPr>
            <a:xfrm>
              <a:off x="0" y="803"/>
              <a:ext cx="5760" cy="91"/>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4" name="Google Shape;34;p60"/>
            <p:cNvSpPr/>
            <p:nvPr/>
          </p:nvSpPr>
          <p:spPr>
            <a:xfrm>
              <a:off x="0" y="905"/>
              <a:ext cx="5760" cy="27"/>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grpSp>
      <p:sp>
        <p:nvSpPr>
          <p:cNvPr id="35" name="Google Shape;35;p60"/>
          <p:cNvSpPr txBox="1">
            <a:spLocks noGrp="1"/>
          </p:cNvSpPr>
          <p:nvPr>
            <p:ph type="subTitle" idx="1"/>
          </p:nvPr>
        </p:nvSpPr>
        <p:spPr>
          <a:xfrm>
            <a:off x="1504950" y="2676525"/>
            <a:ext cx="6934200" cy="2716213"/>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chemeClr val="dk1"/>
              </a:buClr>
              <a:buSzPts val="2800"/>
              <a:buFont typeface="Times New Roman"/>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rgbClr val="000099"/>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36" name="Google Shape;36;p60"/>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7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2" name="Google Shape;72;p72"/>
          <p:cNvSpPr txBox="1">
            <a:spLocks noGrp="1"/>
          </p:cNvSpPr>
          <p:nvPr>
            <p:ph type="body" idx="1"/>
          </p:nvPr>
        </p:nvSpPr>
        <p:spPr>
          <a:xfrm rot="5400000">
            <a:off x="2368551" y="-1090612"/>
            <a:ext cx="5224462" cy="943451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73"/>
          <p:cNvSpPr txBox="1">
            <a:spLocks noGrp="1"/>
          </p:cNvSpPr>
          <p:nvPr>
            <p:ph type="title"/>
          </p:nvPr>
        </p:nvSpPr>
        <p:spPr>
          <a:xfrm rot="5400000">
            <a:off x="5537201" y="2078040"/>
            <a:ext cx="5964237" cy="2357438"/>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5" name="Google Shape;75;p73"/>
          <p:cNvSpPr txBox="1">
            <a:spLocks noGrp="1"/>
          </p:cNvSpPr>
          <p:nvPr>
            <p:ph type="body" idx="1"/>
          </p:nvPr>
        </p:nvSpPr>
        <p:spPr>
          <a:xfrm rot="5400000">
            <a:off x="743744" y="-205579"/>
            <a:ext cx="5964237" cy="69246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hart" type="txAndChart">
  <p:cSld name="TEXT_AND_CHART">
    <p:spTree>
      <p:nvGrpSpPr>
        <p:cNvPr id="1" name="Shape 76"/>
        <p:cNvGrpSpPr/>
        <p:nvPr/>
      </p:nvGrpSpPr>
      <p:grpSpPr>
        <a:xfrm>
          <a:off x="0" y="0"/>
          <a:ext cx="0" cy="0"/>
          <a:chOff x="0" y="0"/>
          <a:chExt cx="0" cy="0"/>
        </a:xfrm>
      </p:grpSpPr>
      <p:sp>
        <p:nvSpPr>
          <p:cNvPr id="77" name="Google Shape;77;p7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8" name="Google Shape;78;p74"/>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74"/>
          <p:cNvSpPr>
            <a:spLocks noGrp="1"/>
          </p:cNvSpPr>
          <p:nvPr>
            <p:ph type="chart"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R="0" lvl="1"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R="0" lvl="2"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R="0" lvl="3"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R="0" lvl="4"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R="0" lvl="5"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R="0" lvl="6"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R="0" lvl="7"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R="0" lvl="8"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0"/>
        <p:cNvGrpSpPr/>
        <p:nvPr/>
      </p:nvGrpSpPr>
      <p:grpSpPr>
        <a:xfrm>
          <a:off x="0" y="0"/>
          <a:ext cx="0" cy="0"/>
          <a:chOff x="0" y="0"/>
          <a:chExt cx="0" cy="0"/>
        </a:xfrm>
      </p:grpSpPr>
      <p:sp>
        <p:nvSpPr>
          <p:cNvPr id="81" name="Google Shape;81;p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2" name="Google Shape;82;p75"/>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75"/>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84"/>
        <p:cNvGrpSpPr/>
        <p:nvPr/>
      </p:nvGrpSpPr>
      <p:grpSpPr>
        <a:xfrm>
          <a:off x="0" y="0"/>
          <a:ext cx="0" cy="0"/>
          <a:chOff x="0" y="0"/>
          <a:chExt cx="0" cy="0"/>
        </a:xfrm>
      </p:grpSpPr>
      <p:sp>
        <p:nvSpPr>
          <p:cNvPr id="85" name="Google Shape;85;p7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6" name="Google Shape;86;p76"/>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76"/>
          <p:cNvSpPr txBox="1">
            <a:spLocks noGrp="1"/>
          </p:cNvSpPr>
          <p:nvPr>
            <p:ph type="body" idx="2"/>
          </p:nvPr>
        </p:nvSpPr>
        <p:spPr>
          <a:xfrm>
            <a:off x="5056188" y="1014415"/>
            <a:ext cx="4641850" cy="25352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76"/>
          <p:cNvSpPr txBox="1">
            <a:spLocks noGrp="1"/>
          </p:cNvSpPr>
          <p:nvPr>
            <p:ph type="body" idx="3"/>
          </p:nvPr>
        </p:nvSpPr>
        <p:spPr>
          <a:xfrm>
            <a:off x="5056188" y="3702052"/>
            <a:ext cx="4641850" cy="25368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78"/>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 name="Google Shape;97;p78"/>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8" name="Google Shape;98;p7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7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79"/>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79"/>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9"/>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9"/>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80"/>
          <p:cNvSpPr txBox="1">
            <a:spLocks noGrp="1"/>
          </p:cNvSpPr>
          <p:nvPr>
            <p:ph type="title"/>
          </p:nvPr>
        </p:nvSpPr>
        <p:spPr>
          <a:xfrm>
            <a:off x="782638" y="4406900"/>
            <a:ext cx="84201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80"/>
          <p:cNvSpPr txBox="1">
            <a:spLocks noGrp="1"/>
          </p:cNvSpPr>
          <p:nvPr>
            <p:ph type="body" idx="1"/>
          </p:nvPr>
        </p:nvSpPr>
        <p:spPr>
          <a:xfrm>
            <a:off x="782638" y="2906713"/>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0" name="Google Shape;110;p80"/>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80"/>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80"/>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81"/>
          <p:cNvSpPr txBox="1">
            <a:spLocks noGrp="1"/>
          </p:cNvSpPr>
          <p:nvPr>
            <p:ph type="body" idx="1"/>
          </p:nvPr>
        </p:nvSpPr>
        <p:spPr>
          <a:xfrm>
            <a:off x="4953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81"/>
          <p:cNvSpPr txBox="1">
            <a:spLocks noGrp="1"/>
          </p:cNvSpPr>
          <p:nvPr>
            <p:ph type="body" idx="2"/>
          </p:nvPr>
        </p:nvSpPr>
        <p:spPr>
          <a:xfrm>
            <a:off x="50292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81"/>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81"/>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81"/>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82"/>
          <p:cNvSpPr txBox="1">
            <a:spLocks noGrp="1"/>
          </p:cNvSpPr>
          <p:nvPr>
            <p:ph type="body" idx="1"/>
          </p:nvPr>
        </p:nvSpPr>
        <p:spPr>
          <a:xfrm>
            <a:off x="495300" y="1535113"/>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82"/>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4" name="Google Shape;124;p82"/>
          <p:cNvSpPr txBox="1">
            <a:spLocks noGrp="1"/>
          </p:cNvSpPr>
          <p:nvPr>
            <p:ph type="body" idx="3"/>
          </p:nvPr>
        </p:nvSpPr>
        <p:spPr>
          <a:xfrm>
            <a:off x="5032375" y="1535113"/>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82"/>
          <p:cNvSpPr txBox="1">
            <a:spLocks noGrp="1"/>
          </p:cNvSpPr>
          <p:nvPr>
            <p:ph type="body" idx="4"/>
          </p:nvPr>
        </p:nvSpPr>
        <p:spPr>
          <a:xfrm>
            <a:off x="5032375"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6" name="Google Shape;126;p82"/>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82"/>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82"/>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9" name="Google Shape;39;p61"/>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83"/>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83"/>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83"/>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4"/>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84"/>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4"/>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85"/>
          <p:cNvSpPr txBox="1">
            <a:spLocks noGrp="1"/>
          </p:cNvSpPr>
          <p:nvPr>
            <p:ph type="title"/>
          </p:nvPr>
        </p:nvSpPr>
        <p:spPr>
          <a:xfrm>
            <a:off x="495300" y="273050"/>
            <a:ext cx="3259138"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0" name="Google Shape;140;p85"/>
          <p:cNvSpPr txBox="1">
            <a:spLocks noGrp="1"/>
          </p:cNvSpPr>
          <p:nvPr>
            <p:ph type="body" idx="1"/>
          </p:nvPr>
        </p:nvSpPr>
        <p:spPr>
          <a:xfrm>
            <a:off x="3873500" y="273050"/>
            <a:ext cx="553720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1" name="Google Shape;141;p85"/>
          <p:cNvSpPr txBox="1">
            <a:spLocks noGrp="1"/>
          </p:cNvSpPr>
          <p:nvPr>
            <p:ph type="body" idx="2"/>
          </p:nvPr>
        </p:nvSpPr>
        <p:spPr>
          <a:xfrm>
            <a:off x="495300"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2" name="Google Shape;142;p85"/>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85"/>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85"/>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86"/>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86"/>
          <p:cNvSpPr>
            <a:spLocks noGrp="1"/>
          </p:cNvSpPr>
          <p:nvPr>
            <p:ph type="pic" idx="2"/>
          </p:nvPr>
        </p:nvSpPr>
        <p:spPr>
          <a:xfrm>
            <a:off x="1941513" y="612775"/>
            <a:ext cx="5943600" cy="4114800"/>
          </a:xfrm>
          <a:prstGeom prst="rect">
            <a:avLst/>
          </a:prstGeom>
          <a:noFill/>
          <a:ln>
            <a:noFill/>
          </a:ln>
        </p:spPr>
      </p:sp>
      <p:sp>
        <p:nvSpPr>
          <p:cNvPr id="148" name="Google Shape;148;p86"/>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9" name="Google Shape;149;p86"/>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86"/>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6"/>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8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87"/>
          <p:cNvSpPr txBox="1">
            <a:spLocks noGrp="1"/>
          </p:cNvSpPr>
          <p:nvPr>
            <p:ph type="body" idx="1"/>
          </p:nvPr>
        </p:nvSpPr>
        <p:spPr>
          <a:xfrm rot="5400000">
            <a:off x="2690019" y="-594518"/>
            <a:ext cx="4525963" cy="891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8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8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88"/>
          <p:cNvSpPr txBox="1">
            <a:spLocks noGrp="1"/>
          </p:cNvSpPr>
          <p:nvPr>
            <p:ph type="title"/>
          </p:nvPr>
        </p:nvSpPr>
        <p:spPr>
          <a:xfrm rot="5400000">
            <a:off x="5370513" y="2085976"/>
            <a:ext cx="5851525" cy="2228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88"/>
          <p:cNvSpPr txBox="1">
            <a:spLocks noGrp="1"/>
          </p:cNvSpPr>
          <p:nvPr>
            <p:ph type="body" idx="1"/>
          </p:nvPr>
        </p:nvSpPr>
        <p:spPr>
          <a:xfrm rot="5400000">
            <a:off x="836613" y="-66674"/>
            <a:ext cx="5851525" cy="65341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8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70"/>
        <p:cNvGrpSpPr/>
        <p:nvPr/>
      </p:nvGrpSpPr>
      <p:grpSpPr>
        <a:xfrm>
          <a:off x="0" y="0"/>
          <a:ext cx="0" cy="0"/>
          <a:chOff x="0" y="0"/>
          <a:chExt cx="0" cy="0"/>
        </a:xfrm>
      </p:grpSpPr>
      <p:pic>
        <p:nvPicPr>
          <p:cNvPr id="171" name="Google Shape;171;p90"/>
          <p:cNvPicPr preferRelativeResize="0"/>
          <p:nvPr/>
        </p:nvPicPr>
        <p:blipFill rotWithShape="1">
          <a:blip r:embed="rId2">
            <a:alphaModFix/>
          </a:blip>
          <a:srcRect/>
          <a:stretch/>
        </p:blipFill>
        <p:spPr>
          <a:xfrm>
            <a:off x="2314575" y="1147763"/>
            <a:ext cx="5221288" cy="903287"/>
          </a:xfrm>
          <a:prstGeom prst="rect">
            <a:avLst/>
          </a:prstGeom>
          <a:noFill/>
          <a:ln>
            <a:noFill/>
          </a:ln>
        </p:spPr>
      </p:pic>
      <p:pic>
        <p:nvPicPr>
          <p:cNvPr id="172" name="Google Shape;172;p90"/>
          <p:cNvPicPr preferRelativeResize="0"/>
          <p:nvPr/>
        </p:nvPicPr>
        <p:blipFill rotWithShape="1">
          <a:blip r:embed="rId3">
            <a:alphaModFix/>
          </a:blip>
          <a:srcRect/>
          <a:stretch/>
        </p:blipFill>
        <p:spPr>
          <a:xfrm>
            <a:off x="0" y="4921250"/>
            <a:ext cx="9906000" cy="1892300"/>
          </a:xfrm>
          <a:prstGeom prst="rect">
            <a:avLst/>
          </a:prstGeom>
          <a:noFill/>
          <a:ln>
            <a:noFill/>
          </a:ln>
        </p:spPr>
      </p:pic>
      <p:sp>
        <p:nvSpPr>
          <p:cNvPr id="173" name="Google Shape;173;p90"/>
          <p:cNvSpPr txBox="1">
            <a:spLocks noGrp="1"/>
          </p:cNvSpPr>
          <p:nvPr>
            <p:ph type="ctrTitle"/>
          </p:nvPr>
        </p:nvSpPr>
        <p:spPr>
          <a:xfrm>
            <a:off x="2183999" y="2857394"/>
            <a:ext cx="5660178" cy="615553"/>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40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90"/>
          <p:cNvSpPr txBox="1">
            <a:spLocks noGrp="1"/>
          </p:cNvSpPr>
          <p:nvPr>
            <p:ph type="subTitle" idx="1"/>
          </p:nvPr>
        </p:nvSpPr>
        <p:spPr>
          <a:xfrm>
            <a:off x="1485900" y="3815751"/>
            <a:ext cx="6934200" cy="415498"/>
          </a:xfrm>
          <a:prstGeom prst="rect">
            <a:avLst/>
          </a:prstGeom>
          <a:noFill/>
          <a:ln>
            <a:noFill/>
          </a:ln>
        </p:spPr>
        <p:txBody>
          <a:bodyPr spcFirstLastPara="1" wrap="square" lIns="0" tIns="0" rIns="0" bIns="0" anchor="t" anchorCtr="0">
            <a:spAutoFit/>
          </a:bodyPr>
          <a:lstStyle>
            <a:lvl1pPr lvl="0" algn="l">
              <a:spcBef>
                <a:spcPts val="640"/>
              </a:spcBef>
              <a:spcAft>
                <a:spcPts val="0"/>
              </a:spcAft>
              <a:buClr>
                <a:schemeClr val="dk1"/>
              </a:buClr>
              <a:buSzPts val="3200"/>
              <a:buFont typeface="Calibri"/>
              <a:buChar char="•"/>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90"/>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90"/>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90"/>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8"/>
        <p:cNvGrpSpPr/>
        <p:nvPr/>
      </p:nvGrpSpPr>
      <p:grpSpPr>
        <a:xfrm>
          <a:off x="0" y="0"/>
          <a:ext cx="0" cy="0"/>
          <a:chOff x="0" y="0"/>
          <a:chExt cx="0" cy="0"/>
        </a:xfrm>
      </p:grpSpPr>
      <p:sp>
        <p:nvSpPr>
          <p:cNvPr id="179" name="Google Shape;179;p91"/>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0" name="Google Shape;180;p91"/>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lvl="0" indent="-400050" algn="l">
              <a:spcBef>
                <a:spcPts val="540"/>
              </a:spcBef>
              <a:spcAft>
                <a:spcPts val="0"/>
              </a:spcAft>
              <a:buClr>
                <a:schemeClr val="dk1"/>
              </a:buClr>
              <a:buSzPts val="2700"/>
              <a:buFont typeface="Cambria"/>
              <a:buChar char="•"/>
              <a:defRPr sz="2700" b="0" i="0">
                <a:solidFill>
                  <a:schemeClr val="dk1"/>
                </a:solidFill>
                <a:latin typeface="Cambria"/>
                <a:ea typeface="Cambria"/>
                <a:cs typeface="Cambria"/>
                <a:sym typeface="Cambri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1" name="Google Shape;181;p91"/>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91"/>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91"/>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4"/>
        <p:cNvGrpSpPr/>
        <p:nvPr/>
      </p:nvGrpSpPr>
      <p:grpSpPr>
        <a:xfrm>
          <a:off x="0" y="0"/>
          <a:ext cx="0" cy="0"/>
          <a:chOff x="0" y="0"/>
          <a:chExt cx="0" cy="0"/>
        </a:xfrm>
      </p:grpSpPr>
      <p:sp>
        <p:nvSpPr>
          <p:cNvPr id="185" name="Google Shape;185;p92"/>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6" name="Google Shape;186;p92"/>
          <p:cNvSpPr txBox="1">
            <a:spLocks noGrp="1"/>
          </p:cNvSpPr>
          <p:nvPr>
            <p:ph type="body" idx="1"/>
          </p:nvPr>
        </p:nvSpPr>
        <p:spPr>
          <a:xfrm>
            <a:off x="49530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7" name="Google Shape;187;p92"/>
          <p:cNvSpPr txBox="1">
            <a:spLocks noGrp="1"/>
          </p:cNvSpPr>
          <p:nvPr>
            <p:ph type="body" idx="2"/>
          </p:nvPr>
        </p:nvSpPr>
        <p:spPr>
          <a:xfrm>
            <a:off x="510159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8" name="Google Shape;188;p92"/>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92"/>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92"/>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1"/>
        <p:cNvGrpSpPr/>
        <p:nvPr/>
      </p:nvGrpSpPr>
      <p:grpSpPr>
        <a:xfrm>
          <a:off x="0" y="0"/>
          <a:ext cx="0" cy="0"/>
          <a:chOff x="0" y="0"/>
          <a:chExt cx="0" cy="0"/>
        </a:xfrm>
      </p:grpSpPr>
      <p:sp>
        <p:nvSpPr>
          <p:cNvPr id="192" name="Google Shape;192;p93"/>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3" name="Google Shape;193;p93"/>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93"/>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93"/>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
        <p:cNvGrpSpPr/>
        <p:nvPr/>
      </p:nvGrpSpPr>
      <p:grpSpPr>
        <a:xfrm>
          <a:off x="0" y="0"/>
          <a:ext cx="0" cy="0"/>
          <a:chOff x="0" y="0"/>
          <a:chExt cx="0" cy="0"/>
        </a:xfrm>
      </p:grpSpPr>
      <p:sp>
        <p:nvSpPr>
          <p:cNvPr id="46" name="Google Shape;46;p6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6"/>
        <p:cNvGrpSpPr/>
        <p:nvPr/>
      </p:nvGrpSpPr>
      <p:grpSpPr>
        <a:xfrm>
          <a:off x="0" y="0"/>
          <a:ext cx="0" cy="0"/>
          <a:chOff x="0" y="0"/>
          <a:chExt cx="0" cy="0"/>
        </a:xfrm>
      </p:grpSpPr>
      <p:sp>
        <p:nvSpPr>
          <p:cNvPr id="197" name="Google Shape;197;p94"/>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94"/>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94"/>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782638" y="4406902"/>
            <a:ext cx="84201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1" name="Google Shape;51;p67"/>
          <p:cNvSpPr txBox="1">
            <a:spLocks noGrp="1"/>
          </p:cNvSpPr>
          <p:nvPr>
            <p:ph type="body" idx="1"/>
          </p:nvPr>
        </p:nvSpPr>
        <p:spPr>
          <a:xfrm>
            <a:off x="782638" y="2906715"/>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Clr>
                <a:srgbClr val="000099"/>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6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 name="Google Shape;54;p68"/>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55" name="Google Shape;55;p68"/>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Google Shape;58;p69"/>
          <p:cNvSpPr txBox="1">
            <a:spLocks noGrp="1"/>
          </p:cNvSpPr>
          <p:nvPr>
            <p:ph type="body" idx="1"/>
          </p:nvPr>
        </p:nvSpPr>
        <p:spPr>
          <a:xfrm>
            <a:off x="495300" y="1535115"/>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69"/>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69"/>
          <p:cNvSpPr txBox="1">
            <a:spLocks noGrp="1"/>
          </p:cNvSpPr>
          <p:nvPr>
            <p:ph type="body" idx="3"/>
          </p:nvPr>
        </p:nvSpPr>
        <p:spPr>
          <a:xfrm>
            <a:off x="5032378" y="1535115"/>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69"/>
          <p:cNvSpPr txBox="1">
            <a:spLocks noGrp="1"/>
          </p:cNvSpPr>
          <p:nvPr>
            <p:ph type="body" idx="4"/>
          </p:nvPr>
        </p:nvSpPr>
        <p:spPr>
          <a:xfrm>
            <a:off x="5032378"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70"/>
          <p:cNvSpPr txBox="1">
            <a:spLocks noGrp="1"/>
          </p:cNvSpPr>
          <p:nvPr>
            <p:ph type="title"/>
          </p:nvPr>
        </p:nvSpPr>
        <p:spPr>
          <a:xfrm>
            <a:off x="495302" y="273050"/>
            <a:ext cx="3259138"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4" name="Google Shape;64;p70"/>
          <p:cNvSpPr txBox="1">
            <a:spLocks noGrp="1"/>
          </p:cNvSpPr>
          <p:nvPr>
            <p:ph type="body" idx="1"/>
          </p:nvPr>
        </p:nvSpPr>
        <p:spPr>
          <a:xfrm>
            <a:off x="3873499" y="273050"/>
            <a:ext cx="553720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Clr>
                <a:srgbClr val="000099"/>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65" name="Google Shape;65;p70"/>
          <p:cNvSpPr txBox="1">
            <a:spLocks noGrp="1"/>
          </p:cNvSpPr>
          <p:nvPr>
            <p:ph type="body" idx="2"/>
          </p:nvPr>
        </p:nvSpPr>
        <p:spPr>
          <a:xfrm>
            <a:off x="495302"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71"/>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8" name="Google Shape;68;p71"/>
          <p:cNvSpPr>
            <a:spLocks noGrp="1"/>
          </p:cNvSpPr>
          <p:nvPr>
            <p:ph type="pic" idx="2"/>
          </p:nvPr>
        </p:nvSpPr>
        <p:spPr>
          <a:xfrm>
            <a:off x="1941513" y="612775"/>
            <a:ext cx="5943600" cy="4114800"/>
          </a:xfrm>
          <a:prstGeom prst="rect">
            <a:avLst/>
          </a:prstGeom>
          <a:noFill/>
          <a:ln>
            <a:noFill/>
          </a:ln>
        </p:spPr>
      </p:sp>
      <p:sp>
        <p:nvSpPr>
          <p:cNvPr id="69" name="Google Shape;69;p71"/>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L="1371600" marR="0" lvl="2" indent="-368300"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L="1828800" marR="0" lvl="3" indent="-361950"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pic>
        <p:nvPicPr>
          <p:cNvPr id="11" name="Google Shape;11;p59"/>
          <p:cNvPicPr preferRelativeResize="0"/>
          <p:nvPr/>
        </p:nvPicPr>
        <p:blipFill rotWithShape="1">
          <a:blip r:embed="rId16">
            <a:alphaModFix/>
          </a:blip>
          <a:srcRect/>
          <a:stretch/>
        </p:blipFill>
        <p:spPr>
          <a:xfrm>
            <a:off x="0" y="0"/>
            <a:ext cx="1587500" cy="644525"/>
          </a:xfrm>
          <a:prstGeom prst="rect">
            <a:avLst/>
          </a:prstGeom>
          <a:noFill/>
          <a:ln>
            <a:noFill/>
          </a:ln>
        </p:spPr>
      </p:pic>
      <p:sp>
        <p:nvSpPr>
          <p:cNvPr id="12" name="Google Shape;12;p59"/>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3" name="Google Shape;13;p59"/>
          <p:cNvSpPr txBox="1"/>
          <p:nvPr/>
        </p:nvSpPr>
        <p:spPr>
          <a:xfrm>
            <a:off x="22225" y="6551613"/>
            <a:ext cx="9917113"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b="1" i="0" u="none" strike="noStrike" cap="none" dirty="0">
                <a:solidFill>
                  <a:schemeClr val="lt1"/>
                </a:solidFill>
                <a:latin typeface="Arial"/>
                <a:ea typeface="Arial"/>
                <a:cs typeface="Arial"/>
                <a:sym typeface="Arial"/>
              </a:rPr>
              <a:t>© Bharati Vidyapeeth’s Institute of Computer Applications and Management, New Delhi-63 by Bhaskar Abhigyan, Asst. Prof. , BVICAM</a:t>
            </a:r>
            <a:endParaRPr dirty="0"/>
          </a:p>
        </p:txBody>
      </p:sp>
      <p:sp>
        <p:nvSpPr>
          <p:cNvPr id="14" name="Google Shape;14;p59"/>
          <p:cNvSpPr txBox="1"/>
          <p:nvPr/>
        </p:nvSpPr>
        <p:spPr>
          <a:xfrm>
            <a:off x="9178925" y="6515100"/>
            <a:ext cx="890588" cy="34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a:solidFill>
                  <a:schemeClr val="lt1"/>
                </a:solidFill>
                <a:latin typeface="Arial"/>
                <a:ea typeface="Arial"/>
                <a:cs typeface="Arial"/>
                <a:sym typeface="Arial"/>
              </a:rPr>
              <a:t>U1.</a:t>
            </a:r>
            <a:fld id="{00000000-1234-1234-1234-123412341234}" type="slidenum">
              <a:rPr lang="en-I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15" name="Google Shape;15;p59"/>
          <p:cNvSpPr txBox="1"/>
          <p:nvPr/>
        </p:nvSpPr>
        <p:spPr>
          <a:xfrm>
            <a:off x="1631950" y="142875"/>
            <a:ext cx="8031163"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 name="Google Shape;16;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7" name="Google Shape;17;p59"/>
          <p:cNvSpPr/>
          <p:nvPr/>
        </p:nvSpPr>
        <p:spPr>
          <a:xfrm>
            <a:off x="0" y="841375"/>
            <a:ext cx="9906000" cy="42863"/>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8" name="Google Shape;18;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pic>
        <p:nvPicPr>
          <p:cNvPr id="19" name="Google Shape;19;p59"/>
          <p:cNvPicPr preferRelativeResize="0"/>
          <p:nvPr/>
        </p:nvPicPr>
        <p:blipFill rotWithShape="1">
          <a:blip r:embed="rId16">
            <a:alphaModFix/>
          </a:blip>
          <a:srcRect/>
          <a:stretch/>
        </p:blipFill>
        <p:spPr>
          <a:xfrm>
            <a:off x="0" y="0"/>
            <a:ext cx="1587500" cy="644525"/>
          </a:xfrm>
          <a:prstGeom prst="rect">
            <a:avLst/>
          </a:prstGeom>
          <a:noFill/>
          <a:ln>
            <a:noFill/>
          </a:ln>
        </p:spPr>
      </p:pic>
      <p:sp>
        <p:nvSpPr>
          <p:cNvPr id="20" name="Google Shape;20;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sp>
        <p:nvSpPr>
          <p:cNvPr id="21" name="Google Shape;21;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2" name="Google Shape;22;p59"/>
          <p:cNvPicPr preferRelativeResize="0"/>
          <p:nvPr/>
        </p:nvPicPr>
        <p:blipFill rotWithShape="1">
          <a:blip r:embed="rId16">
            <a:alphaModFix/>
          </a:blip>
          <a:srcRect/>
          <a:stretch/>
        </p:blipFill>
        <p:spPr>
          <a:xfrm>
            <a:off x="0" y="0"/>
            <a:ext cx="1587500" cy="644525"/>
          </a:xfrm>
          <a:prstGeom prst="rect">
            <a:avLst/>
          </a:prstGeom>
          <a:noFill/>
          <a:ln>
            <a:noFill/>
          </a:ln>
        </p:spPr>
      </p:pic>
      <p:sp>
        <p:nvSpPr>
          <p:cNvPr id="23" name="Google Shape;23;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4" name="Google Shape;24;p59"/>
          <p:cNvPicPr preferRelativeResize="0"/>
          <p:nvPr/>
        </p:nvPicPr>
        <p:blipFill rotWithShape="1">
          <a:blip r:embed="rId16">
            <a:alphaModFix/>
          </a:blip>
          <a:srcRect/>
          <a:stretch/>
        </p:blipFill>
        <p:spPr>
          <a:xfrm>
            <a:off x="0" y="0"/>
            <a:ext cx="1587500" cy="644525"/>
          </a:xfrm>
          <a:prstGeom prst="rect">
            <a:avLst/>
          </a:prstGeom>
          <a:noFill/>
          <a:ln>
            <a:noFill/>
          </a:ln>
        </p:spPr>
      </p:pic>
      <p:sp>
        <p:nvSpPr>
          <p:cNvPr id="25" name="Google Shape;25;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6" name="Google Shape;26;p59"/>
          <p:cNvPicPr preferRelativeResize="0"/>
          <p:nvPr/>
        </p:nvPicPr>
        <p:blipFill rotWithShape="1">
          <a:blip r:embed="rId16">
            <a:alphaModFix/>
          </a:blip>
          <a:srcRect/>
          <a:stretch/>
        </p:blipFill>
        <p:spPr>
          <a:xfrm>
            <a:off x="0" y="0"/>
            <a:ext cx="1587500" cy="644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1" name="Google Shape;91;p77"/>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7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3" name="Google Shape;93;p7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4" name="Google Shape;94;p7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89"/>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66" name="Google Shape;166;p89"/>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7" name="Google Shape;167;p89"/>
          <p:cNvSpPr txBox="1">
            <a:spLocks noGrp="1"/>
          </p:cNvSpPr>
          <p:nvPr>
            <p:ph type="ftr" idx="11"/>
          </p:nvPr>
        </p:nvSpPr>
        <p:spPr>
          <a:xfrm>
            <a:off x="3368675" y="6337300"/>
            <a:ext cx="3168650" cy="366713"/>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8" name="Google Shape;168;p89"/>
          <p:cNvSpPr txBox="1">
            <a:spLocks noGrp="1"/>
          </p:cNvSpPr>
          <p:nvPr>
            <p:ph type="dt" idx="10"/>
          </p:nvPr>
        </p:nvSpPr>
        <p:spPr>
          <a:xfrm>
            <a:off x="495300" y="6337300"/>
            <a:ext cx="2278063" cy="36671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9" name="Google Shape;169;p89"/>
          <p:cNvSpPr txBox="1">
            <a:spLocks noGrp="1"/>
          </p:cNvSpPr>
          <p:nvPr>
            <p:ph type="sldNum" idx="12"/>
          </p:nvPr>
        </p:nvSpPr>
        <p:spPr>
          <a:xfrm>
            <a:off x="7132638" y="6337300"/>
            <a:ext cx="2278062" cy="366713"/>
          </a:xfrm>
          <a:prstGeom prst="rect">
            <a:avLst/>
          </a:prstGeom>
          <a:noFill/>
          <a:ln>
            <a:noFill/>
          </a:ln>
        </p:spPr>
        <p:txBody>
          <a:bodyPr spcFirstLastPara="1" wrap="square" lIns="0" tIns="0" rIns="0" bIns="0" anchor="t" anchorCtr="0">
            <a:spAutoFit/>
          </a:bodyPr>
          <a:lstStyle>
            <a:lvl1pPr marL="0" marR="0" lvl="0" indent="0" algn="r" rtl="0">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
          <p:cNvSpPr txBox="1">
            <a:spLocks noGrp="1"/>
          </p:cNvSpPr>
          <p:nvPr>
            <p:ph type="ctrTitle"/>
          </p:nvPr>
        </p:nvSpPr>
        <p:spPr>
          <a:xfrm>
            <a:off x="169101" y="1765843"/>
            <a:ext cx="9017000" cy="2593213"/>
          </a:xfrm>
          <a:prstGeom prst="rect">
            <a:avLst/>
          </a:prstGeom>
          <a:noFill/>
          <a:ln>
            <a:noFill/>
          </a:ln>
        </p:spPr>
        <p:txBody>
          <a:bodyPr spcFirstLastPara="1" wrap="square" lIns="91425" tIns="45700" rIns="91425" bIns="45700" anchor="t" anchorCtr="0">
            <a:noAutofit/>
          </a:bodyPr>
          <a:lstStyle/>
          <a:p>
            <a:r>
              <a:rPr lang="en-IN" sz="4000" b="1" dirty="0">
                <a:solidFill>
                  <a:schemeClr val="dk1"/>
                </a:solidFill>
                <a:latin typeface="Times New Roman"/>
                <a:ea typeface="Times New Roman"/>
                <a:cs typeface="Times New Roman"/>
                <a:sym typeface="Times New Roman"/>
              </a:rPr>
              <a:t>Film Appreciation </a:t>
            </a:r>
            <a:br>
              <a:rPr lang="en-IN" sz="3800" b="1" dirty="0">
                <a:solidFill>
                  <a:schemeClr val="dk1"/>
                </a:solidFill>
                <a:latin typeface="Times New Roman"/>
                <a:ea typeface="Times New Roman"/>
                <a:cs typeface="Times New Roman"/>
                <a:sym typeface="Times New Roman"/>
              </a:rPr>
            </a:br>
            <a:r>
              <a:rPr lang="en-US" sz="3600" b="1" dirty="0">
                <a:solidFill>
                  <a:schemeClr val="tx1"/>
                </a:solidFill>
                <a:cs typeface="Arial" charset="0"/>
              </a:rPr>
              <a:t>(</a:t>
            </a:r>
            <a:r>
              <a:rPr lang="en-IN" sz="3600" b="1" dirty="0">
                <a:latin typeface="Times New Roman" panose="02020603050405020304" pitchFamily="18" charset="0"/>
                <a:cs typeface="Times New Roman" panose="02020603050405020304" pitchFamily="18" charset="0"/>
                <a:sym typeface="+mn-ea"/>
              </a:rPr>
              <a:t>BAJMC</a:t>
            </a:r>
            <a:r>
              <a:rPr lang="en-US" sz="3600" b="1" dirty="0">
                <a:solidFill>
                  <a:schemeClr val="tx1"/>
                </a:solidFill>
                <a:cs typeface="Arial" charset="0"/>
              </a:rPr>
              <a:t>-309)</a:t>
            </a:r>
            <a:br>
              <a:rPr lang="en-IN" sz="4000" b="1" dirty="0">
                <a:solidFill>
                  <a:schemeClr val="dk1"/>
                </a:solidFill>
                <a:latin typeface="Times New Roman"/>
                <a:ea typeface="Times New Roman"/>
                <a:cs typeface="Times New Roman"/>
                <a:sym typeface="Times New Roman"/>
              </a:rPr>
            </a:br>
            <a:r>
              <a:rPr lang="en-US" sz="2800" b="1" dirty="0">
                <a:solidFill>
                  <a:srgbClr val="000099"/>
                </a:solidFill>
                <a:cs typeface="Arial" charset="0"/>
              </a:rPr>
              <a:t>Unit – 1</a:t>
            </a:r>
            <a:br>
              <a:rPr lang="en-US" sz="2800" b="1" dirty="0">
                <a:solidFill>
                  <a:srgbClr val="000099"/>
                </a:solidFill>
                <a:cs typeface="Arial" charset="0"/>
              </a:rPr>
            </a:br>
            <a:r>
              <a:rPr lang="en-US" sz="2400" b="1" dirty="0">
                <a:solidFill>
                  <a:schemeClr val="tx1"/>
                </a:solidFill>
                <a:cs typeface="Arial" charset="0"/>
              </a:rPr>
              <a:t>by</a:t>
            </a:r>
            <a:br>
              <a:rPr lang="en-US" sz="2400" b="1" dirty="0">
                <a:solidFill>
                  <a:schemeClr val="tx1"/>
                </a:solidFill>
                <a:cs typeface="Arial" charset="0"/>
              </a:rPr>
            </a:br>
            <a:br>
              <a:rPr lang="en-US" sz="2400" b="1" dirty="0">
                <a:solidFill>
                  <a:schemeClr val="tx1"/>
                </a:solidFill>
                <a:cs typeface="Arial" charset="0"/>
              </a:rPr>
            </a:br>
            <a:r>
              <a:rPr lang="en-US" sz="3600" dirty="0">
                <a:solidFill>
                  <a:srgbClr val="C00000"/>
                </a:solidFill>
                <a:latin typeface="Arial" charset="0"/>
              </a:rPr>
              <a:t>Bhaskar Abhigyan</a:t>
            </a:r>
            <a:br>
              <a:rPr lang="en-US" sz="3600" dirty="0">
                <a:solidFill>
                  <a:srgbClr val="C00000"/>
                </a:solidFill>
                <a:latin typeface="Arial" charset="0"/>
              </a:rPr>
            </a:br>
            <a:r>
              <a:rPr lang="en-US" sz="2400" dirty="0">
                <a:solidFill>
                  <a:srgbClr val="000099"/>
                </a:solidFill>
                <a:latin typeface="Arial" charset="0"/>
              </a:rPr>
              <a:t>(Associate Professor, BVICAM, New Delhi)</a:t>
            </a:r>
            <a:br>
              <a:rPr lang="en-US" sz="2400" dirty="0">
                <a:solidFill>
                  <a:srgbClr val="000099"/>
                </a:solidFill>
                <a:latin typeface="Arial" charset="0"/>
              </a:rPr>
            </a:br>
            <a:r>
              <a:rPr lang="en-US" sz="1100" dirty="0">
                <a:solidFill>
                  <a:srgbClr val="000099"/>
                </a:solidFill>
                <a:latin typeface="Arial" charset="0"/>
              </a:rPr>
              <a:t> </a:t>
            </a:r>
            <a:br>
              <a:rPr lang="en-US" sz="2400" dirty="0">
                <a:solidFill>
                  <a:srgbClr val="000099"/>
                </a:solidFill>
                <a:latin typeface="Arial" charset="0"/>
              </a:rPr>
            </a:br>
            <a:r>
              <a:rPr lang="en-US" sz="2400" b="1" dirty="0">
                <a:solidFill>
                  <a:schemeClr val="accent2"/>
                </a:solidFill>
                <a:latin typeface="Arial" charset="0"/>
              </a:rPr>
              <a:t>2023</a:t>
            </a:r>
            <a:br>
              <a:rPr lang="en-US" sz="2400" b="1" dirty="0">
                <a:solidFill>
                  <a:schemeClr val="accent2"/>
                </a:solidFill>
                <a:latin typeface="Arial" charset="0"/>
              </a:rPr>
            </a:br>
            <a:endParaRP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822"/>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Film as a Medium of Communication</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20174"/>
            <a:ext cx="9511645" cy="5632311"/>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Film is one of the most popular media of communication. Through film, the director communicates with the audience.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The images, the words, the music, the sound effects are </a:t>
            </a:r>
            <a:r>
              <a:rPr lang="en-US" sz="2400" dirty="0" err="1"/>
              <a:t>skilfully</a:t>
            </a:r>
            <a:r>
              <a:rPr lang="en-US" sz="2400" dirty="0"/>
              <a:t> integrated for the entertainment of the audience. Audience is equally important in this process of communication.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The action on the screen does not take place between actors of a film; rather the action takes place among the actors and the audience.</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Film is an audio-visual medium and uses images, sound and editing to communicate. It is a combination of several arts like, literature (story, poetry), painting, music, architecture, sculpture, photography, dance, costume, techniques etc.</a:t>
            </a:r>
            <a:endParaRPr lang="en-IN" sz="2400" dirty="0"/>
          </a:p>
        </p:txBody>
      </p:sp>
    </p:spTree>
    <p:extLst>
      <p:ext uri="{BB962C8B-B14F-4D97-AF65-F5344CB8AC3E}">
        <p14:creationId xmlns:p14="http://schemas.microsoft.com/office/powerpoint/2010/main" val="321692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Film as a Medium of Communication</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5262979"/>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 Merging of several arts makes film more complex as well as an effective medium of communication. Even illiterate people can understand what is happening on the screen.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Film does not tell, it shows. Film has a magnetic hold on the mind of the audience. Film is also a medium of non-verbal communication. In other words, film speaks through silence, facial expression, body language etc. Film shows the anger on the face without the use of verbal language. For example, </a:t>
            </a:r>
            <a:r>
              <a:rPr lang="en-US" sz="2400" b="1" dirty="0"/>
              <a:t>Gulzar‘s </a:t>
            </a:r>
            <a:r>
              <a:rPr lang="en-US" sz="2400" b="1" dirty="0" err="1"/>
              <a:t>Koshish</a:t>
            </a:r>
            <a:r>
              <a:rPr lang="en-US" sz="2400" dirty="0"/>
              <a:t> is about a deaf and dumb couple. They live in society like normal human beings. They communicate through hand movements, facial expression, gesture etc.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Facial expressions make cinema more effective.</a:t>
            </a:r>
          </a:p>
        </p:txBody>
      </p:sp>
    </p:spTree>
    <p:extLst>
      <p:ext uri="{BB962C8B-B14F-4D97-AF65-F5344CB8AC3E}">
        <p14:creationId xmlns:p14="http://schemas.microsoft.com/office/powerpoint/2010/main" val="415321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Film as a Medium of Communication</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4524315"/>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Film is a very powerful medium of mass communication. Through this medium, a big team like producer, director, story or scriptwriter, songwriter, music director, set designer, costume designer, choreographer, character performers, art director, fight director, camera man, lights man, costume man, make-up man, scene designer, sound man, clapper boy and lot many technical crew work together to make a film and communicate with the masses.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After a film has been made, the financier, the distributor, the exhibitors etc. work together to make it available to the common people.</a:t>
            </a:r>
          </a:p>
        </p:txBody>
      </p:sp>
    </p:spTree>
    <p:extLst>
      <p:ext uri="{BB962C8B-B14F-4D97-AF65-F5344CB8AC3E}">
        <p14:creationId xmlns:p14="http://schemas.microsoft.com/office/powerpoint/2010/main" val="219895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Film as a Medium of Communication</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5262979"/>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It is a collaborative medium. Filmmakers produce films for masses not for individuals. It has the potential to reach the heterogeneous audience. Millions of cine-goers watch the movie in a country.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Although in a cinema hall thousands of people can watch a film at one time, it can be shown in many cities, towns and villages at the same time. Today there are immense opportunities to get and watch a movie. Internet, Film festivals and technical knowhow and interest of the people have made film as one of the most popular mass medium nowadays.</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Film is an effective medium for development also. Films can contribute to modernizing the traditional society by helping to change the attitudes of people. </a:t>
            </a:r>
          </a:p>
        </p:txBody>
      </p:sp>
    </p:spTree>
    <p:extLst>
      <p:ext uri="{BB962C8B-B14F-4D97-AF65-F5344CB8AC3E}">
        <p14:creationId xmlns:p14="http://schemas.microsoft.com/office/powerpoint/2010/main" val="242741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Film as a Medium of Communication</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2677656"/>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For example, a change in attitudes relating to work, sex, religion, customs, communities, beliefs etc. can be brought about by films.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Films can promote national and emotional integration. They can bring about a creative understanding between different regions and their people. Films can be a medium for educating the people against superstitions and for promoting scientific, modern ideas.</a:t>
            </a:r>
          </a:p>
        </p:txBody>
      </p:sp>
    </p:spTree>
    <p:extLst>
      <p:ext uri="{BB962C8B-B14F-4D97-AF65-F5344CB8AC3E}">
        <p14:creationId xmlns:p14="http://schemas.microsoft.com/office/powerpoint/2010/main" val="4218422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Film as a Medium of Art</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4893647"/>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Film, the fusion of several arts including painting, dance, drama, music, poetry, sculpture, architecture, photography, editing </a:t>
            </a:r>
            <a:r>
              <a:rPr lang="en-US" sz="2400" dirty="0" err="1"/>
              <a:t>etc</a:t>
            </a:r>
            <a:r>
              <a:rPr lang="en-US" sz="2400" dirty="0"/>
              <a:t>, is a unique art. What makes film unique is its life like quality.</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People on the screen can be seen walking, talking, laughing, weeping, dancing, singing, sleeping, driving etc. as it happens in real life. Although the actions of a film do not take place in real time or in real life, yet it is believable.</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What distinguishes film from other arts is its “movement”. The “movement” makes film life like. Film does not look artificial. Through frontal shot, a director can make a character to “talk” to the audience.</a:t>
            </a:r>
          </a:p>
        </p:txBody>
      </p:sp>
    </p:spTree>
    <p:extLst>
      <p:ext uri="{BB962C8B-B14F-4D97-AF65-F5344CB8AC3E}">
        <p14:creationId xmlns:p14="http://schemas.microsoft.com/office/powerpoint/2010/main" val="354721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Film as a Medium of Art</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4893647"/>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Life consists in movement. A dead body cannot move. Any person in deep sleep also has some kind of movement. When any person breathes, s/he moves. Therefore, it is the motion of events, which gives the film a unique identity of being life like.</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The nature of film to record the undirected objects also distinguishes it from other arts. For example, sun cannot be directed to set or rise in a particular way.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The director cannot direct a falling leaf in a particular desired way. Some undirected objects are also recorded when the director shoots a film. When the action is being recorded and a leaf falls, the camera records the natural movement of the leaf.</a:t>
            </a:r>
          </a:p>
        </p:txBody>
      </p:sp>
    </p:spTree>
    <p:extLst>
      <p:ext uri="{BB962C8B-B14F-4D97-AF65-F5344CB8AC3E}">
        <p14:creationId xmlns:p14="http://schemas.microsoft.com/office/powerpoint/2010/main" val="126491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Film as a Medium of Art</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1938992"/>
          </a:xfrm>
          <a:prstGeom prst="rect">
            <a:avLst/>
          </a:prstGeom>
          <a:noFill/>
        </p:spPr>
        <p:txBody>
          <a:bodyPr wrap="square">
            <a:spAutoFit/>
          </a:bodyPr>
          <a:lstStyle/>
          <a:p>
            <a:pPr marL="342900" indent="-342900" algn="just">
              <a:buFont typeface="Wingdings" panose="05000000000000000000" pitchFamily="2" charset="2"/>
              <a:buChar char="Ø"/>
            </a:pPr>
            <a:r>
              <a:rPr lang="en-US" sz="2400" b="0" i="0" u="none" strike="noStrike" baseline="0" dirty="0">
                <a:solidFill>
                  <a:srgbClr val="000000"/>
                </a:solidFill>
                <a:latin typeface="Arial" panose="020B0604020202020204" pitchFamily="34" charset="0"/>
              </a:rPr>
              <a:t>Film makes people laugh and cry, sad and happy etc. Today good quality literature is being translated into cinematic narratives. </a:t>
            </a:r>
            <a:r>
              <a:rPr lang="en-US" sz="2400" dirty="0">
                <a:latin typeface="Arial" panose="020B0604020202020204" pitchFamily="34" charset="0"/>
              </a:rPr>
              <a:t>D</a:t>
            </a:r>
            <a:r>
              <a:rPr lang="en-US" sz="2400" b="0" i="0" u="none" strike="noStrike" baseline="0" dirty="0">
                <a:solidFill>
                  <a:srgbClr val="000000"/>
                </a:solidFill>
                <a:latin typeface="Arial" panose="020B0604020202020204" pitchFamily="34" charset="0"/>
              </a:rPr>
              <a:t>irector </a:t>
            </a:r>
            <a:r>
              <a:rPr lang="en-US" sz="2400" dirty="0">
                <a:latin typeface="Arial" panose="020B0604020202020204" pitchFamily="34" charset="0"/>
              </a:rPr>
              <a:t>like </a:t>
            </a:r>
            <a:r>
              <a:rPr lang="en-US" sz="2400" b="0" i="0" u="none" strike="noStrike" baseline="0" dirty="0">
                <a:solidFill>
                  <a:srgbClr val="000000"/>
                </a:solidFill>
                <a:latin typeface="Arial" panose="020B0604020202020204" pitchFamily="34" charset="0"/>
              </a:rPr>
              <a:t>Gulzar bases most of his films on literary stories. For example, he bases his film Khushboo on a story by </a:t>
            </a:r>
            <a:r>
              <a:rPr lang="en-US" sz="2400" b="0" i="0" u="none" strike="noStrike" baseline="0" dirty="0" err="1">
                <a:solidFill>
                  <a:srgbClr val="000000"/>
                </a:solidFill>
                <a:latin typeface="Arial" panose="020B0604020202020204" pitchFamily="34" charset="0"/>
              </a:rPr>
              <a:t>Sharatchandra</a:t>
            </a:r>
            <a:r>
              <a:rPr lang="en-US" sz="2400" b="0" i="0" u="none" strike="noStrike" baseline="0" dirty="0">
                <a:solidFill>
                  <a:srgbClr val="000000"/>
                </a:solidFill>
                <a:latin typeface="Arial" panose="020B0604020202020204" pitchFamily="34" charset="0"/>
              </a:rPr>
              <a:t> Chattopadhyay. </a:t>
            </a:r>
            <a:endParaRPr lang="en-US" sz="2400" dirty="0"/>
          </a:p>
        </p:txBody>
      </p:sp>
    </p:spTree>
    <p:extLst>
      <p:ext uri="{BB962C8B-B14F-4D97-AF65-F5344CB8AC3E}">
        <p14:creationId xmlns:p14="http://schemas.microsoft.com/office/powerpoint/2010/main" val="2602347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Strengths</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920174"/>
            <a:ext cx="9822730" cy="5632311"/>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latin typeface="Arial" panose="020B0604020202020204" pitchFamily="34" charset="0"/>
              </a:rPr>
              <a:t>A</a:t>
            </a:r>
            <a:r>
              <a:rPr lang="en-US" sz="2400" b="0" i="0" u="none" strike="noStrike" baseline="0" dirty="0">
                <a:solidFill>
                  <a:srgbClr val="000000"/>
                </a:solidFill>
                <a:latin typeface="Arial" panose="020B0604020202020204" pitchFamily="34" charset="0"/>
              </a:rPr>
              <a:t> reliable and meaningful means of information and entertainment. In popularity and appeal, it is far ahead of other available media of mass communication. </a:t>
            </a:r>
          </a:p>
          <a:p>
            <a:pPr marL="342900" indent="-342900" algn="just">
              <a:buFont typeface="Wingdings" panose="05000000000000000000" pitchFamily="2" charset="2"/>
              <a:buChar char="Ø"/>
            </a:pPr>
            <a:endParaRPr lang="en-US" sz="2400" dirty="0">
              <a:latin typeface="Arial" panose="020B0604020202020204" pitchFamily="34" charset="0"/>
            </a:endParaRPr>
          </a:p>
          <a:p>
            <a:pPr marL="342900" indent="-342900" algn="just">
              <a:buFont typeface="Wingdings" panose="05000000000000000000" pitchFamily="2" charset="2"/>
              <a:buChar char="Ø"/>
            </a:pPr>
            <a:r>
              <a:rPr lang="en-US" sz="2400" dirty="0"/>
              <a:t>Like literature, it is a reflection of society, customs, values, culture and diverse socio-economic propositions and has a great impact on the successive generations of society in multiple ways.</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film is the reflection of the hopes, aspirations, happiness, dejections, frustrations and contradictions of the society in which it is conceived and created.</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With the passage of time and changing socio-economic conditions the objectives and values of film have undergone dramatic changes, which have on the one side, brought the betterment of the</a:t>
            </a:r>
          </a:p>
        </p:txBody>
      </p:sp>
    </p:spTree>
    <p:extLst>
      <p:ext uri="{BB962C8B-B14F-4D97-AF65-F5344CB8AC3E}">
        <p14:creationId xmlns:p14="http://schemas.microsoft.com/office/powerpoint/2010/main" val="520939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Strengths</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920174"/>
            <a:ext cx="9822730" cy="5539978"/>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society while on the other hand, given birth to a set of social evils and complicated issues.</a:t>
            </a:r>
          </a:p>
          <a:p>
            <a:pPr marL="342900" indent="-342900" algn="just">
              <a:buFont typeface="Wingdings" panose="05000000000000000000" pitchFamily="2" charset="2"/>
              <a:buChar char="Ø"/>
            </a:pPr>
            <a:endParaRPr lang="en-US" sz="1800" dirty="0">
              <a:latin typeface="Arial" panose="020B0604020202020204" pitchFamily="34" charset="0"/>
            </a:endParaRPr>
          </a:p>
          <a:p>
            <a:pPr marL="342900" indent="-342900" algn="just">
              <a:buFont typeface="Wingdings" panose="05000000000000000000" pitchFamily="2" charset="2"/>
              <a:buChar char="Ø"/>
            </a:pPr>
            <a:r>
              <a:rPr lang="en-US" sz="2400" dirty="0"/>
              <a:t>Making of film generally is based on transmitting good amount of message for society, as it highlights the ills and ingrained socio-economic and cultural problems concentrated in our society.</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It is a mirror of society as it displays the plight of women, who are impoverished, underprivileged, oppressed and </a:t>
            </a:r>
            <a:r>
              <a:rPr lang="en-US" sz="2400" dirty="0" err="1"/>
              <a:t>marginalised</a:t>
            </a:r>
            <a:r>
              <a:rPr lang="en-US" sz="2400" dirty="0"/>
              <a:t> and it is quite visible in the society.</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Brings diverse social issues in fore front and gives ideas to the society to either curb or eliminate every menace through it too.</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endParaRPr lang="en-US" sz="2400" dirty="0"/>
          </a:p>
        </p:txBody>
      </p:sp>
    </p:spTree>
    <p:extLst>
      <p:ext uri="{BB962C8B-B14F-4D97-AF65-F5344CB8AC3E}">
        <p14:creationId xmlns:p14="http://schemas.microsoft.com/office/powerpoint/2010/main" val="383756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776288" y="118996"/>
            <a:ext cx="8921750" cy="102400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IN" sz="3600" b="1" dirty="0">
                <a:solidFill>
                  <a:srgbClr val="FFFF00"/>
                </a:solidFill>
              </a:rPr>
              <a:t>Syllabus- Unit 1</a:t>
            </a:r>
            <a:endParaRPr sz="3600" dirty="0"/>
          </a:p>
        </p:txBody>
      </p:sp>
      <p:sp>
        <p:nvSpPr>
          <p:cNvPr id="211" name="Google Shape;211;p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None/>
            </a:pPr>
            <a:r>
              <a:rPr lang="en-IN" b="1" dirty="0">
                <a:latin typeface="+mj-lt"/>
              </a:rPr>
              <a:t>  </a:t>
            </a:r>
            <a:r>
              <a:rPr lang="en-IN" b="1" dirty="0">
                <a:solidFill>
                  <a:srgbClr val="FF0000"/>
                </a:solidFill>
                <a:latin typeface="+mj-lt"/>
              </a:rPr>
              <a:t>Unit I: [Film as a Language]                   L: 12</a:t>
            </a:r>
            <a:endParaRPr dirty="0">
              <a:latin typeface="+mj-lt"/>
            </a:endParaRPr>
          </a:p>
          <a:p>
            <a:pPr marL="342900" lvl="0" indent="-342900" algn="l" rtl="0">
              <a:spcBef>
                <a:spcPts val="560"/>
              </a:spcBef>
              <a:spcAft>
                <a:spcPts val="0"/>
              </a:spcAft>
              <a:buClr>
                <a:schemeClr val="dk1"/>
              </a:buClr>
              <a:buSzPts val="2800"/>
              <a:buFont typeface="Times New Roman"/>
              <a:buNone/>
            </a:pPr>
            <a:endParaRPr dirty="0">
              <a:solidFill>
                <a:srgbClr val="FF0000"/>
              </a:solidFill>
            </a:endParaRPr>
          </a:p>
          <a:p>
            <a:pPr marL="514350" lvl="0" indent="-514350" algn="just" rtl="0">
              <a:spcBef>
                <a:spcPts val="560"/>
              </a:spcBef>
              <a:spcAft>
                <a:spcPts val="0"/>
              </a:spcAft>
              <a:buClr>
                <a:schemeClr val="dk1"/>
              </a:buClr>
              <a:buSzPts val="2800"/>
              <a:buFont typeface="Times New Roman"/>
              <a:buAutoNum type="arabicPeriod"/>
            </a:pPr>
            <a:r>
              <a:rPr lang="en-US" dirty="0">
                <a:latin typeface="+mj-lt"/>
              </a:rPr>
              <a:t>Film as a Medium of Communication: Concept, Strengths &amp; Limitations.</a:t>
            </a:r>
          </a:p>
          <a:p>
            <a:pPr marL="514350" lvl="0" indent="-514350" algn="just" rtl="0">
              <a:spcBef>
                <a:spcPts val="560"/>
              </a:spcBef>
              <a:spcAft>
                <a:spcPts val="0"/>
              </a:spcAft>
              <a:buClr>
                <a:schemeClr val="dk1"/>
              </a:buClr>
              <a:buSzPts val="2800"/>
              <a:buFont typeface="Times New Roman"/>
              <a:buAutoNum type="arabicPeriod"/>
            </a:pPr>
            <a:r>
              <a:rPr lang="en-US" dirty="0">
                <a:latin typeface="+mj-lt"/>
              </a:rPr>
              <a:t>Components of Film: Script, Light, Sound, Camera, Acting, Music, Editing.</a:t>
            </a:r>
          </a:p>
          <a:p>
            <a:pPr marL="514350" lvl="0" indent="-514350" algn="just" rtl="0">
              <a:spcBef>
                <a:spcPts val="560"/>
              </a:spcBef>
              <a:spcAft>
                <a:spcPts val="0"/>
              </a:spcAft>
              <a:buClr>
                <a:schemeClr val="dk1"/>
              </a:buClr>
              <a:buSzPts val="2800"/>
              <a:buFont typeface="Times New Roman"/>
              <a:buAutoNum type="arabicPeriod"/>
            </a:pPr>
            <a:r>
              <a:rPr lang="en-US" dirty="0">
                <a:latin typeface="+mj-lt"/>
              </a:rPr>
              <a:t>Visual Language: Shot, Scene, Sequence, </a:t>
            </a:r>
            <a:r>
              <a:rPr lang="en-US" dirty="0" err="1">
                <a:latin typeface="+mj-lt"/>
              </a:rPr>
              <a:t>Montage,Mise</a:t>
            </a:r>
            <a:r>
              <a:rPr lang="en-US" dirty="0">
                <a:latin typeface="+mj-lt"/>
              </a:rPr>
              <a:t>-En-Scene and Continuity.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Strengths</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854185"/>
            <a:ext cx="9906000" cy="5816977"/>
          </a:xfrm>
          <a:prstGeom prst="rect">
            <a:avLst/>
          </a:prstGeom>
          <a:noFill/>
        </p:spPr>
        <p:txBody>
          <a:bodyPr wrap="square">
            <a:spAutoFit/>
          </a:bodyPr>
          <a:lstStyle/>
          <a:p>
            <a:pPr marL="342900" indent="-342900" algn="just">
              <a:buFont typeface="Wingdings" panose="05000000000000000000" pitchFamily="2" charset="2"/>
              <a:buChar char="Ø"/>
            </a:pPr>
            <a:r>
              <a:rPr lang="en-US" sz="2300" dirty="0"/>
              <a:t>Film helps society in general and individual in particular in bringing happiness, peace and </a:t>
            </a:r>
            <a:r>
              <a:rPr lang="en-US" sz="2300" dirty="0" err="1"/>
              <a:t>tranquillity</a:t>
            </a:r>
            <a:r>
              <a:rPr lang="en-US" sz="2300" dirty="0"/>
              <a:t>, prosperity, harmony and creating cordial ambience to live amicably.</a:t>
            </a:r>
          </a:p>
          <a:p>
            <a:pPr marL="342900" indent="-342900" algn="just">
              <a:buFont typeface="Wingdings" panose="05000000000000000000" pitchFamily="2" charset="2"/>
              <a:buChar char="Ø"/>
            </a:pPr>
            <a:endParaRPr lang="en-US" sz="2300" dirty="0"/>
          </a:p>
          <a:p>
            <a:pPr marL="342900" indent="-342900" algn="just">
              <a:buFont typeface="Wingdings" panose="05000000000000000000" pitchFamily="2" charset="2"/>
              <a:buChar char="Ø"/>
            </a:pPr>
            <a:r>
              <a:rPr lang="en-US" sz="2300" dirty="0"/>
              <a:t>Helps people of diverse races, castes, creeds, cultures, communities and religions coming from diverse corners of the world to peacefully coexist by understanding their customs, religions, social </a:t>
            </a:r>
            <a:r>
              <a:rPr lang="en-US" sz="2300" dirty="0" err="1"/>
              <a:t>behaviours</a:t>
            </a:r>
            <a:r>
              <a:rPr lang="en-US" sz="2300" dirty="0"/>
              <a:t>, cultures, values and languages.</a:t>
            </a:r>
          </a:p>
          <a:p>
            <a:pPr marL="342900" indent="-342900" algn="just">
              <a:buFont typeface="Wingdings" panose="05000000000000000000" pitchFamily="2" charset="2"/>
              <a:buChar char="Ø"/>
            </a:pPr>
            <a:endParaRPr lang="en-US" sz="2300" dirty="0"/>
          </a:p>
          <a:p>
            <a:pPr marL="342900" indent="-342900" algn="just">
              <a:buFont typeface="Wingdings" panose="05000000000000000000" pitchFamily="2" charset="2"/>
              <a:buChar char="Ø"/>
            </a:pPr>
            <a:r>
              <a:rPr lang="en-US" sz="2300" dirty="0"/>
              <a:t>Film can be instrumental in curbing menace, like terrorism, </a:t>
            </a:r>
            <a:r>
              <a:rPr lang="en-US" sz="2300" dirty="0" err="1"/>
              <a:t>naxalism</a:t>
            </a:r>
            <a:r>
              <a:rPr lang="en-US" sz="2300" dirty="0"/>
              <a:t>, money laundering, rape, and eve-teasing by appealing to the conscience of various stakeholders of the society such as citizens, government, NGOs and intellectuals.</a:t>
            </a:r>
          </a:p>
          <a:p>
            <a:pPr marL="342900" indent="-342900" algn="just">
              <a:buFont typeface="Wingdings" panose="05000000000000000000" pitchFamily="2" charset="2"/>
              <a:buChar char="Ø"/>
            </a:pPr>
            <a:endParaRPr lang="en-US" sz="2300" dirty="0"/>
          </a:p>
          <a:p>
            <a:pPr marL="342900" indent="-342900" algn="just">
              <a:buFont typeface="Wingdings" panose="05000000000000000000" pitchFamily="2" charset="2"/>
              <a:buChar char="Ø"/>
            </a:pPr>
            <a:r>
              <a:rPr lang="en-US" sz="2300" b="0" i="0" u="none" strike="noStrike" baseline="0" dirty="0">
                <a:solidFill>
                  <a:srgbClr val="000000"/>
                </a:solidFill>
                <a:latin typeface="Arial" panose="020B0604020202020204" pitchFamily="34" charset="0"/>
              </a:rPr>
              <a:t>Film helps in creating awareness about different problems and ills and their associated ramification and repercussions for the society. </a:t>
            </a:r>
            <a:endParaRPr lang="en-US" sz="2300" dirty="0"/>
          </a:p>
        </p:txBody>
      </p:sp>
    </p:spTree>
    <p:extLst>
      <p:ext uri="{BB962C8B-B14F-4D97-AF65-F5344CB8AC3E}">
        <p14:creationId xmlns:p14="http://schemas.microsoft.com/office/powerpoint/2010/main" val="393577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Strengths</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854185"/>
            <a:ext cx="9906000" cy="5170646"/>
          </a:xfrm>
          <a:prstGeom prst="rect">
            <a:avLst/>
          </a:prstGeom>
          <a:noFill/>
        </p:spPr>
        <p:txBody>
          <a:bodyPr wrap="square">
            <a:spAutoFit/>
          </a:bodyPr>
          <a:lstStyle/>
          <a:p>
            <a:pPr marL="342900" indent="-342900" algn="just">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Film helps connect one society to other society, one social group to other, one culture to other culture, one religion to other religion one geographical location to other locations. It is not only effective in entertaining people but it also facilitates various ways and means for the people and groups to highlight their issues and problems.</a:t>
            </a:r>
          </a:p>
          <a:p>
            <a:pPr marL="342900" indent="-342900" algn="just">
              <a:buFont typeface="Wingdings" panose="05000000000000000000" pitchFamily="2" charset="2"/>
              <a:buChar char="Ø"/>
            </a:pPr>
            <a:endParaRPr lang="en-US" sz="2200" dirty="0">
              <a:latin typeface="Arial" panose="020B0604020202020204" pitchFamily="34" charset="0"/>
            </a:endParaRPr>
          </a:p>
          <a:p>
            <a:pPr marL="342900" indent="-342900" algn="just">
              <a:buFont typeface="Wingdings" panose="05000000000000000000" pitchFamily="2" charset="2"/>
              <a:buChar char="Ø"/>
            </a:pPr>
            <a:r>
              <a:rPr lang="en-US" sz="2200" dirty="0"/>
              <a:t>Films also help in promoting solidarity among people, mutual co-operation, as well as mutual harmony and patriotism. Through films the film makers try to attack the social evils such as child marriage, un-touch ability, discrimination, sexual abuse, corruption and female </a:t>
            </a:r>
            <a:r>
              <a:rPr lang="en-US" sz="2200" dirty="0" err="1"/>
              <a:t>foeticide</a:t>
            </a:r>
            <a:r>
              <a:rPr lang="en-US" sz="2200" dirty="0"/>
              <a:t>.</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Film can also propagate substantial amount of message to the society in guiding people. It can teach people about various components of life like social and moral values, ethics, affection, regard for the elderly and women, advantages of joint family system etc.</a:t>
            </a:r>
          </a:p>
        </p:txBody>
      </p:sp>
    </p:spTree>
    <p:extLst>
      <p:ext uri="{BB962C8B-B14F-4D97-AF65-F5344CB8AC3E}">
        <p14:creationId xmlns:p14="http://schemas.microsoft.com/office/powerpoint/2010/main" val="394710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Limitations</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854185"/>
            <a:ext cx="9906000" cy="5170646"/>
          </a:xfrm>
          <a:prstGeom prst="rect">
            <a:avLst/>
          </a:prstGeom>
          <a:noFill/>
        </p:spPr>
        <p:txBody>
          <a:bodyPr wrap="square">
            <a:spAutoFit/>
          </a:bodyPr>
          <a:lstStyle/>
          <a:p>
            <a:pPr marL="342900" indent="-342900" algn="just">
              <a:buFont typeface="Wingdings" panose="05000000000000000000" pitchFamily="2" charset="2"/>
              <a:buChar char="Ø"/>
            </a:pPr>
            <a:r>
              <a:rPr lang="en-US" sz="2200" dirty="0"/>
              <a:t>Film is a product of interaction between machines and artistic and technical persons.</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Film has a few limitations also. The production of a film is a very complex, time taking and long process.</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Film is highly a mechanical medium. It uses many mechanical devices like cameras, microphones, dubbing machines, editing machines, several lenses for cameras, projectors, mixers, sound tracks, trollies to mount the cameras, celluloid, laboratory </a:t>
            </a:r>
            <a:r>
              <a:rPr lang="en-US" sz="2200" dirty="0" err="1"/>
              <a:t>equipments</a:t>
            </a:r>
            <a:r>
              <a:rPr lang="en-US" sz="2200" dirty="0"/>
              <a:t> etc.</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Expensive medium as it involves a strong team work such as producers, directors, financers, music composers, singers, choreographers, set designers, costume designers, performers, technical crews, marketing team and projection theatres etc. These all needs a huge amount of money.</a:t>
            </a:r>
          </a:p>
        </p:txBody>
      </p:sp>
    </p:spTree>
    <p:extLst>
      <p:ext uri="{BB962C8B-B14F-4D97-AF65-F5344CB8AC3E}">
        <p14:creationId xmlns:p14="http://schemas.microsoft.com/office/powerpoint/2010/main" val="38590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Limitations</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854185"/>
            <a:ext cx="9906000" cy="5170646"/>
          </a:xfrm>
          <a:prstGeom prst="rect">
            <a:avLst/>
          </a:prstGeom>
          <a:noFill/>
        </p:spPr>
        <p:txBody>
          <a:bodyPr wrap="square">
            <a:spAutoFit/>
          </a:bodyPr>
          <a:lstStyle/>
          <a:p>
            <a:pPr marL="342900" indent="-342900" algn="just">
              <a:buFont typeface="Wingdings" panose="05000000000000000000" pitchFamily="2" charset="2"/>
              <a:buChar char="Ø"/>
            </a:pPr>
            <a:r>
              <a:rPr lang="en-US" sz="2200" dirty="0"/>
              <a:t>Emphasis on super star culture, box office hits, multinational corporates often distract from the aesthetics, beauty and scope of this powerful medium.</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Like two sides of a coin, film also comes with certain disadvantages, Film earlier was produced with clear intention to highlight the issues and suffering of society but now we experience the diminishing values and obnoxious ramifications on society in general and people in particular.</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Nowadays films are made that are full of indecent scenes, violence, sexual abuse, crimes and indecent exposure.</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Obscene scenes are being shot and obscene language and gestures are overtly being used which have polluted and frustrated the minds of not only adults but teenagers and little kids also.</a:t>
            </a:r>
          </a:p>
        </p:txBody>
      </p:sp>
    </p:spTree>
    <p:extLst>
      <p:ext uri="{BB962C8B-B14F-4D97-AF65-F5344CB8AC3E}">
        <p14:creationId xmlns:p14="http://schemas.microsoft.com/office/powerpoint/2010/main" val="2870886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Limitations</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854185"/>
            <a:ext cx="9906000" cy="5509200"/>
          </a:xfrm>
          <a:prstGeom prst="rect">
            <a:avLst/>
          </a:prstGeom>
          <a:noFill/>
        </p:spPr>
        <p:txBody>
          <a:bodyPr wrap="square">
            <a:spAutoFit/>
          </a:bodyPr>
          <a:lstStyle/>
          <a:p>
            <a:pPr marL="342900" indent="-342900" algn="just">
              <a:buFont typeface="Wingdings" panose="05000000000000000000" pitchFamily="2" charset="2"/>
              <a:buChar char="Ø"/>
            </a:pPr>
            <a:r>
              <a:rPr lang="en-US" sz="2200" dirty="0"/>
              <a:t>Scenes of violence, crime, sex, communication, untouchability and discrimination what film produces these days cause abhorrence, anger, frustration and lead to abnormal social </a:t>
            </a:r>
            <a:r>
              <a:rPr lang="en-US" sz="2200" dirty="0" err="1"/>
              <a:t>behaviour</a:t>
            </a:r>
            <a:r>
              <a:rPr lang="en-US" sz="2200" dirty="0"/>
              <a:t> in adults as well as small kids.</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Film has been replaced by commercialism and lost its value and purpose as well.</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To make film a grand success, film-makers are inserting various low-value components like sex, violence, obscene scenes and communalism to ensure success of films at box office. Majority of the movies that they are producing are stuffed with vulgar scenes, lewd comments, and abusive language. They are completely devoid of any social purpose, message, relevance and significance.</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endParaRPr lang="en-US" sz="2200" dirty="0"/>
          </a:p>
        </p:txBody>
      </p:sp>
    </p:spTree>
    <p:extLst>
      <p:ext uri="{BB962C8B-B14F-4D97-AF65-F5344CB8AC3E}">
        <p14:creationId xmlns:p14="http://schemas.microsoft.com/office/powerpoint/2010/main" val="3494853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Limitations</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854185"/>
            <a:ext cx="9906000" cy="4832092"/>
          </a:xfrm>
          <a:prstGeom prst="rect">
            <a:avLst/>
          </a:prstGeom>
          <a:noFill/>
        </p:spPr>
        <p:txBody>
          <a:bodyPr wrap="square">
            <a:spAutoFit/>
          </a:bodyPr>
          <a:lstStyle/>
          <a:p>
            <a:pPr marL="342900" indent="-342900" algn="just">
              <a:buFont typeface="Wingdings" panose="05000000000000000000" pitchFamily="2" charset="2"/>
              <a:buChar char="Ø"/>
            </a:pPr>
            <a:r>
              <a:rPr lang="en-US" sz="2200" dirty="0"/>
              <a:t>Film has had a role in deforming the image of society and women in particular. The films, today, are </a:t>
            </a:r>
            <a:r>
              <a:rPr lang="en-US" sz="2200" dirty="0" err="1"/>
              <a:t>characterised</a:t>
            </a:r>
            <a:r>
              <a:rPr lang="en-US" sz="2200" dirty="0"/>
              <a:t> by the excessive portrayal of women. Women are used as decorative item to </a:t>
            </a:r>
            <a:r>
              <a:rPr lang="en-US" sz="2200" dirty="0" err="1"/>
              <a:t>sensationalise</a:t>
            </a:r>
            <a:r>
              <a:rPr lang="en-US" sz="2200" dirty="0"/>
              <a:t> and lure more viewership.</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Deviation of Indian film from social responsibilities is a matter of grave concern. </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The growing tendency of the film industry to exploit sex, women, violence and vulgar scenes must be firmly contained. </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It should primarily be used to educate and inform the people and to disseminate significant and relevant message to the society so that it could be used as a tool to purge all existing social evils and solidify social fabric.</a:t>
            </a:r>
          </a:p>
        </p:txBody>
      </p:sp>
    </p:spTree>
    <p:extLst>
      <p:ext uri="{BB962C8B-B14F-4D97-AF65-F5344CB8AC3E}">
        <p14:creationId xmlns:p14="http://schemas.microsoft.com/office/powerpoint/2010/main" val="289287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Sum-Up</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854185"/>
            <a:ext cx="9906000" cy="5509200"/>
          </a:xfrm>
          <a:prstGeom prst="rect">
            <a:avLst/>
          </a:prstGeom>
          <a:noFill/>
        </p:spPr>
        <p:txBody>
          <a:bodyPr wrap="square">
            <a:spAutoFit/>
          </a:bodyPr>
          <a:lstStyle/>
          <a:p>
            <a:pPr marL="342900" indent="-342900" algn="just">
              <a:buFont typeface="Wingdings" panose="05000000000000000000" pitchFamily="2" charset="2"/>
              <a:buChar char="Ø"/>
            </a:pPr>
            <a:r>
              <a:rPr lang="en-US" sz="2200" dirty="0"/>
              <a:t>Film is a form of entertainment, information and education composed of such a sequence of images and shown in a cinema hall etc.</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film is only a sequence of static images, recorded by the camera. These images move and come to life through projectors, running one after the other at the end of each reel.</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Film uses images, sound and editing to communicate. It is a combination of several arts like, literature (story, poetry), painting, music, architecture, sculpture, photography, dance, costume, techniques etc.</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Through film, the director communicates with the audience. The images, the words, the music, the sound effects are </a:t>
            </a:r>
            <a:r>
              <a:rPr lang="en-US" sz="2200" dirty="0" err="1"/>
              <a:t>skilfully</a:t>
            </a:r>
            <a:r>
              <a:rPr lang="en-US" sz="2200" dirty="0"/>
              <a:t> integrated for the entertainment of the audience.</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endParaRPr lang="en-US" sz="2200" dirty="0"/>
          </a:p>
        </p:txBody>
      </p:sp>
    </p:spTree>
    <p:extLst>
      <p:ext uri="{BB962C8B-B14F-4D97-AF65-F5344CB8AC3E}">
        <p14:creationId xmlns:p14="http://schemas.microsoft.com/office/powerpoint/2010/main" val="1715859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Sum-Up</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854185"/>
            <a:ext cx="9906000" cy="3139321"/>
          </a:xfrm>
          <a:prstGeom prst="rect">
            <a:avLst/>
          </a:prstGeom>
          <a:noFill/>
        </p:spPr>
        <p:txBody>
          <a:bodyPr wrap="square">
            <a:spAutoFit/>
          </a:bodyPr>
          <a:lstStyle/>
          <a:p>
            <a:pPr marL="342900" indent="-342900" algn="just">
              <a:buFont typeface="Wingdings" panose="05000000000000000000" pitchFamily="2" charset="2"/>
              <a:buChar char="Ø"/>
            </a:pPr>
            <a:r>
              <a:rPr lang="en-US" sz="2200" dirty="0"/>
              <a:t>Film is a reflection of society, customs, values and culture and has a great impact on the successive generations of society in multiple ways.</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Connect one society to other society, one social group to other, one culture to other culture, one religion to other religion one geographical location to other locations.</a:t>
            </a:r>
          </a:p>
          <a:p>
            <a:pPr marL="342900" indent="-342900" algn="just">
              <a:buFont typeface="Wingdings" panose="05000000000000000000" pitchFamily="2" charset="2"/>
              <a:buChar char="Ø"/>
            </a:pPr>
            <a:endParaRPr lang="en-US" sz="2200" dirty="0"/>
          </a:p>
          <a:p>
            <a:pPr marL="342900" indent="-342900" algn="just">
              <a:buFont typeface="Wingdings" panose="05000000000000000000" pitchFamily="2" charset="2"/>
              <a:buChar char="Ø"/>
            </a:pPr>
            <a:r>
              <a:rPr lang="en-US" sz="2200" dirty="0"/>
              <a:t>Films also help in promoting solidarity among people, mutual co-operation, as well as mutual harmony and patriotism.</a:t>
            </a:r>
          </a:p>
        </p:txBody>
      </p:sp>
    </p:spTree>
    <p:extLst>
      <p:ext uri="{BB962C8B-B14F-4D97-AF65-F5344CB8AC3E}">
        <p14:creationId xmlns:p14="http://schemas.microsoft.com/office/powerpoint/2010/main" val="94286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Lesson-2</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986163"/>
            <a:ext cx="9906000" cy="5170646"/>
          </a:xfrm>
          <a:prstGeom prst="rect">
            <a:avLst/>
          </a:prstGeom>
          <a:noFill/>
        </p:spPr>
        <p:txBody>
          <a:bodyPr wrap="square">
            <a:spAutoFit/>
          </a:bodyPr>
          <a:lstStyle/>
          <a:p>
            <a:pPr marL="342900" indent="-342900" algn="just">
              <a:buFont typeface="Wingdings" panose="05000000000000000000" pitchFamily="2" charset="2"/>
              <a:buChar char="Ø"/>
            </a:pPr>
            <a:r>
              <a:rPr lang="en-US" sz="2200" b="1" dirty="0"/>
              <a:t>Components of Film:-</a:t>
            </a:r>
          </a:p>
          <a:p>
            <a:pPr marL="342900" indent="-342900" algn="just">
              <a:buFont typeface="Wingdings" panose="05000000000000000000" pitchFamily="2" charset="2"/>
              <a:buChar char="Ø"/>
            </a:pPr>
            <a:endParaRPr lang="en-US" sz="2200" b="1" dirty="0"/>
          </a:p>
          <a:p>
            <a:pPr marL="342900" indent="-342900" algn="just">
              <a:buFont typeface="Arial" panose="020B0604020202020204" pitchFamily="34" charset="0"/>
              <a:buChar char="•"/>
            </a:pPr>
            <a:r>
              <a:rPr lang="en-US" sz="2200" b="1" dirty="0"/>
              <a:t>Script </a:t>
            </a:r>
          </a:p>
          <a:p>
            <a:pPr marL="342900" indent="-342900" algn="just">
              <a:buFont typeface="Arial" panose="020B0604020202020204" pitchFamily="34" charset="0"/>
              <a:buChar char="•"/>
            </a:pPr>
            <a:endParaRPr lang="en-US" sz="2200" b="1" dirty="0"/>
          </a:p>
          <a:p>
            <a:pPr marL="342900" indent="-342900" algn="just">
              <a:buFont typeface="Arial" panose="020B0604020202020204" pitchFamily="34" charset="0"/>
              <a:buChar char="•"/>
            </a:pPr>
            <a:r>
              <a:rPr lang="en-US" sz="2200" b="1" dirty="0"/>
              <a:t>Light</a:t>
            </a:r>
          </a:p>
          <a:p>
            <a:pPr marL="342900" indent="-342900" algn="just">
              <a:buFont typeface="Arial" panose="020B0604020202020204" pitchFamily="34" charset="0"/>
              <a:buChar char="•"/>
            </a:pPr>
            <a:endParaRPr lang="en-US" sz="2200" b="1" dirty="0"/>
          </a:p>
          <a:p>
            <a:pPr marL="342900" indent="-342900" algn="just">
              <a:buFont typeface="Arial" panose="020B0604020202020204" pitchFamily="34" charset="0"/>
              <a:buChar char="•"/>
            </a:pPr>
            <a:r>
              <a:rPr lang="en-US" sz="2200" b="1" dirty="0"/>
              <a:t>Sound</a:t>
            </a:r>
          </a:p>
          <a:p>
            <a:pPr marL="342900" indent="-342900" algn="just">
              <a:buFont typeface="Arial" panose="020B0604020202020204" pitchFamily="34" charset="0"/>
              <a:buChar char="•"/>
            </a:pPr>
            <a:endParaRPr lang="en-US" sz="2200" b="1" dirty="0"/>
          </a:p>
          <a:p>
            <a:pPr marL="342900" indent="-342900" algn="just">
              <a:buFont typeface="Arial" panose="020B0604020202020204" pitchFamily="34" charset="0"/>
              <a:buChar char="•"/>
            </a:pPr>
            <a:r>
              <a:rPr lang="en-US" sz="2200" b="1" dirty="0"/>
              <a:t>Camera</a:t>
            </a:r>
          </a:p>
          <a:p>
            <a:pPr marL="342900" indent="-342900" algn="just">
              <a:buFont typeface="Arial" panose="020B0604020202020204" pitchFamily="34" charset="0"/>
              <a:buChar char="•"/>
            </a:pPr>
            <a:endParaRPr lang="en-US" sz="2200" b="1" dirty="0"/>
          </a:p>
          <a:p>
            <a:pPr marL="342900" indent="-342900" algn="just">
              <a:buFont typeface="Arial" panose="020B0604020202020204" pitchFamily="34" charset="0"/>
              <a:buChar char="•"/>
            </a:pPr>
            <a:r>
              <a:rPr lang="en-US" sz="2200" b="1" dirty="0"/>
              <a:t>Acting</a:t>
            </a:r>
          </a:p>
          <a:p>
            <a:pPr marL="342900" indent="-342900" algn="just">
              <a:buFont typeface="Arial" panose="020B0604020202020204" pitchFamily="34" charset="0"/>
              <a:buChar char="•"/>
            </a:pPr>
            <a:endParaRPr lang="en-US" sz="2200" b="1" dirty="0"/>
          </a:p>
          <a:p>
            <a:pPr marL="342900" indent="-342900" algn="just">
              <a:buFont typeface="Arial" panose="020B0604020202020204" pitchFamily="34" charset="0"/>
              <a:buChar char="•"/>
            </a:pPr>
            <a:r>
              <a:rPr lang="en-US" sz="2200" b="1" dirty="0"/>
              <a:t>Music</a:t>
            </a:r>
          </a:p>
          <a:p>
            <a:pPr marL="342900" indent="-342900" algn="just">
              <a:buFont typeface="Arial" panose="020B0604020202020204" pitchFamily="34" charset="0"/>
              <a:buChar char="•"/>
            </a:pPr>
            <a:endParaRPr lang="en-US" sz="2200" b="1" dirty="0"/>
          </a:p>
          <a:p>
            <a:pPr marL="342900" indent="-342900" algn="just">
              <a:buFont typeface="Arial" panose="020B0604020202020204" pitchFamily="34" charset="0"/>
              <a:buChar char="•"/>
            </a:pPr>
            <a:r>
              <a:rPr lang="en-US" sz="2200" b="1" dirty="0"/>
              <a:t>Editing</a:t>
            </a:r>
          </a:p>
        </p:txBody>
      </p:sp>
    </p:spTree>
    <p:extLst>
      <p:ext uri="{BB962C8B-B14F-4D97-AF65-F5344CB8AC3E}">
        <p14:creationId xmlns:p14="http://schemas.microsoft.com/office/powerpoint/2010/main" val="2827639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Introduction</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2070247"/>
            <a:ext cx="9906000" cy="1569660"/>
          </a:xfrm>
          <a:prstGeom prst="rect">
            <a:avLst/>
          </a:prstGeom>
          <a:noFill/>
        </p:spPr>
        <p:txBody>
          <a:bodyPr wrap="square">
            <a:spAutoFit/>
          </a:bodyPr>
          <a:lstStyle/>
          <a:p>
            <a:pPr marL="342900" indent="-342900" algn="just">
              <a:buFont typeface="Wingdings" panose="05000000000000000000" pitchFamily="2" charset="2"/>
              <a:buChar char="Ø"/>
            </a:pPr>
            <a:r>
              <a:rPr lang="en-US" sz="2400" b="0" i="0" u="none" strike="noStrike" baseline="0" dirty="0">
                <a:solidFill>
                  <a:srgbClr val="000000"/>
                </a:solidFill>
                <a:latin typeface="Arial" panose="020B0604020202020204" pitchFamily="34" charset="0"/>
              </a:rPr>
              <a:t>Films share many component as other forms of literature (theme, character, setting, point of view, metaphors, symbols, foreshadowing techniques), but it also has components specific to the genre i.e. script, light, sound, camera, acting, music, editing.</a:t>
            </a:r>
            <a:endParaRPr lang="en-US" sz="2400" b="1" dirty="0"/>
          </a:p>
        </p:txBody>
      </p:sp>
    </p:spTree>
    <p:extLst>
      <p:ext uri="{BB962C8B-B14F-4D97-AF65-F5344CB8AC3E}">
        <p14:creationId xmlns:p14="http://schemas.microsoft.com/office/powerpoint/2010/main" val="180378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776288" y="68892"/>
            <a:ext cx="8921750" cy="102400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IN" sz="3600" b="1" dirty="0">
                <a:solidFill>
                  <a:srgbClr val="FFFF00"/>
                </a:solidFill>
              </a:rPr>
              <a:t>Introduction</a:t>
            </a:r>
            <a:endParaRPr sz="3600" dirty="0"/>
          </a:p>
        </p:txBody>
      </p:sp>
      <p:sp>
        <p:nvSpPr>
          <p:cNvPr id="211" name="Google Shape;211;p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chemeClr val="dk1"/>
              </a:buClr>
              <a:buSzPts val="2800"/>
              <a:buFont typeface="Wingdings" panose="05000000000000000000" pitchFamily="2" charset="2"/>
              <a:buChar char="Ø"/>
            </a:pPr>
            <a:r>
              <a:rPr lang="en-US" dirty="0">
                <a:latin typeface="+mj-lt"/>
              </a:rPr>
              <a:t>Unit 1 of the "Film Appreciation" course will delve into the notion of film as a language. Throughout this unit, we will explore how film functions as a means of communication. </a:t>
            </a:r>
          </a:p>
          <a:p>
            <a:pPr lvl="0" indent="-457200" algn="l" rtl="0">
              <a:spcBef>
                <a:spcPts val="0"/>
              </a:spcBef>
              <a:spcAft>
                <a:spcPts val="0"/>
              </a:spcAft>
              <a:buClr>
                <a:schemeClr val="dk1"/>
              </a:buClr>
              <a:buSzPts val="2800"/>
              <a:buFont typeface="Wingdings" panose="05000000000000000000" pitchFamily="2" charset="2"/>
              <a:buChar char="Ø"/>
            </a:pPr>
            <a:r>
              <a:rPr lang="en-US" dirty="0">
                <a:latin typeface="+mj-lt"/>
              </a:rPr>
              <a:t>We'll also examine the fundamental concept of film, along with its inherent strengths and limitations. This will encompass various elements of film such as the script, lighting, sound, camera work, acting, music, and editing. </a:t>
            </a:r>
          </a:p>
          <a:p>
            <a:pPr lvl="0" indent="-457200" algn="l" rtl="0">
              <a:spcBef>
                <a:spcPts val="0"/>
              </a:spcBef>
              <a:spcAft>
                <a:spcPts val="0"/>
              </a:spcAft>
              <a:buClr>
                <a:schemeClr val="dk1"/>
              </a:buClr>
              <a:buSzPts val="2800"/>
              <a:buFont typeface="Wingdings" panose="05000000000000000000" pitchFamily="2" charset="2"/>
              <a:buChar char="Ø"/>
            </a:pPr>
            <a:r>
              <a:rPr lang="en-US" dirty="0">
                <a:latin typeface="+mj-lt"/>
              </a:rPr>
              <a:t>Furthermore, we'll delve into the visual language of film, encompassing aspects like shots, scenes, sequences, montages, mise-</a:t>
            </a:r>
            <a:r>
              <a:rPr lang="en-US" dirty="0" err="1">
                <a:latin typeface="+mj-lt"/>
              </a:rPr>
              <a:t>en</a:t>
            </a:r>
            <a:r>
              <a:rPr lang="en-US" dirty="0">
                <a:latin typeface="+mj-lt"/>
              </a:rPr>
              <a:t>-scene, and continuity.</a:t>
            </a:r>
          </a:p>
        </p:txBody>
      </p:sp>
    </p:spTree>
    <p:extLst>
      <p:ext uri="{BB962C8B-B14F-4D97-AF65-F5344CB8AC3E}">
        <p14:creationId xmlns:p14="http://schemas.microsoft.com/office/powerpoint/2010/main" val="316553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Components of Film</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1005013"/>
            <a:ext cx="9906000" cy="5170646"/>
          </a:xfrm>
          <a:prstGeom prst="rect">
            <a:avLst/>
          </a:prstGeom>
          <a:noFill/>
        </p:spPr>
        <p:txBody>
          <a:bodyPr wrap="square">
            <a:spAutoFit/>
          </a:bodyPr>
          <a:lstStyle/>
          <a:p>
            <a:pPr marL="285750" indent="-285750">
              <a:buFont typeface="Wingdings" panose="05000000000000000000" pitchFamily="2" charset="2"/>
              <a:buChar char="Ø"/>
            </a:pPr>
            <a:r>
              <a:rPr lang="en-IN" sz="2200" b="1" i="0" u="none" strike="noStrike" baseline="0" dirty="0">
                <a:solidFill>
                  <a:srgbClr val="000000"/>
                </a:solidFill>
                <a:latin typeface="Arial" panose="020B0604020202020204" pitchFamily="34" charset="0"/>
              </a:rPr>
              <a:t>Script (Screenplay):-</a:t>
            </a:r>
          </a:p>
          <a:p>
            <a:pPr marL="285750" indent="-285750">
              <a:buFont typeface="Wingdings" panose="05000000000000000000" pitchFamily="2" charset="2"/>
              <a:buChar char="Ø"/>
            </a:pPr>
            <a:endParaRPr lang="en-IN" sz="2200" b="1"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2200" b="0" i="0" u="none" strike="noStrike" baseline="0" dirty="0">
                <a:solidFill>
                  <a:srgbClr val="000000"/>
                </a:solidFill>
                <a:latin typeface="Arial" panose="020B0604020202020204" pitchFamily="34" charset="0"/>
              </a:rPr>
              <a:t>The script, or screenplay, outlines all of the elements (audio, visual, behavior, and dialogue) that are required to tell a story through movies. A script is almost never the work of a single person.</a:t>
            </a:r>
          </a:p>
          <a:p>
            <a:pPr marL="285750" indent="-285750">
              <a:buFont typeface="Arial" panose="020B0604020202020204" pitchFamily="34" charset="0"/>
              <a:buChar char="•"/>
            </a:pPr>
            <a:endParaRPr lang="en-US" sz="2200" dirty="0">
              <a:latin typeface="Arial" panose="020B0604020202020204" pitchFamily="34" charset="0"/>
            </a:endParaRPr>
          </a:p>
          <a:p>
            <a:pPr marL="285750" indent="-285750">
              <a:buFont typeface="Arial" panose="020B0604020202020204" pitchFamily="34" charset="0"/>
              <a:buChar char="•"/>
            </a:pPr>
            <a:r>
              <a:rPr lang="en-US" sz="2200" b="0" i="0" u="none" strike="noStrike" baseline="0" dirty="0">
                <a:solidFill>
                  <a:srgbClr val="000000"/>
                </a:solidFill>
                <a:latin typeface="Arial" panose="020B0604020202020204" pitchFamily="34" charset="0"/>
              </a:rPr>
              <a:t>The main difference between usage in the terms screenplay and script is the function of the document. The actors use the script during filming is primarily dialogue with minimal stage direction. This is similar to the 'spec scripts' given to producers to generate interest in the work.</a:t>
            </a:r>
          </a:p>
          <a:p>
            <a:pPr marL="285750" indent="-285750">
              <a:buFont typeface="Arial" panose="020B0604020202020204" pitchFamily="34" charset="0"/>
              <a:buChar char="•"/>
            </a:pPr>
            <a:endParaRPr lang="en-US" sz="2200" dirty="0">
              <a:latin typeface="Arial" panose="020B0604020202020204" pitchFamily="34" charset="0"/>
            </a:endParaRPr>
          </a:p>
          <a:p>
            <a:pPr marL="285750" indent="-285750">
              <a:buFont typeface="Arial" panose="020B0604020202020204" pitchFamily="34" charset="0"/>
              <a:buChar char="•"/>
            </a:pPr>
            <a:r>
              <a:rPr lang="en-US" sz="2200" b="0" i="0" u="none" strike="noStrike" baseline="0" dirty="0">
                <a:solidFill>
                  <a:srgbClr val="000000"/>
                </a:solidFill>
                <a:latin typeface="Arial" panose="020B0604020202020204" pitchFamily="34" charset="0"/>
              </a:rPr>
              <a:t>The primary focus here is on telling the story, the word and actions that convey the message. What sound effects or lighting effects that are important to the actor's performance are noted. But, anything not directly impacting the performance is generally left out.</a:t>
            </a:r>
            <a:endParaRPr lang="en-IN" sz="22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75893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Script (Screenplay)</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1005013"/>
            <a:ext cx="9906000" cy="4832092"/>
          </a:xfrm>
          <a:prstGeom prst="rect">
            <a:avLst/>
          </a:prstGeom>
          <a:noFill/>
        </p:spPr>
        <p:txBody>
          <a:bodyPr wrap="square">
            <a:spAutoFit/>
          </a:bodyPr>
          <a:lstStyle/>
          <a:p>
            <a:pPr marL="285750" indent="-285750">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The screenplay is the extra layer with everything that was left out of the script. It may very well be the 'shooting script' in most cases, which is less of an actor's tool and more of a director's tool.</a:t>
            </a:r>
          </a:p>
          <a:p>
            <a:pPr marL="285750" indent="-285750">
              <a:buFont typeface="Wingdings" panose="05000000000000000000" pitchFamily="2" charset="2"/>
              <a:buChar char="Ø"/>
            </a:pPr>
            <a:endParaRPr lang="en-US" sz="2200" dirty="0">
              <a:latin typeface="Arial" panose="020B0604020202020204" pitchFamily="34" charset="0"/>
            </a:endParaRPr>
          </a:p>
          <a:p>
            <a:pPr marL="285750" indent="-285750">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The screenplay includes those aspects of filming that are outside the actor's purview, things like camera angles and cut or fade instructions, effects that the audience will see but have no effect on the actor's performance while on set.</a:t>
            </a:r>
          </a:p>
          <a:p>
            <a:pPr marL="285750" indent="-285750">
              <a:buFont typeface="Wingdings" panose="05000000000000000000" pitchFamily="2" charset="2"/>
              <a:buChar char="Ø"/>
            </a:pPr>
            <a:endParaRPr lang="en-US" sz="2200" dirty="0">
              <a:latin typeface="Arial" panose="020B0604020202020204" pitchFamily="34" charset="0"/>
            </a:endParaRPr>
          </a:p>
          <a:p>
            <a:pPr marL="285750" indent="-285750">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A screenplay can be an original piece, or based on a true story or previously written piece, like a novel, stage play, fictional story or real story. At its heart, a screenplay is a blueprint for the film it will one day become.</a:t>
            </a:r>
          </a:p>
          <a:p>
            <a:pPr marL="285750" indent="-285750">
              <a:buFont typeface="Wingdings" panose="05000000000000000000" pitchFamily="2" charset="2"/>
              <a:buChar char="Ø"/>
            </a:pPr>
            <a:endParaRPr lang="en-US" sz="2200" dirty="0">
              <a:latin typeface="Arial" panose="020B0604020202020204" pitchFamily="34" charset="0"/>
            </a:endParaRPr>
          </a:p>
          <a:p>
            <a:pPr marL="285750" indent="-285750">
              <a:buFont typeface="Wingdings" panose="05000000000000000000" pitchFamily="2" charset="2"/>
              <a:buChar char="Ø"/>
            </a:pPr>
            <a:endParaRPr lang="en-IN" sz="22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2183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Script (Screenplay)</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1005013"/>
            <a:ext cx="9906000" cy="2739211"/>
          </a:xfrm>
          <a:prstGeom prst="rect">
            <a:avLst/>
          </a:prstGeom>
          <a:noFill/>
        </p:spPr>
        <p:txBody>
          <a:bodyPr wrap="square">
            <a:spAutoFit/>
          </a:bodyPr>
          <a:lstStyle/>
          <a:p>
            <a:pPr marL="285750" indent="-285750">
              <a:buFont typeface="Wingdings" panose="05000000000000000000" pitchFamily="2" charset="2"/>
              <a:buChar char="Ø"/>
            </a:pPr>
            <a:r>
              <a:rPr lang="en-US" sz="2200" dirty="0">
                <a:latin typeface="Arial" panose="020B0604020202020204" pitchFamily="34" charset="0"/>
              </a:rPr>
              <a:t>As a screenplay writer, you must show what's happening in a story, rather than tell.</a:t>
            </a:r>
          </a:p>
          <a:p>
            <a:pPr marL="285750" indent="-285750">
              <a:buFont typeface="Wingdings" panose="05000000000000000000" pitchFamily="2" charset="2"/>
              <a:buChar char="Ø"/>
            </a:pPr>
            <a:endParaRPr lang="en-US" sz="1800" dirty="0">
              <a:latin typeface="Arial" panose="020B0604020202020204" pitchFamily="34" charset="0"/>
            </a:endParaRPr>
          </a:p>
          <a:p>
            <a:pPr marL="285750" indent="-285750">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The very nature of screenwriting is based on how to show a story on a screen, and pivotal moments can be conveyed through something as simple as a look on an actor's face.</a:t>
            </a:r>
          </a:p>
          <a:p>
            <a:pPr marL="285750" indent="-285750">
              <a:buFont typeface="Wingdings" panose="05000000000000000000" pitchFamily="2" charset="2"/>
              <a:buChar char="Ø"/>
            </a:pPr>
            <a:endParaRPr lang="en-US" sz="2200" b="1" dirty="0">
              <a:latin typeface="Arial" panose="020B0604020202020204" pitchFamily="34" charset="0"/>
            </a:endParaRPr>
          </a:p>
          <a:p>
            <a:pPr marL="285750" indent="-285750">
              <a:buFont typeface="Wingdings" panose="05000000000000000000" pitchFamily="2" charset="2"/>
              <a:buChar char="Ø"/>
            </a:pPr>
            <a:endParaRPr lang="en-IN" sz="2200" b="1" dirty="0">
              <a:latin typeface="Arial" panose="020B0604020202020204" pitchFamily="34" charset="0"/>
            </a:endParaRPr>
          </a:p>
        </p:txBody>
      </p:sp>
    </p:spTree>
    <p:extLst>
      <p:ext uri="{BB962C8B-B14F-4D97-AF65-F5344CB8AC3E}">
        <p14:creationId xmlns:p14="http://schemas.microsoft.com/office/powerpoint/2010/main" val="3327620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Script (Screenplay)</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1005013"/>
            <a:ext cx="9906000" cy="3754874"/>
          </a:xfrm>
          <a:prstGeom prst="rect">
            <a:avLst/>
          </a:prstGeom>
          <a:noFill/>
        </p:spPr>
        <p:txBody>
          <a:bodyPr wrap="square">
            <a:spAutoFit/>
          </a:bodyPr>
          <a:lstStyle/>
          <a:p>
            <a:pPr marL="285750" indent="-285750">
              <a:buFont typeface="Wingdings" panose="05000000000000000000" pitchFamily="2" charset="2"/>
              <a:buChar char="Ø"/>
            </a:pPr>
            <a:r>
              <a:rPr lang="en-US" sz="2200" b="1" dirty="0">
                <a:latin typeface="Arial" panose="020B0604020202020204" pitchFamily="34" charset="0"/>
              </a:rPr>
              <a:t>Structure of Screenplay:-</a:t>
            </a:r>
          </a:p>
          <a:p>
            <a:pPr marL="285750" indent="-285750">
              <a:buFont typeface="Wingdings" panose="05000000000000000000" pitchFamily="2" charset="2"/>
              <a:buChar char="Ø"/>
            </a:pPr>
            <a:endParaRPr lang="en-IN" sz="2200" b="1" dirty="0">
              <a:latin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rPr>
              <a:t>The First Page of a Screenplay:-</a:t>
            </a:r>
          </a:p>
          <a:p>
            <a:pPr marL="342900" indent="-342900">
              <a:buFont typeface="Arial" panose="020B0604020202020204" pitchFamily="34" charset="0"/>
              <a:buChar char="•"/>
            </a:pPr>
            <a:endParaRPr lang="en-US" sz="1800" b="0" i="0" u="none" strike="noStrike" baseline="0" dirty="0">
              <a:solidFill>
                <a:srgbClr val="000000"/>
              </a:solidFill>
              <a:latin typeface="Arial" panose="020B0604020202020204" pitchFamily="34" charset="0"/>
            </a:endParaRPr>
          </a:p>
          <a:p>
            <a:pPr marL="285750" indent="-285750">
              <a:buFont typeface="Wingdings" panose="05000000000000000000" pitchFamily="2" charset="2"/>
              <a:buChar char="ü"/>
            </a:pPr>
            <a:r>
              <a:rPr lang="en-US" sz="2200" dirty="0">
                <a:latin typeface="Arial" panose="020B0604020202020204" pitchFamily="34" charset="0"/>
              </a:rPr>
              <a:t>Should be Single-Spaced.</a:t>
            </a:r>
          </a:p>
          <a:p>
            <a:pPr marL="285750" indent="-285750">
              <a:buFont typeface="Wingdings" panose="05000000000000000000" pitchFamily="2" charset="2"/>
              <a:buChar char="ü"/>
            </a:pPr>
            <a:endParaRPr lang="en-US" sz="2200" dirty="0">
              <a:latin typeface="Arial" panose="020B0604020202020204" pitchFamily="34" charset="0"/>
            </a:endParaRPr>
          </a:p>
          <a:p>
            <a:pPr marL="285750" indent="-285750">
              <a:buFont typeface="Wingdings" panose="05000000000000000000" pitchFamily="2" charset="2"/>
              <a:buChar char="ü"/>
            </a:pPr>
            <a:r>
              <a:rPr lang="en-US" sz="2200" dirty="0">
                <a:latin typeface="Arial" panose="020B0604020202020204" pitchFamily="34" charset="0"/>
              </a:rPr>
              <a:t>Very first item on the first page should be the words FADE IN.</a:t>
            </a:r>
          </a:p>
          <a:p>
            <a:endParaRPr lang="en-US" sz="2200" dirty="0">
              <a:latin typeface="Arial" panose="020B0604020202020204" pitchFamily="34" charset="0"/>
            </a:endParaRPr>
          </a:p>
          <a:p>
            <a:pPr marL="285750" indent="-285750">
              <a:buFont typeface="Wingdings" panose="05000000000000000000" pitchFamily="2" charset="2"/>
              <a:buChar char="ü"/>
            </a:pPr>
            <a:r>
              <a:rPr lang="en-US" sz="2200" dirty="0">
                <a:latin typeface="Arial" panose="020B0604020202020204" pitchFamily="34" charset="0"/>
              </a:rPr>
              <a:t>the first page is never numbered. Subsequent page numbers appear in the upper right hand corner.</a:t>
            </a:r>
          </a:p>
          <a:p>
            <a:endParaRPr lang="en-US" sz="2200" dirty="0">
              <a:latin typeface="Arial" panose="020B0604020202020204" pitchFamily="34" charset="0"/>
            </a:endParaRPr>
          </a:p>
        </p:txBody>
      </p:sp>
    </p:spTree>
    <p:extLst>
      <p:ext uri="{BB962C8B-B14F-4D97-AF65-F5344CB8AC3E}">
        <p14:creationId xmlns:p14="http://schemas.microsoft.com/office/powerpoint/2010/main" val="2697422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Script (Screenplay)</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1005013"/>
            <a:ext cx="9906000" cy="4770537"/>
          </a:xfrm>
          <a:prstGeom prst="rect">
            <a:avLst/>
          </a:prstGeom>
          <a:noFill/>
        </p:spPr>
        <p:txBody>
          <a:bodyPr wrap="square">
            <a:spAutoFit/>
          </a:bodyPr>
          <a:lstStyle/>
          <a:p>
            <a:pPr marL="342900" indent="-342900">
              <a:buFont typeface="Wingdings" panose="05000000000000000000" pitchFamily="2" charset="2"/>
              <a:buChar char="Ø"/>
            </a:pPr>
            <a:r>
              <a:rPr lang="en-US" sz="2200" b="1" dirty="0">
                <a:latin typeface="Arial" panose="020B0604020202020204" pitchFamily="34" charset="0"/>
              </a:rPr>
              <a:t>Elements of Screenplay:-</a:t>
            </a:r>
            <a:endParaRPr lang="en-US" sz="2200" dirty="0">
              <a:latin typeface="Arial" panose="020B0604020202020204" pitchFamily="34" charset="0"/>
            </a:endParaRPr>
          </a:p>
          <a:p>
            <a:pPr algn="l"/>
            <a:endParaRPr lang="en-IN"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rPr>
              <a:t>Scene Heading: A scene heading is a one-line description of the location and time of day of a scene, also known as a "</a:t>
            </a:r>
            <a:r>
              <a:rPr lang="en-US" sz="2200" dirty="0" err="1">
                <a:latin typeface="Arial" panose="020B0604020202020204" pitchFamily="34" charset="0"/>
              </a:rPr>
              <a:t>slugline</a:t>
            </a:r>
            <a:r>
              <a:rPr lang="en-US" sz="2200" dirty="0">
                <a:latin typeface="Arial" panose="020B0604020202020204" pitchFamily="34" charset="0"/>
              </a:rPr>
              <a:t>." It should always be in CAPS.</a:t>
            </a:r>
          </a:p>
          <a:p>
            <a:pPr marL="285750" indent="-285750">
              <a:buFont typeface="Arial" panose="020B0604020202020204" pitchFamily="34" charset="0"/>
              <a:buChar char="•"/>
            </a:pPr>
            <a:endParaRPr lang="en-US" sz="2200" dirty="0">
              <a:latin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rPr>
              <a:t>Sub header: When a new scene heading is not necessary, but some distinction needs to be made in the action, we can use a </a:t>
            </a:r>
            <a:r>
              <a:rPr lang="en-US" sz="2200" dirty="0" err="1">
                <a:latin typeface="Arial" panose="020B0604020202020204" pitchFamily="34" charset="0"/>
              </a:rPr>
              <a:t>subheader</a:t>
            </a:r>
            <a:r>
              <a:rPr lang="en-US" sz="2200" dirty="0">
                <a:latin typeface="Arial" panose="020B0604020202020204" pitchFamily="34" charset="0"/>
              </a:rPr>
              <a:t>. A good example is when there are a series of quick cuts between two locations, we use the term INTERCUT.</a:t>
            </a:r>
          </a:p>
          <a:p>
            <a:pPr marL="285750" indent="-285750">
              <a:buFont typeface="Arial" panose="020B0604020202020204" pitchFamily="34" charset="0"/>
              <a:buChar char="•"/>
            </a:pPr>
            <a:endParaRPr lang="en-US" sz="2200" dirty="0">
              <a:latin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rPr>
              <a:t>Action: The narrative description of the events of a scene, written in the present tense. Only things that can be seen and heard should be included in the action.</a:t>
            </a:r>
          </a:p>
        </p:txBody>
      </p:sp>
    </p:spTree>
    <p:extLst>
      <p:ext uri="{BB962C8B-B14F-4D97-AF65-F5344CB8AC3E}">
        <p14:creationId xmlns:p14="http://schemas.microsoft.com/office/powerpoint/2010/main" val="1627027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Script (Screenplay)</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1005013"/>
            <a:ext cx="9906000" cy="4832092"/>
          </a:xfrm>
          <a:prstGeom prst="rect">
            <a:avLst/>
          </a:prstGeom>
          <a:noFill/>
        </p:spPr>
        <p:txBody>
          <a:bodyPr wrap="square">
            <a:spAutoFit/>
          </a:bodyPr>
          <a:lstStyle/>
          <a:p>
            <a:pPr marL="342900" indent="-342900">
              <a:buFont typeface="Wingdings" panose="05000000000000000000" pitchFamily="2" charset="2"/>
              <a:buChar char="Ø"/>
            </a:pPr>
            <a:r>
              <a:rPr lang="en-US" sz="2200" dirty="0">
                <a:latin typeface="Arial" panose="020B0604020202020204" pitchFamily="34" charset="0"/>
              </a:rPr>
              <a:t>Character: When a character is introduced, his name should be capitalized within the action. A character's name is CAPPED and always listed above his lines of dialogue. Minor characters may be listed without names, for example "THIEF" or “DRIVER.“</a:t>
            </a:r>
          </a:p>
          <a:p>
            <a:pPr marL="342900" indent="-342900">
              <a:buFont typeface="Wingdings" panose="05000000000000000000" pitchFamily="2" charset="2"/>
              <a:buChar char="Ø"/>
            </a:pPr>
            <a:endParaRPr lang="en-US" sz="2200" dirty="0">
              <a:latin typeface="Arial" panose="020B0604020202020204" pitchFamily="34" charset="0"/>
            </a:endParaRPr>
          </a:p>
          <a:p>
            <a:pPr marL="342900" indent="-342900">
              <a:buFont typeface="Wingdings" panose="05000000000000000000" pitchFamily="2" charset="2"/>
              <a:buChar char="Ø"/>
            </a:pPr>
            <a:r>
              <a:rPr lang="en-US" sz="2200" dirty="0">
                <a:latin typeface="Arial" panose="020B0604020202020204" pitchFamily="34" charset="0"/>
              </a:rPr>
              <a:t>Dialogue: Dialogue format is used anytime a character is heard speaking, even for off-screen and voice-overs.</a:t>
            </a:r>
          </a:p>
          <a:p>
            <a:pPr marL="342900" indent="-342900">
              <a:buFont typeface="Wingdings" panose="05000000000000000000" pitchFamily="2" charset="2"/>
              <a:buChar char="Ø"/>
            </a:pPr>
            <a:endParaRPr lang="en-US" sz="2200" dirty="0">
              <a:latin typeface="Arial" panose="020B0604020202020204" pitchFamily="34" charset="0"/>
            </a:endParaRPr>
          </a:p>
          <a:p>
            <a:pPr marL="342900" indent="-342900">
              <a:buFont typeface="Wingdings" panose="05000000000000000000" pitchFamily="2" charset="2"/>
              <a:buChar char="Ø"/>
            </a:pPr>
            <a:r>
              <a:rPr lang="en-US" sz="2200" dirty="0">
                <a:latin typeface="Arial" panose="020B0604020202020204" pitchFamily="34" charset="0"/>
              </a:rPr>
              <a:t>Parenthetical: A parenthetical is direction for the character, that is either attitude or action-oriented.</a:t>
            </a:r>
          </a:p>
          <a:p>
            <a:pPr marL="342900" indent="-342900">
              <a:buFont typeface="Wingdings" panose="05000000000000000000" pitchFamily="2" charset="2"/>
              <a:buChar char="Ø"/>
            </a:pPr>
            <a:endParaRPr lang="en-US" sz="2200" dirty="0">
              <a:latin typeface="Arial" panose="020B0604020202020204" pitchFamily="34" charset="0"/>
            </a:endParaRPr>
          </a:p>
          <a:p>
            <a:pPr marL="342900" indent="-342900">
              <a:buFont typeface="Wingdings" panose="05000000000000000000" pitchFamily="2" charset="2"/>
              <a:buChar char="Ø"/>
            </a:pPr>
            <a:r>
              <a:rPr lang="en-US" sz="2200" dirty="0">
                <a:latin typeface="Arial" panose="020B0604020202020204" pitchFamily="34" charset="0"/>
              </a:rPr>
              <a:t>Extension: An abbreviated technical note placed after the character's name to indicate how the voice will be heard onscreen, for example, if the character is speaking as a voice-over, it would appear as RISHI (V.O.).</a:t>
            </a:r>
          </a:p>
        </p:txBody>
      </p:sp>
    </p:spTree>
    <p:extLst>
      <p:ext uri="{BB962C8B-B14F-4D97-AF65-F5344CB8AC3E}">
        <p14:creationId xmlns:p14="http://schemas.microsoft.com/office/powerpoint/2010/main" val="3308446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Script (Screenplay)</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1005013"/>
            <a:ext cx="9906000" cy="5170646"/>
          </a:xfrm>
          <a:prstGeom prst="rect">
            <a:avLst/>
          </a:prstGeom>
          <a:noFill/>
        </p:spPr>
        <p:txBody>
          <a:bodyPr wrap="square">
            <a:spAutoFit/>
          </a:bodyPr>
          <a:lstStyle/>
          <a:p>
            <a:pPr marL="285750" indent="-285750">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Transition: Film editing instructions, and generally only appear in a shooting script. Transition verbiage includes - CUT TO, DISSOLVE TO, SMASH CUT, QUICK CUT, FADE TO etc. As a spec script writer, narrator should avoid using a transition unless there is no other way to indicate a story element. For example, you might need to use DISSOLVE TO: to indicate that a large amount of time has passed.</a:t>
            </a:r>
          </a:p>
          <a:p>
            <a:endParaRPr lang="en-US" sz="2200" b="0" i="0" u="none" strike="noStrike" baseline="0" dirty="0">
              <a:solidFill>
                <a:srgbClr val="000000"/>
              </a:solidFill>
              <a:latin typeface="Arial" panose="020B0604020202020204" pitchFamily="34" charset="0"/>
            </a:endParaRPr>
          </a:p>
          <a:p>
            <a:pPr marL="285750" indent="-285750">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Shot: </a:t>
            </a:r>
            <a:r>
              <a:rPr lang="en-US" sz="2200" dirty="0">
                <a:latin typeface="Arial" panose="020B0604020202020204" pitchFamily="34" charset="0"/>
              </a:rPr>
              <a:t>It </a:t>
            </a:r>
            <a:r>
              <a:rPr lang="en-US" sz="2200" b="0" i="0" u="none" strike="noStrike" baseline="0" dirty="0">
                <a:solidFill>
                  <a:srgbClr val="000000"/>
                </a:solidFill>
                <a:latin typeface="Arial" panose="020B0604020202020204" pitchFamily="34" charset="0"/>
              </a:rPr>
              <a:t>tells the reader the focal point within a scene has changed. Like a transition, there's rarely a time when a spec screenwriter should insert shot directions. Examples of shots are ANGLE ON, EXTREME CLOSE UP, PAN TO, Character‘s POV etc.</a:t>
            </a:r>
          </a:p>
          <a:p>
            <a:pPr marL="285750" indent="-285750">
              <a:buFont typeface="Wingdings" panose="05000000000000000000" pitchFamily="2" charset="2"/>
              <a:buChar char="Ø"/>
            </a:pPr>
            <a:endParaRPr lang="en-US" sz="2200" dirty="0">
              <a:latin typeface="Arial" panose="020B0604020202020204" pitchFamily="34" charset="0"/>
            </a:endParaRPr>
          </a:p>
          <a:p>
            <a:pPr marL="285750" indent="-285750">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Spec Script/ Shooting Script: A "spec script" literally means that you are writing a screenplay on speculation. That is, no one is paying you to write the script. You are penning it in hopes of selling the script to a buyer.</a:t>
            </a:r>
            <a:endParaRPr lang="en-US" sz="2200" dirty="0">
              <a:latin typeface="Arial" panose="020B0604020202020204" pitchFamily="34" charset="0"/>
            </a:endParaRPr>
          </a:p>
        </p:txBody>
      </p:sp>
    </p:spTree>
    <p:extLst>
      <p:ext uri="{BB962C8B-B14F-4D97-AF65-F5344CB8AC3E}">
        <p14:creationId xmlns:p14="http://schemas.microsoft.com/office/powerpoint/2010/main" val="2653242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Script (Screenplay)</a:t>
            </a:r>
            <a:endParaRPr lang="en-IN" sz="3400" b="1" dirty="0">
              <a:solidFill>
                <a:srgbClr val="FFFF00"/>
              </a:solidFill>
              <a:latin typeface="+mj-lt"/>
              <a:ea typeface="Times New Roman"/>
              <a:cs typeface="Times New Roman"/>
              <a:sym typeface="Times New Roman"/>
            </a:endParaRPr>
          </a:p>
        </p:txBody>
      </p:sp>
      <p:sp>
        <p:nvSpPr>
          <p:cNvPr id="3" name="TextBox 2">
            <a:extLst>
              <a:ext uri="{FF2B5EF4-FFF2-40B4-BE49-F238E27FC236}">
                <a16:creationId xmlns:a16="http://schemas.microsoft.com/office/drawing/2014/main" id="{C377CEE4-581A-322A-3AEA-E68E8E1474A4}"/>
              </a:ext>
            </a:extLst>
          </p:cNvPr>
          <p:cNvSpPr txBox="1"/>
          <p:nvPr/>
        </p:nvSpPr>
        <p:spPr>
          <a:xfrm>
            <a:off x="0" y="1005013"/>
            <a:ext cx="9906000" cy="3816429"/>
          </a:xfrm>
          <a:prstGeom prst="rect">
            <a:avLst/>
          </a:prstGeom>
          <a:noFill/>
        </p:spPr>
        <p:txBody>
          <a:bodyPr wrap="square">
            <a:spAutoFit/>
          </a:bodyPr>
          <a:lstStyle/>
          <a:p>
            <a:pPr marL="285750" indent="-285750">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Spec scripts should stick stringently to established screenwriting rules. Once a script is purchased, it becomes a shooting script, also called a production script. This is a version of the screenplay created for film production. It will include technical instructions, like film editing notes, shots, cuts.</a:t>
            </a:r>
          </a:p>
          <a:p>
            <a:endParaRPr lang="en-US" sz="2200" b="0" i="0" u="none" strike="noStrike" baseline="0" dirty="0">
              <a:solidFill>
                <a:srgbClr val="000000"/>
              </a:solidFill>
              <a:latin typeface="Arial" panose="020B0604020202020204" pitchFamily="34" charset="0"/>
            </a:endParaRPr>
          </a:p>
          <a:p>
            <a:pPr marL="285750" indent="-285750">
              <a:buFont typeface="Wingdings" panose="05000000000000000000" pitchFamily="2" charset="2"/>
              <a:buChar char="Ø"/>
            </a:pPr>
            <a:r>
              <a:rPr lang="en-US" sz="2200" b="0" i="0" u="none" strike="noStrike" baseline="0" dirty="0">
                <a:solidFill>
                  <a:srgbClr val="000000"/>
                </a:solidFill>
                <a:latin typeface="Arial" panose="020B0604020202020204" pitchFamily="34" charset="0"/>
              </a:rPr>
              <a:t>Script Presentation and Binding: Just like the format of a script, there are very specific rules for binding and presenting your script. The first page is the title page, which should also be written in Courier 12pt font. No graphics, no fancy pictures, only the title of your script, with ―written by‖ and your name in the center of the page.</a:t>
            </a:r>
          </a:p>
        </p:txBody>
      </p:sp>
    </p:spTree>
    <p:extLst>
      <p:ext uri="{BB962C8B-B14F-4D97-AF65-F5344CB8AC3E}">
        <p14:creationId xmlns:p14="http://schemas.microsoft.com/office/powerpoint/2010/main" val="2059360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Light</a:t>
            </a:r>
            <a:endParaRPr lang="en-IN" sz="3400" b="1" dirty="0">
              <a:solidFill>
                <a:srgbClr val="FFFF00"/>
              </a:solidFill>
              <a:latin typeface="+mj-lt"/>
              <a:ea typeface="Times New Roman"/>
              <a:cs typeface="Times New Roman"/>
              <a:sym typeface="Times New Roman"/>
            </a:endParaRPr>
          </a:p>
        </p:txBody>
      </p:sp>
      <p:sp>
        <p:nvSpPr>
          <p:cNvPr id="4" name="TextBox 3">
            <a:extLst>
              <a:ext uri="{FF2B5EF4-FFF2-40B4-BE49-F238E27FC236}">
                <a16:creationId xmlns:a16="http://schemas.microsoft.com/office/drawing/2014/main" id="{85EBB4C6-E9B4-9AFD-14C4-DB6547E9F2C8}"/>
              </a:ext>
            </a:extLst>
          </p:cNvPr>
          <p:cNvSpPr txBox="1"/>
          <p:nvPr/>
        </p:nvSpPr>
        <p:spPr>
          <a:xfrm>
            <a:off x="28282" y="944426"/>
            <a:ext cx="9794448" cy="5262979"/>
          </a:xfrm>
          <a:prstGeom prst="rect">
            <a:avLst/>
          </a:prstGeom>
          <a:noFill/>
        </p:spPr>
        <p:txBody>
          <a:bodyPr wrap="square">
            <a:spAutoFit/>
          </a:bodyPr>
          <a:lstStyle/>
          <a:p>
            <a:pPr marL="285750" indent="-285750">
              <a:buFont typeface="Wingdings" panose="05000000000000000000" pitchFamily="2" charset="2"/>
              <a:buChar char="Ø"/>
            </a:pPr>
            <a:r>
              <a:rPr lang="en-US" sz="2400" dirty="0"/>
              <a:t>A camera captures an image when light reflects from an object and passes through camera lens. How it finally appears depends on how the subject is illuminated. The right amount of exposure gives the best picture and </a:t>
            </a:r>
            <a:r>
              <a:rPr lang="en-US" sz="2400" dirty="0" err="1"/>
              <a:t>minimises</a:t>
            </a:r>
            <a:r>
              <a:rPr lang="en-US" sz="2400" dirty="0"/>
              <a:t> defects.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 Light is not only needed to expose the image but to it also strongly affects the mood of the scene. The way the scene is lit also suggest the time of the day and weather conditions of the location.</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Lighting can be used to direct the eye of the viewer to a particular element in a frame. Lighting is used to emphasize the area of action in a picture. But, when used creatively, film Lighting can be an expressive tool for a filmmaker much beyond mere illumination of action.</a:t>
            </a:r>
            <a:endParaRPr lang="en-IN" sz="2400" dirty="0"/>
          </a:p>
        </p:txBody>
      </p:sp>
    </p:spTree>
    <p:extLst>
      <p:ext uri="{BB962C8B-B14F-4D97-AF65-F5344CB8AC3E}">
        <p14:creationId xmlns:p14="http://schemas.microsoft.com/office/powerpoint/2010/main" val="2313683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Light</a:t>
            </a:r>
            <a:endParaRPr lang="en-IN" sz="3400" b="1" dirty="0">
              <a:solidFill>
                <a:srgbClr val="FFFF00"/>
              </a:solidFill>
              <a:latin typeface="+mj-lt"/>
              <a:ea typeface="Times New Roman"/>
              <a:cs typeface="Times New Roman"/>
              <a:sym typeface="Times New Roman"/>
            </a:endParaRPr>
          </a:p>
        </p:txBody>
      </p:sp>
      <p:sp>
        <p:nvSpPr>
          <p:cNvPr id="4" name="TextBox 3">
            <a:extLst>
              <a:ext uri="{FF2B5EF4-FFF2-40B4-BE49-F238E27FC236}">
                <a16:creationId xmlns:a16="http://schemas.microsoft.com/office/drawing/2014/main" id="{85EBB4C6-E9B4-9AFD-14C4-DB6547E9F2C8}"/>
              </a:ext>
            </a:extLst>
          </p:cNvPr>
          <p:cNvSpPr txBox="1"/>
          <p:nvPr/>
        </p:nvSpPr>
        <p:spPr>
          <a:xfrm>
            <a:off x="28282" y="944426"/>
            <a:ext cx="9794448" cy="3785652"/>
          </a:xfrm>
          <a:prstGeom prst="rect">
            <a:avLst/>
          </a:prstGeom>
          <a:noFill/>
        </p:spPr>
        <p:txBody>
          <a:bodyPr wrap="square">
            <a:spAutoFit/>
          </a:bodyPr>
          <a:lstStyle/>
          <a:p>
            <a:pPr marL="285750" indent="-285750">
              <a:buFont typeface="Wingdings" panose="05000000000000000000" pitchFamily="2" charset="2"/>
              <a:buChar char="Ø"/>
            </a:pPr>
            <a:r>
              <a:rPr lang="en-US" sz="2400" dirty="0"/>
              <a:t>According to Federico Fellini, Film Director “Lighting expresses ideology, emotion, </a:t>
            </a:r>
            <a:r>
              <a:rPr lang="en-US" sz="2400" dirty="0" err="1"/>
              <a:t>colour</a:t>
            </a:r>
            <a:r>
              <a:rPr lang="en-US" sz="2400" dirty="0"/>
              <a:t>, depth, style. It can efface, narrate, describe.”</a:t>
            </a:r>
          </a:p>
          <a:p>
            <a:pPr marL="285750" indent="-285750">
              <a:buFont typeface="Wingdings" panose="05000000000000000000" pitchFamily="2" charset="2"/>
              <a:buChar char="Ø"/>
            </a:pPr>
            <a:r>
              <a:rPr lang="en-US" sz="2400" dirty="0"/>
              <a:t>One of the most important uses of Light is to create a sense of space and time. Through the Light, a filmmaker can suggest the kind of space and the time of the day of the scene.</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Highlights and Shadows: Highlights are those areas in a frame that are relatively brighter than other parts. Shadows are obviously the relatively darker parts. </a:t>
            </a:r>
            <a:endParaRPr lang="en-IN" sz="2400" dirty="0"/>
          </a:p>
        </p:txBody>
      </p:sp>
    </p:spTree>
    <p:extLst>
      <p:ext uri="{BB962C8B-B14F-4D97-AF65-F5344CB8AC3E}">
        <p14:creationId xmlns:p14="http://schemas.microsoft.com/office/powerpoint/2010/main" val="65989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776288" y="68892"/>
            <a:ext cx="8921750" cy="102400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sz="3600" b="1" dirty="0">
                <a:solidFill>
                  <a:srgbClr val="FFFF00"/>
                </a:solidFill>
                <a:latin typeface="+mj-lt"/>
                <a:ea typeface="Times New Roman"/>
                <a:cs typeface="Times New Roman"/>
                <a:sym typeface="Times New Roman"/>
              </a:rPr>
              <a:t>Lesson-1</a:t>
            </a:r>
            <a:endParaRPr sz="3600" dirty="0"/>
          </a:p>
        </p:txBody>
      </p:sp>
      <p:sp>
        <p:nvSpPr>
          <p:cNvPr id="211" name="Google Shape;211;p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chemeClr val="dk1"/>
              </a:buClr>
              <a:buSzPts val="2800"/>
              <a:buFont typeface="Wingdings" panose="05000000000000000000" pitchFamily="2" charset="2"/>
              <a:buChar char="Ø"/>
            </a:pPr>
            <a:r>
              <a:rPr lang="en-US" dirty="0">
                <a:latin typeface="+mj-lt"/>
              </a:rPr>
              <a:t>Film as a Medium of Communication: </a:t>
            </a:r>
          </a:p>
          <a:p>
            <a:pPr lvl="0" indent="-457200" algn="l" rtl="0">
              <a:spcBef>
                <a:spcPts val="0"/>
              </a:spcBef>
              <a:spcAft>
                <a:spcPts val="0"/>
              </a:spcAft>
              <a:buClr>
                <a:schemeClr val="dk1"/>
              </a:buClr>
              <a:buSzPts val="2800"/>
              <a:buFont typeface="Wingdings" panose="05000000000000000000" pitchFamily="2" charset="2"/>
              <a:buChar char="Ø"/>
            </a:pPr>
            <a:endParaRPr lang="en-US" dirty="0">
              <a:latin typeface="+mj-lt"/>
            </a:endParaRPr>
          </a:p>
          <a:p>
            <a:pPr lvl="0" indent="-457200" algn="l" rtl="0">
              <a:spcBef>
                <a:spcPts val="0"/>
              </a:spcBef>
              <a:spcAft>
                <a:spcPts val="0"/>
              </a:spcAft>
              <a:buClr>
                <a:schemeClr val="dk1"/>
              </a:buClr>
              <a:buSzPts val="2800"/>
              <a:buFont typeface="Arial" panose="020B0604020202020204" pitchFamily="34" charset="0"/>
              <a:buChar char="•"/>
            </a:pPr>
            <a:r>
              <a:rPr lang="en-US" dirty="0">
                <a:latin typeface="+mj-lt"/>
              </a:rPr>
              <a:t>Concept</a:t>
            </a:r>
          </a:p>
          <a:p>
            <a:pPr lvl="0" indent="-457200" algn="l" rtl="0">
              <a:spcBef>
                <a:spcPts val="0"/>
              </a:spcBef>
              <a:spcAft>
                <a:spcPts val="0"/>
              </a:spcAft>
              <a:buClr>
                <a:schemeClr val="dk1"/>
              </a:buClr>
              <a:buSzPts val="2800"/>
              <a:buFont typeface="Arial" panose="020B0604020202020204" pitchFamily="34" charset="0"/>
              <a:buChar char="•"/>
            </a:pPr>
            <a:endParaRPr lang="en-US" dirty="0">
              <a:latin typeface="+mj-lt"/>
            </a:endParaRPr>
          </a:p>
          <a:p>
            <a:pPr lvl="0" indent="-457200" algn="l" rtl="0">
              <a:spcBef>
                <a:spcPts val="0"/>
              </a:spcBef>
              <a:spcAft>
                <a:spcPts val="0"/>
              </a:spcAft>
              <a:buClr>
                <a:schemeClr val="dk1"/>
              </a:buClr>
              <a:buSzPts val="2800"/>
              <a:buFont typeface="Arial" panose="020B0604020202020204" pitchFamily="34" charset="0"/>
              <a:buChar char="•"/>
            </a:pPr>
            <a:r>
              <a:rPr lang="en-US" dirty="0">
                <a:latin typeface="+mj-lt"/>
              </a:rPr>
              <a:t>Strengths</a:t>
            </a:r>
          </a:p>
          <a:p>
            <a:pPr lvl="0" indent="-457200" algn="l" rtl="0">
              <a:spcBef>
                <a:spcPts val="0"/>
              </a:spcBef>
              <a:spcAft>
                <a:spcPts val="0"/>
              </a:spcAft>
              <a:buClr>
                <a:schemeClr val="dk1"/>
              </a:buClr>
              <a:buSzPts val="2800"/>
              <a:buFont typeface="Arial" panose="020B0604020202020204" pitchFamily="34" charset="0"/>
              <a:buChar char="•"/>
            </a:pPr>
            <a:endParaRPr lang="en-US" dirty="0">
              <a:latin typeface="+mj-lt"/>
            </a:endParaRPr>
          </a:p>
          <a:p>
            <a:pPr lvl="0" indent="-457200" algn="l" rtl="0">
              <a:spcBef>
                <a:spcPts val="0"/>
              </a:spcBef>
              <a:spcAft>
                <a:spcPts val="0"/>
              </a:spcAft>
              <a:buClr>
                <a:schemeClr val="dk1"/>
              </a:buClr>
              <a:buSzPts val="2800"/>
              <a:buFont typeface="Arial" panose="020B0604020202020204" pitchFamily="34" charset="0"/>
              <a:buChar char="•"/>
            </a:pPr>
            <a:r>
              <a:rPr lang="en-US" dirty="0">
                <a:latin typeface="+mj-lt"/>
              </a:rPr>
              <a:t>Limitations</a:t>
            </a:r>
          </a:p>
        </p:txBody>
      </p:sp>
    </p:spTree>
    <p:extLst>
      <p:ext uri="{BB962C8B-B14F-4D97-AF65-F5344CB8AC3E}">
        <p14:creationId xmlns:p14="http://schemas.microsoft.com/office/powerpoint/2010/main" val="489059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Light</a:t>
            </a:r>
            <a:endParaRPr lang="en-IN" sz="3400" b="1" dirty="0">
              <a:solidFill>
                <a:srgbClr val="FFFF00"/>
              </a:solidFill>
              <a:latin typeface="+mj-lt"/>
              <a:ea typeface="Times New Roman"/>
              <a:cs typeface="Times New Roman"/>
              <a:sym typeface="Times New Roman"/>
            </a:endParaRPr>
          </a:p>
        </p:txBody>
      </p:sp>
      <p:sp>
        <p:nvSpPr>
          <p:cNvPr id="4" name="TextBox 3">
            <a:extLst>
              <a:ext uri="{FF2B5EF4-FFF2-40B4-BE49-F238E27FC236}">
                <a16:creationId xmlns:a16="http://schemas.microsoft.com/office/drawing/2014/main" id="{85EBB4C6-E9B4-9AFD-14C4-DB6547E9F2C8}"/>
              </a:ext>
            </a:extLst>
          </p:cNvPr>
          <p:cNvSpPr txBox="1"/>
          <p:nvPr/>
        </p:nvSpPr>
        <p:spPr>
          <a:xfrm>
            <a:off x="28282" y="944426"/>
            <a:ext cx="9794448" cy="4524315"/>
          </a:xfrm>
          <a:prstGeom prst="rect">
            <a:avLst/>
          </a:prstGeom>
          <a:noFill/>
        </p:spPr>
        <p:txBody>
          <a:bodyPr wrap="square">
            <a:spAutoFit/>
          </a:bodyPr>
          <a:lstStyle/>
          <a:p>
            <a:pPr marL="285750" indent="-285750">
              <a:buFont typeface="Wingdings" panose="05000000000000000000" pitchFamily="2" charset="2"/>
              <a:buChar char="Ø"/>
            </a:pPr>
            <a:r>
              <a:rPr lang="en-US" sz="2400" dirty="0"/>
              <a:t>Shadows are of two types- Attached Shadows &amp; Cast shadows. Attached shadows are those which the light fails to illuminate because of the shape of the object. Cast shadows are shadows that are cast on a surface by an object placed in front of the light source.</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b="1" dirty="0"/>
              <a:t>Hard Lights and Soft Lights:</a:t>
            </a:r>
            <a:r>
              <a:rPr lang="en-US" sz="2400" dirty="0"/>
              <a:t> Quality is defined as the intensity of the light. Hard lighting creates well-defined shadows and has high contrasts. It comes from a light source that is smaller compared to the subject. Soft Lighting lowers the contrast, blurs contours and textures and creates a more diffused illumination where light is scattered. It comes from a light source that is much bigger than the subject.</a:t>
            </a:r>
            <a:endParaRPr lang="en-IN" sz="2400" dirty="0"/>
          </a:p>
        </p:txBody>
      </p:sp>
    </p:spTree>
    <p:extLst>
      <p:ext uri="{BB962C8B-B14F-4D97-AF65-F5344CB8AC3E}">
        <p14:creationId xmlns:p14="http://schemas.microsoft.com/office/powerpoint/2010/main" val="962498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Light</a:t>
            </a:r>
            <a:endParaRPr lang="en-IN" sz="3400" b="1" dirty="0">
              <a:solidFill>
                <a:srgbClr val="FFFF00"/>
              </a:solidFill>
              <a:latin typeface="+mj-lt"/>
              <a:ea typeface="Times New Roman"/>
              <a:cs typeface="Times New Roman"/>
              <a:sym typeface="Times New Roman"/>
            </a:endParaRPr>
          </a:p>
        </p:txBody>
      </p:sp>
      <p:sp>
        <p:nvSpPr>
          <p:cNvPr id="4" name="TextBox 3">
            <a:extLst>
              <a:ext uri="{FF2B5EF4-FFF2-40B4-BE49-F238E27FC236}">
                <a16:creationId xmlns:a16="http://schemas.microsoft.com/office/drawing/2014/main" id="{85EBB4C6-E9B4-9AFD-14C4-DB6547E9F2C8}"/>
              </a:ext>
            </a:extLst>
          </p:cNvPr>
          <p:cNvSpPr txBox="1"/>
          <p:nvPr/>
        </p:nvSpPr>
        <p:spPr>
          <a:xfrm>
            <a:off x="28282" y="944426"/>
            <a:ext cx="9794448" cy="5632311"/>
          </a:xfrm>
          <a:prstGeom prst="rect">
            <a:avLst/>
          </a:prstGeom>
          <a:noFill/>
        </p:spPr>
        <p:txBody>
          <a:bodyPr wrap="square">
            <a:spAutoFit/>
          </a:bodyPr>
          <a:lstStyle/>
          <a:p>
            <a:pPr marL="285750" indent="-285750">
              <a:buFont typeface="Wingdings" panose="05000000000000000000" pitchFamily="2" charset="2"/>
              <a:buChar char="Ø"/>
            </a:pPr>
            <a:r>
              <a:rPr lang="en-US" sz="2400" dirty="0"/>
              <a:t>Many filmmakers insist on using Natural Light exclusively while others prefer Artificial Lighting to add more drama.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Documentary films mostly use Natural Lighting which makes it look more realistic. In fictional films, however, Artificial Lighting is used extensively. You might often notice Light Sources within the frame, </a:t>
            </a:r>
            <a:r>
              <a:rPr lang="en-US" sz="2400" dirty="0" err="1"/>
              <a:t>eg</a:t>
            </a:r>
            <a:r>
              <a:rPr lang="en-US" sz="2400" dirty="0"/>
              <a:t>- a tube light, a lamp, a bulb, etc., but those are not the primary sources of Light. Based on these visible sources Lighting setup will be done.</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Key Lights and Fill Lights: Key Light is the most important &amp; dominant Light in the Setup which casts the strongest shadows and is highly directional. It can be directed towards the subject at any angle. It generally corresponds to the visible source of Light in the frame.</a:t>
            </a:r>
            <a:endParaRPr lang="en-IN" sz="2400" dirty="0"/>
          </a:p>
        </p:txBody>
      </p:sp>
    </p:spTree>
    <p:extLst>
      <p:ext uri="{BB962C8B-B14F-4D97-AF65-F5344CB8AC3E}">
        <p14:creationId xmlns:p14="http://schemas.microsoft.com/office/powerpoint/2010/main" val="1277958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Light</a:t>
            </a:r>
            <a:endParaRPr lang="en-IN" sz="3400" b="1" dirty="0">
              <a:solidFill>
                <a:srgbClr val="FFFF00"/>
              </a:solidFill>
              <a:latin typeface="+mj-lt"/>
              <a:ea typeface="Times New Roman"/>
              <a:cs typeface="Times New Roman"/>
              <a:sym typeface="Times New Roman"/>
            </a:endParaRPr>
          </a:p>
        </p:txBody>
      </p:sp>
      <p:sp>
        <p:nvSpPr>
          <p:cNvPr id="4" name="TextBox 3">
            <a:extLst>
              <a:ext uri="{FF2B5EF4-FFF2-40B4-BE49-F238E27FC236}">
                <a16:creationId xmlns:a16="http://schemas.microsoft.com/office/drawing/2014/main" id="{85EBB4C6-E9B4-9AFD-14C4-DB6547E9F2C8}"/>
              </a:ext>
            </a:extLst>
          </p:cNvPr>
          <p:cNvSpPr txBox="1"/>
          <p:nvPr/>
        </p:nvSpPr>
        <p:spPr>
          <a:xfrm>
            <a:off x="28282" y="944426"/>
            <a:ext cx="9794448" cy="4893647"/>
          </a:xfrm>
          <a:prstGeom prst="rect">
            <a:avLst/>
          </a:prstGeom>
          <a:noFill/>
        </p:spPr>
        <p:txBody>
          <a:bodyPr wrap="square">
            <a:spAutoFit/>
          </a:bodyPr>
          <a:lstStyle/>
          <a:p>
            <a:pPr marL="285750" indent="-285750">
              <a:buFont typeface="Wingdings" panose="05000000000000000000" pitchFamily="2" charset="2"/>
              <a:buChar char="Ø"/>
            </a:pPr>
            <a:r>
              <a:rPr lang="en-US" sz="2400" dirty="0"/>
              <a:t>If Key Light is not used, the subject will appear as silhouette. Fill Light is less intense than the Key Light. It is used to reduce the contrast in the frame by softening/eliminating the strong shadows cast by the Key Light.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Three Point Lighting Technique: The most basic lighting in film is the three-point lighting setup. Lighting from three directions shapes the subject and sets them apart from their background. All three lights are placed after it is decided where the camera is going to be put to record the scene. Key light, fill light and back light are the sources for three point lighting.</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2253599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Light</a:t>
            </a:r>
            <a:endParaRPr lang="en-IN" sz="3400" b="1" dirty="0">
              <a:solidFill>
                <a:srgbClr val="FFFF00"/>
              </a:solidFill>
              <a:latin typeface="+mj-lt"/>
              <a:ea typeface="Times New Roman"/>
              <a:cs typeface="Times New Roman"/>
              <a:sym typeface="Times New Roman"/>
            </a:endParaRPr>
          </a:p>
        </p:txBody>
      </p:sp>
      <p:sp>
        <p:nvSpPr>
          <p:cNvPr id="4" name="TextBox 3">
            <a:extLst>
              <a:ext uri="{FF2B5EF4-FFF2-40B4-BE49-F238E27FC236}">
                <a16:creationId xmlns:a16="http://schemas.microsoft.com/office/drawing/2014/main" id="{85EBB4C6-E9B4-9AFD-14C4-DB6547E9F2C8}"/>
              </a:ext>
            </a:extLst>
          </p:cNvPr>
          <p:cNvSpPr txBox="1"/>
          <p:nvPr/>
        </p:nvSpPr>
        <p:spPr>
          <a:xfrm>
            <a:off x="28282" y="944426"/>
            <a:ext cx="9794448" cy="4893647"/>
          </a:xfrm>
          <a:prstGeom prst="rect">
            <a:avLst/>
          </a:prstGeom>
          <a:noFill/>
        </p:spPr>
        <p:txBody>
          <a:bodyPr wrap="square">
            <a:spAutoFit/>
          </a:bodyPr>
          <a:lstStyle/>
          <a:p>
            <a:pPr marL="285750" indent="-285750">
              <a:buFont typeface="Wingdings" panose="05000000000000000000" pitchFamily="2" charset="2"/>
              <a:buChar char="Ø"/>
            </a:pPr>
            <a:r>
              <a:rPr lang="en-US" sz="2400" dirty="0"/>
              <a:t>Key light: Key light or the main light is a hard light and the primary source of illumination for the subject of the scene. The key light covers the entire set or the subject, illuminating the whole set uniformly. A key light is usually placed to the side and at a somewhat high angle. The main light usually cast strong shadows.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Fill Light: Fill light is used to fill in the shadow areas created by the key light. The light source used for a fill light is diffused, soft and placed near a camera since the main idea of fill is to reduce the shadows seen from the angle of the camera.</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The position of fill light often varies between 0 to 30 degrees from the camera lens and lies opposite to the key light.</a:t>
            </a:r>
          </a:p>
        </p:txBody>
      </p:sp>
    </p:spTree>
    <p:extLst>
      <p:ext uri="{BB962C8B-B14F-4D97-AF65-F5344CB8AC3E}">
        <p14:creationId xmlns:p14="http://schemas.microsoft.com/office/powerpoint/2010/main" val="2061939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Light</a:t>
            </a:r>
            <a:endParaRPr lang="en-IN" sz="3400" b="1" dirty="0">
              <a:solidFill>
                <a:srgbClr val="FFFF00"/>
              </a:solidFill>
              <a:latin typeface="+mj-lt"/>
              <a:ea typeface="Times New Roman"/>
              <a:cs typeface="Times New Roman"/>
              <a:sym typeface="Times New Roman"/>
            </a:endParaRPr>
          </a:p>
        </p:txBody>
      </p:sp>
      <p:sp>
        <p:nvSpPr>
          <p:cNvPr id="4" name="TextBox 3">
            <a:extLst>
              <a:ext uri="{FF2B5EF4-FFF2-40B4-BE49-F238E27FC236}">
                <a16:creationId xmlns:a16="http://schemas.microsoft.com/office/drawing/2014/main" id="{85EBB4C6-E9B4-9AFD-14C4-DB6547E9F2C8}"/>
              </a:ext>
            </a:extLst>
          </p:cNvPr>
          <p:cNvSpPr txBox="1"/>
          <p:nvPr/>
        </p:nvSpPr>
        <p:spPr>
          <a:xfrm>
            <a:off x="28282" y="944426"/>
            <a:ext cx="9794448" cy="3416320"/>
          </a:xfrm>
          <a:prstGeom prst="rect">
            <a:avLst/>
          </a:prstGeom>
          <a:noFill/>
        </p:spPr>
        <p:txBody>
          <a:bodyPr wrap="square">
            <a:spAutoFit/>
          </a:bodyPr>
          <a:lstStyle/>
          <a:p>
            <a:pPr marL="285750" indent="-285750">
              <a:buFont typeface="Wingdings" panose="05000000000000000000" pitchFamily="2" charset="2"/>
              <a:buChar char="Ø"/>
            </a:pPr>
            <a:r>
              <a:rPr lang="en-US" sz="2400" dirty="0"/>
              <a:t>Back Light: Back light is used to make the subject distinct from the background. This creates an illusion of depth.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When a back light is not used the subject tends to blend into the background reducing the depth of the scene.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The back light is also known as hair light because it brings out the </a:t>
            </a:r>
            <a:r>
              <a:rPr lang="en-US" sz="2400" dirty="0" err="1"/>
              <a:t>colour</a:t>
            </a:r>
            <a:r>
              <a:rPr lang="en-US" sz="2400" dirty="0"/>
              <a:t> and texture of a person‘s hair. </a:t>
            </a:r>
          </a:p>
          <a:p>
            <a:endParaRPr lang="en-US" sz="2400" dirty="0"/>
          </a:p>
        </p:txBody>
      </p:sp>
    </p:spTree>
    <p:extLst>
      <p:ext uri="{BB962C8B-B14F-4D97-AF65-F5344CB8AC3E}">
        <p14:creationId xmlns:p14="http://schemas.microsoft.com/office/powerpoint/2010/main" val="418867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4044015"/>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Film sound specifically refers to the sound track that accompanies the visual images on a single continuous reel of motion picture film.</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Film is a motion picture with synchronized sound, or sound technologically coupled to image, as opposed to a silent film.</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The sound bridge is used to ease the transition between shots in the continuity style.</a:t>
            </a:r>
          </a:p>
          <a:p>
            <a:pPr marL="11113" marR="0" lvl="0" algn="just" rtl="0">
              <a:lnSpc>
                <a:spcPct val="107142"/>
              </a:lnSpc>
              <a:spcBef>
                <a:spcPts val="0"/>
              </a:spcBef>
              <a:spcAft>
                <a:spcPts val="0"/>
              </a:spcAft>
              <a:buClr>
                <a:schemeClr val="dk1"/>
              </a:buClr>
              <a:buSzPts val="2800"/>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Sound</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502607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6415049"/>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Sound Bridge</a:t>
            </a:r>
            <a:r>
              <a:rPr lang="en-US" sz="2400" dirty="0"/>
              <a:t>:-</a:t>
            </a:r>
          </a:p>
          <a:p>
            <a:pPr marL="11113" marR="0" lvl="0" algn="just" rtl="0">
              <a:lnSpc>
                <a:spcPct val="107142"/>
              </a:lnSpc>
              <a:spcBef>
                <a:spcPts val="0"/>
              </a:spcBef>
              <a:spcAft>
                <a:spcPts val="0"/>
              </a:spcAft>
              <a:buClr>
                <a:schemeClr val="dk1"/>
              </a:buClr>
              <a:buSzPts val="2800"/>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Sound bridges can lead in or out of a scene. They can occur at the beginning of one scene when the sound from the previous scene carries over briefly before the sound from the new scene begins.</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Source</a:t>
            </a:r>
            <a:r>
              <a:rPr lang="en-US" sz="2400" dirty="0"/>
              <a:t>:-</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Most basically, this category refers to the place of a sound in relation to the frame and to the world of the film.</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It can be recorded separately from the image or at the moment of filming.</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Sound</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956952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4439188"/>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Sound source depends on numerous technical, economic, and</a:t>
            </a:r>
          </a:p>
          <a:p>
            <a:pPr marL="11113" marR="0" lvl="0" algn="just" rtl="0">
              <a:lnSpc>
                <a:spcPct val="107142"/>
              </a:lnSpc>
              <a:spcBef>
                <a:spcPts val="0"/>
              </a:spcBef>
              <a:spcAft>
                <a:spcPts val="0"/>
              </a:spcAft>
              <a:buClr>
                <a:schemeClr val="dk1"/>
              </a:buClr>
              <a:buSzPts val="2800"/>
            </a:pPr>
            <a:r>
              <a:rPr lang="en-US" sz="2400" dirty="0"/>
              <a:t> aesthetic considerations, each of which can affect the final significance of a film.</a:t>
            </a:r>
          </a:p>
          <a:p>
            <a:pPr marL="11113" marR="0" lvl="0" algn="just" rtl="0">
              <a:lnSpc>
                <a:spcPct val="107142"/>
              </a:lnSpc>
              <a:spcBef>
                <a:spcPts val="0"/>
              </a:spcBef>
              <a:spcAft>
                <a:spcPts val="0"/>
              </a:spcAft>
              <a:buClr>
                <a:schemeClr val="dk1"/>
              </a:buClr>
              <a:buSzPts val="2800"/>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Diegetic/Non-Diegetic</a:t>
            </a:r>
            <a:r>
              <a:rPr lang="en-US" sz="2400" dirty="0"/>
              <a:t>:-</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Any voice, musical passage, or sound effect presented as originating from a source within the film's world is diegetic. If it originates outside the film (as most background music) then it is non-diegetic.</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Sound</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252801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4044015"/>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Sound Design</a:t>
            </a:r>
            <a:r>
              <a:rPr lang="en-US" sz="2400" dirty="0"/>
              <a:t>:-</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Sound design is a process of experimentation to create an audio environment that supports the on-screen action and engages the audience. </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The true sound designer is constantly listening, learning and experimenting.</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b="1"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Sound</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4122276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4834360"/>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Sound Effect:-</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 </a:t>
            </a:r>
            <a:r>
              <a:rPr lang="en-US" sz="2400" dirty="0"/>
              <a:t>A sound effect (or audio effect) is an artificially created or enhanced sound, or sound process used to emphasize artistic or other content of films. </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In films apart from dialogue, music, sound effects recordings are treated as separate elements.</a:t>
            </a:r>
          </a:p>
          <a:p>
            <a:pPr marL="11113" marR="0" lvl="0" algn="just" rtl="0">
              <a:lnSpc>
                <a:spcPct val="107142"/>
              </a:lnSpc>
              <a:spcBef>
                <a:spcPts val="0"/>
              </a:spcBef>
              <a:spcAft>
                <a:spcPts val="0"/>
              </a:spcAft>
              <a:buClr>
                <a:schemeClr val="dk1"/>
              </a:buClr>
              <a:buSzPts val="2800"/>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In the context of cinema, sound effects refers to an entire hierarchy of sound elements, whose production encompasses many different disciplines, including:-</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Sound</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02075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776288" y="118996"/>
            <a:ext cx="8921750" cy="102400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IN" sz="3600" b="1" dirty="0">
                <a:solidFill>
                  <a:srgbClr val="FFFF00"/>
                </a:solidFill>
              </a:rPr>
              <a:t>Objectives</a:t>
            </a:r>
            <a:endParaRPr sz="3600" dirty="0"/>
          </a:p>
        </p:txBody>
      </p:sp>
      <p:sp>
        <p:nvSpPr>
          <p:cNvPr id="211" name="Google Shape;211;p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chemeClr val="dk1"/>
              </a:buClr>
              <a:buSzPts val="2800"/>
              <a:buFont typeface="Wingdings" panose="05000000000000000000" pitchFamily="2" charset="2"/>
              <a:buChar char="Ø"/>
            </a:pPr>
            <a:r>
              <a:rPr lang="en-US" dirty="0">
                <a:latin typeface="+mj-lt"/>
              </a:rPr>
              <a:t>After completing this lesson, you will acquire the following abilities:-</a:t>
            </a:r>
          </a:p>
          <a:p>
            <a:pPr lvl="0" indent="-457200" algn="l" rtl="0">
              <a:spcBef>
                <a:spcPts val="0"/>
              </a:spcBef>
              <a:spcAft>
                <a:spcPts val="0"/>
              </a:spcAft>
              <a:buClr>
                <a:schemeClr val="dk1"/>
              </a:buClr>
              <a:buSzPts val="2800"/>
              <a:buFont typeface="Wingdings" panose="05000000000000000000" pitchFamily="2" charset="2"/>
              <a:buChar char="Ø"/>
            </a:pPr>
            <a:endParaRPr lang="en-US" dirty="0">
              <a:latin typeface="+mj-lt"/>
            </a:endParaRPr>
          </a:p>
          <a:p>
            <a:pPr lvl="0" indent="-457200" algn="l" rtl="0">
              <a:spcBef>
                <a:spcPts val="0"/>
              </a:spcBef>
              <a:spcAft>
                <a:spcPts val="0"/>
              </a:spcAft>
              <a:buClr>
                <a:schemeClr val="dk1"/>
              </a:buClr>
              <a:buSzPts val="2800"/>
              <a:buFont typeface="Wingdings" panose="05000000000000000000" pitchFamily="2" charset="2"/>
              <a:buChar char="Ø"/>
            </a:pPr>
            <a:r>
              <a:rPr lang="en-US" dirty="0">
                <a:latin typeface="+mj-lt"/>
              </a:rPr>
              <a:t>Explain film as a means of communication.</a:t>
            </a:r>
          </a:p>
          <a:p>
            <a:pPr marL="0" lvl="0" indent="0" algn="l" rtl="0">
              <a:spcBef>
                <a:spcPts val="0"/>
              </a:spcBef>
              <a:spcAft>
                <a:spcPts val="0"/>
              </a:spcAft>
              <a:buClr>
                <a:schemeClr val="dk1"/>
              </a:buClr>
              <a:buSzPts val="2800"/>
              <a:buNone/>
            </a:pPr>
            <a:endParaRPr lang="en-US" dirty="0">
              <a:latin typeface="+mj-lt"/>
            </a:endParaRPr>
          </a:p>
          <a:p>
            <a:pPr lvl="0" indent="-457200" algn="l" rtl="0">
              <a:spcBef>
                <a:spcPts val="0"/>
              </a:spcBef>
              <a:spcAft>
                <a:spcPts val="0"/>
              </a:spcAft>
              <a:buClr>
                <a:schemeClr val="dk1"/>
              </a:buClr>
              <a:buSzPts val="2800"/>
              <a:buFont typeface="Wingdings" panose="05000000000000000000" pitchFamily="2" charset="2"/>
              <a:buChar char="Ø"/>
            </a:pPr>
            <a:r>
              <a:rPr lang="en-US" dirty="0">
                <a:latin typeface="+mj-lt"/>
              </a:rPr>
              <a:t>Define the idea of film.</a:t>
            </a:r>
          </a:p>
          <a:p>
            <a:pPr marL="0" lvl="0" indent="0" algn="l" rtl="0">
              <a:spcBef>
                <a:spcPts val="0"/>
              </a:spcBef>
              <a:spcAft>
                <a:spcPts val="0"/>
              </a:spcAft>
              <a:buClr>
                <a:schemeClr val="dk1"/>
              </a:buClr>
              <a:buSzPts val="2800"/>
              <a:buNone/>
            </a:pPr>
            <a:endParaRPr lang="en-US" dirty="0">
              <a:latin typeface="+mj-lt"/>
            </a:endParaRPr>
          </a:p>
          <a:p>
            <a:pPr lvl="0" indent="-457200" algn="l" rtl="0">
              <a:spcBef>
                <a:spcPts val="0"/>
              </a:spcBef>
              <a:spcAft>
                <a:spcPts val="0"/>
              </a:spcAft>
              <a:buClr>
                <a:schemeClr val="dk1"/>
              </a:buClr>
              <a:buSzPts val="2800"/>
              <a:buFont typeface="Wingdings" panose="05000000000000000000" pitchFamily="2" charset="2"/>
              <a:buChar char="Ø"/>
            </a:pPr>
            <a:r>
              <a:rPr lang="en-US" dirty="0">
                <a:latin typeface="+mj-lt"/>
              </a:rPr>
              <a:t>Evaluate the strengths and limitations of film.</a:t>
            </a:r>
          </a:p>
          <a:p>
            <a:pPr lvl="0" indent="-457200" algn="l" rtl="0">
              <a:spcBef>
                <a:spcPts val="0"/>
              </a:spcBef>
              <a:spcAft>
                <a:spcPts val="0"/>
              </a:spcAft>
              <a:buClr>
                <a:schemeClr val="dk1"/>
              </a:buClr>
              <a:buSzPts val="2800"/>
              <a:buFont typeface="Wingdings" panose="05000000000000000000" pitchFamily="2" charset="2"/>
              <a:buChar char="Ø"/>
            </a:pPr>
            <a:endParaRPr lang="en-US" dirty="0">
              <a:latin typeface="+mj-lt"/>
            </a:endParaRPr>
          </a:p>
          <a:p>
            <a:pPr lvl="0" indent="-457200" algn="l" rtl="0">
              <a:spcBef>
                <a:spcPts val="0"/>
              </a:spcBef>
              <a:spcAft>
                <a:spcPts val="0"/>
              </a:spcAft>
              <a:buClr>
                <a:schemeClr val="dk1"/>
              </a:buClr>
              <a:buSzPts val="2800"/>
              <a:buFont typeface="Wingdings" panose="05000000000000000000" pitchFamily="2" charset="2"/>
              <a:buChar char="Ø"/>
            </a:pPr>
            <a:endParaRPr lang="en-US" dirty="0">
              <a:latin typeface="+mj-lt"/>
            </a:endParaRPr>
          </a:p>
          <a:p>
            <a:pPr lvl="0" indent="-457200" algn="l" rtl="0">
              <a:spcBef>
                <a:spcPts val="0"/>
              </a:spcBef>
              <a:spcAft>
                <a:spcPts val="0"/>
              </a:spcAft>
              <a:buClr>
                <a:schemeClr val="dk1"/>
              </a:buClr>
              <a:buSzPts val="2800"/>
              <a:buFont typeface="Wingdings" panose="05000000000000000000" pitchFamily="2" charset="2"/>
              <a:buChar char="Ø"/>
            </a:pPr>
            <a:endParaRPr lang="en-US" dirty="0">
              <a:latin typeface="+mj-lt"/>
            </a:endParaRPr>
          </a:p>
        </p:txBody>
      </p:sp>
    </p:spTree>
    <p:extLst>
      <p:ext uri="{BB962C8B-B14F-4D97-AF65-F5344CB8AC3E}">
        <p14:creationId xmlns:p14="http://schemas.microsoft.com/office/powerpoint/2010/main" val="1082824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2858499"/>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Hard sound effects </a:t>
            </a:r>
            <a:r>
              <a:rPr lang="en-US" sz="2400" dirty="0"/>
              <a:t>are common sounds that appear on screen, such as door alarms, weapons firing, and cars driving by.</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Background (or BG) sound effects </a:t>
            </a:r>
            <a:r>
              <a:rPr lang="en-US" sz="2400" dirty="0"/>
              <a:t>are sounds that do not explicitly synchronize with the picture, but indicate setting to the audience, such as forest sounds, the buzzing of fluorescent lights, and car interiors.</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Sound</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870073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4834360"/>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Hard sound effects </a:t>
            </a:r>
            <a:r>
              <a:rPr lang="en-US" sz="2400" dirty="0"/>
              <a:t>are common sounds that appear on screen, such as door alarms, weapons firing, and cars driving by.</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Background (or BG) sound effects </a:t>
            </a:r>
            <a:r>
              <a:rPr lang="en-US" sz="2400" dirty="0"/>
              <a:t>are sounds that do not explicitly synchronize with the picture, but indicate setting to the audience, such as forest sounds, the buzzing of fluorescent lights, and car interiors.</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Foley sound effects </a:t>
            </a:r>
            <a:r>
              <a:rPr lang="en-US" sz="2400" dirty="0"/>
              <a:t>are sounds that synchronize on screen, and require the expertise of a foley artist to record properly. Footsteps, the movement of hand props (e.g., a tea cup and saucer), and the rustling of cloth are common foley units.</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Sound</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025512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1672982"/>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Design sound effects </a:t>
            </a:r>
            <a:r>
              <a:rPr lang="en-US" sz="2400" dirty="0"/>
              <a:t>are sounds that do not normally occur in nature, or are impossible to record in nature. These sounds are used to suggest futuristic technology in a science fiction film, or are used in a musical fashion to create an emotional mood.</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Sound</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933648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4439188"/>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Cinematography is the art of visual storytelling. Anyone can set a camera on a tripod and hit record, but the artistry of cinematography comes in controlling what the viewer sees and how the image is presented. </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 In the film industry, the cinematographer is responsible for the technical aspects of the images (lighting, lens choices, composition, exposure, filtration, film selection).</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Film is a visual medium, and the best-shot films are ones where you can tell what‘s going on without hearing any of the dialogue.</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a:solidFill>
                  <a:srgbClr val="FFFF00"/>
                </a:solidFill>
                <a:latin typeface="+mj-lt"/>
                <a:ea typeface="Times New Roman"/>
                <a:cs typeface="Times New Roman"/>
                <a:sym typeface="Times New Roman"/>
              </a:rPr>
              <a:t>Camera</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890120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624705"/>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Simple rules will help make the films more thrilling and engaging:-</a:t>
            </a:r>
          </a:p>
          <a:p>
            <a:pPr marL="468313" marR="0" lvl="0" indent="-4572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468313" marR="0" lvl="0" indent="-457200" algn="just" rtl="0">
              <a:lnSpc>
                <a:spcPct val="107142"/>
              </a:lnSpc>
              <a:spcBef>
                <a:spcPts val="0"/>
              </a:spcBef>
              <a:spcAft>
                <a:spcPts val="0"/>
              </a:spcAft>
              <a:buClr>
                <a:schemeClr val="dk1"/>
              </a:buClr>
              <a:buSzPts val="2800"/>
              <a:buFont typeface="+mj-lt"/>
              <a:buAutoNum type="arabicPeriod"/>
            </a:pPr>
            <a:r>
              <a:rPr lang="en-US" sz="2400" dirty="0"/>
              <a:t>Rule of Thirds:- a technique of dividing the frame up into a 3x3 grid, splitting the frame into nine boxes. Our natural impulse is to put the subject dead center, but a centered subject will look like they‘re caught in a spotlight and by dropping them in the center of the frame, it gives them nowhere to go. </a:t>
            </a:r>
            <a:r>
              <a:rPr lang="en-US" sz="2400" dirty="0">
                <a:solidFill>
                  <a:srgbClr val="00B0F0"/>
                </a:solidFill>
              </a:rPr>
              <a:t>Instead, by positioning your action in any of the four vertices where those nine boxes meet, you create a balance in your composition that feels more natural.</a:t>
            </a:r>
          </a:p>
          <a:p>
            <a:pPr marL="468313" marR="0" lvl="0" indent="-457200" algn="just" rtl="0">
              <a:lnSpc>
                <a:spcPct val="107142"/>
              </a:lnSpc>
              <a:spcBef>
                <a:spcPts val="0"/>
              </a:spcBef>
              <a:spcAft>
                <a:spcPts val="0"/>
              </a:spcAft>
              <a:buClr>
                <a:schemeClr val="dk1"/>
              </a:buClr>
              <a:buSzPts val="2800"/>
              <a:buFont typeface="+mj-lt"/>
              <a:buAutoNum type="arabicPeriod"/>
            </a:pPr>
            <a:endParaRPr lang="en-US" sz="2400" dirty="0">
              <a:solidFill>
                <a:srgbClr val="00B0F0"/>
              </a:solidFill>
            </a:endParaRPr>
          </a:p>
          <a:p>
            <a:pPr marL="468313" marR="0" lvl="0" indent="-457200" algn="just" rtl="0">
              <a:lnSpc>
                <a:spcPct val="107142"/>
              </a:lnSpc>
              <a:spcBef>
                <a:spcPts val="0"/>
              </a:spcBef>
              <a:spcAft>
                <a:spcPts val="0"/>
              </a:spcAft>
              <a:buClr>
                <a:schemeClr val="dk1"/>
              </a:buClr>
              <a:buSzPts val="2800"/>
              <a:buFont typeface="+mj-lt"/>
              <a:buAutoNum type="arabicPeriod"/>
            </a:pPr>
            <a:r>
              <a:rPr lang="en-US" sz="2400" dirty="0"/>
              <a:t>Varying your shots will keep your audience interested by giving them something new to look at or an object presented in a new way.</a:t>
            </a:r>
          </a:p>
          <a:p>
            <a:pPr marL="468313" marR="0" lvl="0" indent="-457200" algn="just" rtl="0">
              <a:lnSpc>
                <a:spcPct val="107142"/>
              </a:lnSpc>
              <a:spcBef>
                <a:spcPts val="0"/>
              </a:spcBef>
              <a:spcAft>
                <a:spcPts val="0"/>
              </a:spcAft>
              <a:buClr>
                <a:schemeClr val="dk1"/>
              </a:buClr>
              <a:buSzPts val="2800"/>
              <a:buFont typeface="+mj-lt"/>
              <a:buAutoNum type="arabicPeriod"/>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a:solidFill>
                  <a:srgbClr val="FFFF00"/>
                </a:solidFill>
                <a:latin typeface="+mj-lt"/>
                <a:ea typeface="Times New Roman"/>
                <a:cs typeface="Times New Roman"/>
                <a:sym typeface="Times New Roman"/>
              </a:rPr>
              <a:t>Camera</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996967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4834360"/>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AutoNum type="arabicPeriod" startAt="3"/>
            </a:pPr>
            <a:r>
              <a:rPr lang="en-US" sz="2400" dirty="0"/>
              <a:t>Find unique ways to show everyday things.</a:t>
            </a:r>
          </a:p>
          <a:p>
            <a:pPr marL="468313" marR="0" lvl="0" indent="-457200" algn="just" rtl="0">
              <a:lnSpc>
                <a:spcPct val="107142"/>
              </a:lnSpc>
              <a:spcBef>
                <a:spcPts val="0"/>
              </a:spcBef>
              <a:spcAft>
                <a:spcPts val="0"/>
              </a:spcAft>
              <a:buClr>
                <a:schemeClr val="dk1"/>
              </a:buClr>
              <a:buSzPts val="2800"/>
              <a:buAutoNum type="arabicPeriod" startAt="3"/>
            </a:pPr>
            <a:endParaRPr lang="en-US" sz="2400" dirty="0"/>
          </a:p>
          <a:p>
            <a:pPr marL="11113" marR="0" lvl="0" algn="just" rtl="0">
              <a:lnSpc>
                <a:spcPct val="107142"/>
              </a:lnSpc>
              <a:spcBef>
                <a:spcPts val="0"/>
              </a:spcBef>
              <a:spcAft>
                <a:spcPts val="0"/>
              </a:spcAft>
              <a:buClr>
                <a:schemeClr val="dk1"/>
              </a:buClr>
              <a:buSzPts val="2800"/>
            </a:pPr>
            <a:r>
              <a:rPr lang="en-US" sz="2400" dirty="0"/>
              <a:t>These are just the simple rules, but they will do a lot for improving the look of your compositions, and will help you to start thinking of the frame as a canvas where you create your images.</a:t>
            </a:r>
          </a:p>
          <a:p>
            <a:pPr marL="11113" marR="0" lvl="0" algn="just" rtl="0">
              <a:lnSpc>
                <a:spcPct val="107142"/>
              </a:lnSpc>
              <a:spcBef>
                <a:spcPts val="0"/>
              </a:spcBef>
              <a:spcAft>
                <a:spcPts val="0"/>
              </a:spcAft>
              <a:buClr>
                <a:schemeClr val="dk1"/>
              </a:buClr>
              <a:buSzPts val="2800"/>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Camera Movements</a:t>
            </a:r>
            <a:r>
              <a:rPr lang="en-US" sz="2400" dirty="0"/>
              <a:t>:-</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Panning -moving the camera lens from left to right is panning or vice versa.</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Tilting- moving the camera up or down while keeping its horizontal axis constant like nodding your head up and down is tilting.</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a:solidFill>
                  <a:srgbClr val="FFFF00"/>
                </a:solidFill>
                <a:latin typeface="+mj-lt"/>
                <a:ea typeface="Times New Roman"/>
                <a:cs typeface="Times New Roman"/>
                <a:sym typeface="Times New Roman"/>
              </a:rPr>
              <a:t>Camera</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363936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Zooming- changing the focal length of the lens to make the subject appear closer or further away in the frame. Zoom-in transforms the lens into telephoto, while zoom-out changes it into wide-angle.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Dollying- camera move along very much like railroad tracks. Dolly-in means step towards the subject with the camera, while Dolly-out means to step backwards with the camera, keeping the zoom the same.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Tracking- like dollying, but it involves motion left or right. Truck-left means moves the camera physically to the left while maintaining its perpendicular relationship. A director can use truck-left to stay with a pedestrian as he walks down a street.</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a:solidFill>
                  <a:srgbClr val="FFFF00"/>
                </a:solidFill>
                <a:latin typeface="+mj-lt"/>
                <a:ea typeface="Times New Roman"/>
                <a:cs typeface="Times New Roman"/>
                <a:sym typeface="Times New Roman"/>
              </a:rPr>
              <a:t>Camera</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536096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Camera Angles:-</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Bird's-Eye view: Shows a scene from directly overhead, a very unnatural and strange angle. This shot does, however, put the audience in a godlike position, looking down on the action. People can be made to look insignificant, ant-like, part of a wider scheme of things.</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High angle: High angles help orient the viewer, because they show relationships among all elements within the picture area and produce a psychological effect by minimizing the apparent size or strength of the subject.</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a:solidFill>
                  <a:srgbClr val="FFFF00"/>
                </a:solidFill>
                <a:latin typeface="+mj-lt"/>
                <a:ea typeface="Times New Roman"/>
                <a:cs typeface="Times New Roman"/>
                <a:sym typeface="Times New Roman"/>
              </a:rPr>
              <a:t>Camera</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112059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4044015"/>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Low angle: A low camera angle is achieved when the camera angle is located below the point of primary interest and pointed upward. Low angles tend to lend strength and dominance to a subject and dramatize the subject.</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Eye level angle: This is the most common view, being the real-world angle that we are all used to. It shows subjects as we would expect to see them in real life.</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a:solidFill>
                  <a:srgbClr val="FFFF00"/>
                </a:solidFill>
                <a:latin typeface="+mj-lt"/>
                <a:ea typeface="Times New Roman"/>
                <a:cs typeface="Times New Roman"/>
                <a:sym typeface="Times New Roman"/>
              </a:rPr>
              <a:t>Camera</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302892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Acting:-</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An activity in which a story is told by means of its enactment by an actor or actress who adopts a character in theatre, television, film, radio, or any other medium that makes use of the mimetic mode.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Involves a broad range of skills, including a well-developed imagination, emotional facility, physical expressivity, vocal projection, clarity of speech, and the ability to interpret drama.</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Demands an ability to employ dialects, accents, improvisation, observation and emulation, mime, and stage combat.</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Acting</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51878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2459038" y="149225"/>
            <a:ext cx="6075362"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Introduction</a:t>
            </a: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3785652"/>
          </a:xfrm>
          <a:prstGeom prst="rect">
            <a:avLst/>
          </a:prstGeom>
          <a:noFill/>
        </p:spPr>
        <p:txBody>
          <a:bodyPr wrap="square">
            <a:spAutoFit/>
          </a:bodyPr>
          <a:lstStyle/>
          <a:p>
            <a:pPr marL="342900" indent="-342900" algn="just">
              <a:buFont typeface="Wingdings" panose="05000000000000000000" pitchFamily="2" charset="2"/>
              <a:buChar char="Ø"/>
            </a:pPr>
            <a:r>
              <a:rPr lang="en-IN" sz="2400" dirty="0"/>
              <a:t>The film is a worldwide, cross-cultural medium of mass communication.</a:t>
            </a:r>
          </a:p>
          <a:p>
            <a:pPr marL="342900" indent="-342900" algn="just">
              <a:buFont typeface="Wingdings" panose="05000000000000000000" pitchFamily="2" charset="2"/>
              <a:buChar char="Ø"/>
            </a:pPr>
            <a:endParaRPr lang="en-IN" sz="2400" dirty="0"/>
          </a:p>
          <a:p>
            <a:pPr marL="342900" indent="-342900" algn="just">
              <a:buFont typeface="Wingdings" panose="05000000000000000000" pitchFamily="2" charset="2"/>
              <a:buChar char="Ø"/>
            </a:pPr>
            <a:r>
              <a:rPr lang="en-IN" sz="2400" dirty="0"/>
              <a:t> Film has been influenced by many different artists, nations, innovators, art forms, and corporations, and when these influences combine to form film as we know it today, something special is created. </a:t>
            </a:r>
          </a:p>
          <a:p>
            <a:pPr marL="342900" indent="-342900" algn="just">
              <a:buFont typeface="Wingdings" panose="05000000000000000000" pitchFamily="2" charset="2"/>
              <a:buChar char="Ø"/>
            </a:pPr>
            <a:endParaRPr lang="en-IN" sz="2400" dirty="0"/>
          </a:p>
          <a:p>
            <a:pPr marL="342900" indent="-342900" algn="just">
              <a:buFont typeface="Wingdings" panose="05000000000000000000" pitchFamily="2" charset="2"/>
              <a:buChar char="Ø"/>
            </a:pPr>
            <a:r>
              <a:rPr lang="en-IN" sz="2400" dirty="0"/>
              <a:t>The study of film becomes more intriguing and worthwhile when their contributions are recognized.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624705"/>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Music:-</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An art form and cultural activity whose medium is sound organized in time.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Common elements of music are pitch (which governs melody and harmony), rhythm (and its associated concepts tempo, meter, and articulation), dynamics (loudness and softness), and the sonic qualities of timbre and texture (which are sometimes termed the "</a:t>
            </a:r>
            <a:r>
              <a:rPr lang="en-US" sz="2400" dirty="0" err="1">
                <a:solidFill>
                  <a:srgbClr val="00B0F0"/>
                </a:solidFill>
              </a:rPr>
              <a:t>colour</a:t>
            </a:r>
            <a:r>
              <a:rPr lang="en-US" sz="2400" dirty="0"/>
              <a:t>" of a musical sound).</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Music is performed with a vast range of instruments and vocal techniques ranging from singing to rapping; there are solely  instrumental pieces, solely vocal pieces (such as songs without instrumental accompaniment) and pieces that combine singing and instruments.</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Music</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3043695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6019877"/>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Editing:-</a:t>
            </a:r>
          </a:p>
          <a:p>
            <a:pPr marL="11113" marR="0" lvl="0" algn="just" rtl="0">
              <a:lnSpc>
                <a:spcPct val="107142"/>
              </a:lnSpc>
              <a:spcBef>
                <a:spcPts val="0"/>
              </a:spcBef>
              <a:spcAft>
                <a:spcPts val="0"/>
              </a:spcAft>
              <a:buClr>
                <a:schemeClr val="dk1"/>
              </a:buClr>
              <a:buSzPts val="2800"/>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Connecting of one or more shots together in a sequence.</a:t>
            </a:r>
          </a:p>
          <a:p>
            <a:pPr marL="11113" marR="0" lvl="0" algn="just" rtl="0">
              <a:lnSpc>
                <a:spcPct val="107142"/>
              </a:lnSpc>
              <a:spcBef>
                <a:spcPts val="0"/>
              </a:spcBef>
              <a:spcAft>
                <a:spcPts val="0"/>
              </a:spcAft>
              <a:buClr>
                <a:schemeClr val="dk1"/>
              </a:buClr>
              <a:buSzPts val="2800"/>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Film editor is a person who practices film editing by assembling separate takes into a coherent film. In making a film the editors play a dynamic and creative role.</a:t>
            </a:r>
          </a:p>
          <a:p>
            <a:pPr marL="11113" marR="0" lvl="0" algn="just" rtl="0">
              <a:lnSpc>
                <a:spcPct val="107142"/>
              </a:lnSpc>
              <a:spcBef>
                <a:spcPts val="0"/>
              </a:spcBef>
              <a:spcAft>
                <a:spcPts val="0"/>
              </a:spcAft>
              <a:buClr>
                <a:schemeClr val="dk1"/>
              </a:buClr>
              <a:buSzPts val="2800"/>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Part of the creative post-production process of filmmaking. The term film editing is derived from the traditional process of working with film, but now it increasingly involves the use of digital technology.</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Editor works with the raw footage, selecting shots and combining them into sequences to create a finished motion picture.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Editing</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2881434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2858499"/>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Film editing is an art that can be used in diverse ways:-</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ü"/>
            </a:pPr>
            <a:r>
              <a:rPr lang="en-US" sz="2400" dirty="0"/>
              <a:t>C</a:t>
            </a:r>
            <a:r>
              <a:rPr lang="en-US" sz="2400"/>
              <a:t>an </a:t>
            </a:r>
            <a:r>
              <a:rPr lang="en-US" sz="2400" dirty="0"/>
              <a:t>create sensually provocative montage.</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ü"/>
            </a:pPr>
            <a:r>
              <a:rPr lang="en-US" sz="2400" dirty="0"/>
              <a:t>Become a laboratory for experimental cinema.</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ü"/>
            </a:pPr>
            <a:r>
              <a:rPr lang="en-US" sz="2400" dirty="0"/>
              <a:t>Bring out the emotional truth in an actor's performance.</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ü"/>
            </a:pPr>
            <a:r>
              <a:rPr lang="en-US" sz="2400" dirty="0"/>
              <a:t>Guide the telling and pace of a story.</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ü"/>
            </a:pPr>
            <a:r>
              <a:rPr lang="en-US" sz="2400" dirty="0"/>
              <a:t>Give emphasis to things that would not have otherwise been noted.</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Editing</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26777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Visual Language: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Shot</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Scene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Sequence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Montage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Mise-</a:t>
            </a:r>
            <a:r>
              <a:rPr lang="en-US" sz="2400" dirty="0" err="1"/>
              <a:t>En</a:t>
            </a:r>
            <a:r>
              <a:rPr lang="en-US" sz="2400" dirty="0"/>
              <a:t>-Scene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a:t>Continuity</a:t>
            </a: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Lesson-3</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4029084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439188"/>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language is more than a collection of words, written or spoken, based on region or ethnicity.</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Visual language allows us to record ideas in a way that is more universal than spoken words. From ancient cave paintings to modern interactive games, humans have excelled at visual storytelling.</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Cinema is a relatively new media whose stories transcend geographical boundaries. Since the dawn of moving pictures in the 1890s, cinema has evolved as a language spoken across the globe.</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Introduction</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519253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A scene is made of a number of shots. Shot is referred as one image.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Shots can range from split seconds to several minutes. Shots are generally chosen by the director.</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A shot can be defined as one continues recording by the camera. A shot when recorded by the camera is called </a:t>
            </a:r>
            <a:r>
              <a:rPr lang="en-US" sz="2400" dirty="0">
                <a:solidFill>
                  <a:srgbClr val="00B0F0"/>
                </a:solidFill>
              </a:rPr>
              <a:t>take</a:t>
            </a:r>
            <a:r>
              <a:rPr lang="en-US" sz="2400" dirty="0"/>
              <a:t>.</a:t>
            </a:r>
          </a:p>
          <a:p>
            <a:pPr marL="11113" marR="0" lvl="0" algn="just" rtl="0">
              <a:lnSpc>
                <a:spcPct val="107142"/>
              </a:lnSpc>
              <a:spcBef>
                <a:spcPts val="0"/>
              </a:spcBef>
              <a:spcAft>
                <a:spcPts val="0"/>
              </a:spcAft>
              <a:buClr>
                <a:schemeClr val="dk1"/>
              </a:buClr>
              <a:buSzPts val="2800"/>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Broadly there are three types of shots i.e. long shot, medium shot and close-up shot and these shots can be further divided as extreme long shot, long shot, medium long shot, medium shot, close-up and extreme close-up.</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Shot</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331482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044015"/>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Extreme Long Shot:-</a:t>
            </a:r>
          </a:p>
          <a:p>
            <a:pPr marL="11113" marR="0" lvl="0" algn="just" rtl="0">
              <a:lnSpc>
                <a:spcPct val="107142"/>
              </a:lnSpc>
              <a:spcBef>
                <a:spcPts val="0"/>
              </a:spcBef>
              <a:spcAft>
                <a:spcPts val="0"/>
              </a:spcAft>
              <a:buClr>
                <a:schemeClr val="dk1"/>
              </a:buClr>
              <a:buSzPts val="2800"/>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Typically used to show subjects of relatively massive scale. Picture a mountain climber represented as a tiny speck against a vast expanse of snow.</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The extreme long shot conveying the relative insignificance of the character struggling against their environment. An extreme long shot is typically used as an establishing shot.</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Shot</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8068052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834360"/>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Long Shot:-</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Shot in which a subject appears from head to toe and small against the background. It is also known as full shot. </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The distance of the camera from its subject also reflects an emotional distance. In a way, it makes viewers a casual bystander, somewhat aloof to what‘s happening.</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Couple arguing, where the details of their argument are lost to the viewer, and only the big blow-ups are able to catch our attention.</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Shot</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803879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624705"/>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Medium Long Shot:-</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Between the long and close shots. This shot may also known as nee shot. This is more informative than emotional. </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Too close for the epic scale of a long shot and too far to convey the intimacy of a close up, making it emotionally neutral.</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Medium Shot:-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This shot shows a human figure from the waist up. It is used to focus the audience attention towards the action.</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We start engaging with the characters on a personal level.</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Shot</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593347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439188"/>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Close Up:-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Reveals the individual details of a scene. It draws attention towards the reactions and emotions of an actor. A close-up shot also brings the viewer closer to the actions in the scene.</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Intimate than the medium shot, the expressions and emotions of an actor are more visible and affecting and meant to engage the character in a direct and personal manner.</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Shot</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11420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2459038" y="149225"/>
            <a:ext cx="6075362"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Concept of Film</a:t>
            </a: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4524315"/>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Film is a form of entertainment, information and education composed of such a sequence of images and shown in a cinema hall etc.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Film is a continuous strip of exposed celluloid. Celluloid is composed of several reels. Reels have several shots. Shots have several frames. Frames have only images which are static and do not move.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So film is only a sequence of static images, recorded by the camera. These images move and come to life through projectors, running one after the other at the end of each reel.</a:t>
            </a:r>
            <a:endParaRPr lang="en-IN" sz="2400" dirty="0"/>
          </a:p>
        </p:txBody>
      </p:sp>
    </p:spTree>
    <p:extLst>
      <p:ext uri="{BB962C8B-B14F-4D97-AF65-F5344CB8AC3E}">
        <p14:creationId xmlns:p14="http://schemas.microsoft.com/office/powerpoint/2010/main" val="945364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Extreme Close Up:-</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It shows certain features of a subjects face such as eyes, mouth etc.</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 An extreme close-up shot creates a dramatic impact. For amplifying emotional intensity, the extreme close-up puts the camera right in the actor‘s face, making even their smallest emotional cues huge and raises the intensity of the problems behind them.</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This works for objects too: the ticking hands of a clock, a bullet shell hitting the floor, the blinking cursor of a computer terminal. What the extreme close up lacks in context, it makes up for by taking a small event and making it enormous.</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Shot</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221159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3253671"/>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Split Screen Shot:-</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The space of the frame is split into two, three, or more frames each with their own subject. </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Usually the events shown in each section of the split screen are simultaneous. But Split screen can also be used to show flashbacks or other events.</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Shot</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52269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Series of shots taken from different angles of an action on a single location and continuous time.</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There is usually an opening scene and a closing scene.</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Scene is a part of a film, as well as an act, a sequence and a setting. While the terms refer to a set sequence and continuity of observation, resulting from the handling of the camera or by the editor, the term scene refers to the continuity of the observed action - an association of time, place or characters.</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The scene is important for the unity of the action of the film. The division of a movie into scenes is usually done in the script.</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Scene</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5525859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624705"/>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Series of shots or scenes at different locations and at different time.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A sequence shot is a long take that constitutes an entire scene. Such a shot may involve sophisticated camera movement. The use of the sequence shot allows for realistic or dramatically significant background and middle ground activity.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Actors range about the set transacting their business while the camera shifts focus from one plane of depth to another and back again.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Significant off-frame action is often followed with a moving camera, characteristically through a series of pans within a single continuous shot.</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Sequence</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662237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834360"/>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Technique by which separate pieces of film are selected, edited and then pieced together to make a new section of film.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Montage is a technique in film editing in which a series of short shots are edited into a sequence to condense space, time, and information.</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Based on the theory that conflict must be inherent in all visual aspects in film, the principles of which include a rapid alteration between sets of shots whose signification occurs at the point of their collision, fast editing and unusual camera angles; also used for spectacular effect.</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Montage</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828083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The term has been used in various contexts. It was introduced to cinema primarily by Eisenstein and early Russian directors used it as a synonym for creative editing.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In France the word "montage" simply denotes cutting. The montage sequence is usually used to suggest the passage of time, rather than to create symbolic meaning as it does in Soviet montage theory.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From the 1930s to the 1950s, montage sequences often combined numerous short shots with special optical effects (fades, dissolves </a:t>
            </a:r>
            <a:r>
              <a:rPr lang="en-US" sz="2400" dirty="0" err="1"/>
              <a:t>etc</a:t>
            </a:r>
            <a:r>
              <a:rPr lang="en-US" sz="2400" dirty="0"/>
              <a:t>) dance and music. They were usually assembled by someone other than the director or the editor of the movie.</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Montage</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931427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834360"/>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An expression used to describe the design aspects of a film production, which essentially means "visual theme" or "telling a story" both in visually artful ways through storyboarding, cinematography and stage design, and in poetically artful ways through direction.</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French term which means, literally, "put in the scene." For film, it has a broader meaning and refers to almost everything that goes into the composition of the shot, including the composition itself: framing, movement of the camera and characters, sets, objects, props, costumes and general visual environment, lighting and even sound as it helps elaborate the composition.</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200" b="1" dirty="0">
                <a:solidFill>
                  <a:srgbClr val="FFFF00"/>
                </a:solidFill>
                <a:latin typeface="+mj-lt"/>
                <a:ea typeface="Times New Roman"/>
                <a:cs typeface="Times New Roman"/>
                <a:sym typeface="Times New Roman"/>
              </a:rPr>
              <a:t>Visual Language of Film- Mise-</a:t>
            </a:r>
            <a:r>
              <a:rPr lang="en-US" sz="3200" b="1" dirty="0" err="1">
                <a:solidFill>
                  <a:srgbClr val="FFFF00"/>
                </a:solidFill>
                <a:latin typeface="+mj-lt"/>
                <a:ea typeface="Times New Roman"/>
                <a:cs typeface="Times New Roman"/>
                <a:sym typeface="Times New Roman"/>
              </a:rPr>
              <a:t>en</a:t>
            </a:r>
            <a:r>
              <a:rPr lang="en-US" sz="3200" b="1" dirty="0">
                <a:solidFill>
                  <a:srgbClr val="FFFF00"/>
                </a:solidFill>
                <a:latin typeface="+mj-lt"/>
                <a:ea typeface="Times New Roman"/>
                <a:cs typeface="Times New Roman"/>
                <a:sym typeface="Times New Roman"/>
              </a:rPr>
              <a:t>-scene</a:t>
            </a:r>
            <a:endParaRPr lang="en-IN" sz="32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647097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044015"/>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Along with the cinematography and editing of a film, influence the film in the eyes of its viewers. The various elements of design help express a film‘s vision by generating a sense of time and space, as well as setting a mood and sometimes suggesting a character‘s state of mind.</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Andre </a:t>
            </a:r>
            <a:r>
              <a:rPr lang="en-US" sz="2400" dirty="0" err="1"/>
              <a:t>Bazin</a:t>
            </a:r>
            <a:r>
              <a:rPr lang="en-US" sz="2400" dirty="0"/>
              <a:t>, a well-known French film critic and film theorist, describes the mise-</a:t>
            </a:r>
            <a:r>
              <a:rPr lang="en-US" sz="2400" dirty="0" err="1"/>
              <a:t>en</a:t>
            </a:r>
            <a:r>
              <a:rPr lang="en-US" sz="2400" dirty="0"/>
              <a:t>-scene aesthetic as emphasizing choreographed movement within the scene rather than through editing.</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200" b="1" dirty="0">
                <a:solidFill>
                  <a:srgbClr val="FFFF00"/>
                </a:solidFill>
                <a:latin typeface="+mj-lt"/>
                <a:ea typeface="Times New Roman"/>
                <a:cs typeface="Times New Roman"/>
                <a:sym typeface="Times New Roman"/>
              </a:rPr>
              <a:t>Visual Language of Film- Mise-</a:t>
            </a:r>
            <a:r>
              <a:rPr lang="en-US" sz="3200" b="1" dirty="0" err="1">
                <a:solidFill>
                  <a:srgbClr val="FFFF00"/>
                </a:solidFill>
                <a:latin typeface="+mj-lt"/>
                <a:ea typeface="Times New Roman"/>
                <a:cs typeface="Times New Roman"/>
                <a:sym typeface="Times New Roman"/>
              </a:rPr>
              <a:t>en</a:t>
            </a:r>
            <a:r>
              <a:rPr lang="en-US" sz="3200" b="1" dirty="0">
                <a:solidFill>
                  <a:srgbClr val="FFFF00"/>
                </a:solidFill>
                <a:latin typeface="+mj-lt"/>
                <a:ea typeface="Times New Roman"/>
                <a:cs typeface="Times New Roman"/>
                <a:sym typeface="Times New Roman"/>
              </a:rPr>
              <a:t>-scene</a:t>
            </a:r>
            <a:endParaRPr lang="en-IN" sz="32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4018606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834360"/>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Film continuity is very much important in filmmaking.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The basic purpose of making films is connecting audience with the story. When you start telling stories in films the audience gets connected to the content and they focus on the continuity of the events.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But if there is a film continuity error, audience get distracted and it takes a lot of time for them to connect back to the story which no filmmaker wants.</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1904209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044015"/>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When a feature film is shot, there is usually only one camera and the scene is done many times. The director will usually want to shoot the scene a variety of ways.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Shooting a scene from various angles and shot sizes is known as coverage. The more coverage, the more options the editor and director have during the editing process.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However, the more you shoot a scene, the greater the risk is that you will have lapses in continuity.</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6396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2459038" y="149225"/>
            <a:ext cx="6075362"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Concept of Film</a:t>
            </a: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4524315"/>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There is no real movement of images when the projectors project them on the cinema screen.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It is only an optical illusion of movement of images. This illusion of movement is made possible by the property of quality of the viewer‘s eye. We humans have in our eyes the faculty called persistence of vision. Persistence of vision is the ability of the retina of our eye to retain the image due to the stimulus of light. </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So film strip contain only static, frozen movement and action. Fast projection on the images on the screen gives an illusion of movement and action to the eye which has persistence of vision.</a:t>
            </a:r>
            <a:endParaRPr lang="en-IN" sz="2400" dirty="0"/>
          </a:p>
        </p:txBody>
      </p:sp>
    </p:spTree>
    <p:extLst>
      <p:ext uri="{BB962C8B-B14F-4D97-AF65-F5344CB8AC3E}">
        <p14:creationId xmlns:p14="http://schemas.microsoft.com/office/powerpoint/2010/main" val="22684617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834360"/>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Continuity can be break down into following four areas:-</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b="1" dirty="0"/>
              <a:t>Acting continuity</a:t>
            </a:r>
            <a:r>
              <a:rPr lang="en-US" sz="2400" dirty="0"/>
              <a:t>:- Actors need to do the same action and say the same line in different shots and different takes. </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solidFill>
                <a:srgbClr val="00B0F0"/>
              </a:solidFill>
            </a:endParaRP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solidFill>
                  <a:srgbClr val="00B0F0"/>
                </a:solidFill>
              </a:rPr>
              <a:t>For example</a:t>
            </a:r>
            <a:r>
              <a:rPr lang="en-US" sz="2400" dirty="0"/>
              <a:t>, in a master shot the actor may pick up the glass with the right hand and then wave with their left hand. For maintaining continuity, in close-up shot the actor must picks up the glass with the right hand and then waves with the left hand with same speed and same action.</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3040956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Props continuity</a:t>
            </a:r>
            <a:r>
              <a:rPr lang="en-US" sz="2400" dirty="0"/>
              <a:t>: </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It is a very important to get prop continuity correct. When you start shooting a scene, you may start with the master wide shot. At this point take photos of the whole film set and exactly where everything is. </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Later when you are shooting the close-ups, it may be necessary to move the table and the props. Then at a later point you have to shoot another shot that shows the table again in shot. You will have to put the table back exactly where it was with the exact same props. This can be difficult if you have forgotten to take a photo at the start of shooting the scene.</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919339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439188"/>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Costume Continuity</a:t>
            </a:r>
            <a:r>
              <a:rPr lang="en-US" sz="2400" dirty="0"/>
              <a:t>:-</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Generally, the wardrobe department will keep tabs and photos of all costumes worn by the actors. </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However, on a micro budget film, the film maker may not have a wardrobe department. </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In this case, director need to keep very good photos of the actor before you shoot the first take in your scene. What this means is that you can refer to this photo as you shoot the scene.</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26338508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b="1" dirty="0"/>
              <a:t>180 degree line</a:t>
            </a:r>
            <a:r>
              <a:rPr lang="en-US" sz="2400" dirty="0"/>
              <a:t>:-</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 This is always a challenge for the emerging filmmaker. Place the camera on the correct side of the line and you will never make the worst continuity mistake of all continuity mistakes.</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 Imagine there‘s a line between the two characters. Keep your camera on one side of that line. </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If you‘re filming someone moving, stay on the same side of the direction they‘re moving. If you cross the line then the shots may not fit together. Your two characters will look as if they‘re facing the same way, rather than facing each other.</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006882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834360"/>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If a person is looking to one side of the screen, make sure there is looking space or nose room‘, This looks more natural, and it makes it obvious that the characters are facing each other.</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Continuity Editing:-</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dirty="0"/>
              <a:t>Process in film of combining more-or-less related shots, or different components cut from a single shot, into a sequence so as to direct the viewer's attention to a pre-existing consistency of story across both time and physical location.</a:t>
            </a:r>
          </a:p>
          <a:p>
            <a:pPr marL="11113" marR="0" lvl="0" algn="just" rtl="0">
              <a:lnSpc>
                <a:spcPct val="107142"/>
              </a:lnSpc>
              <a:spcBef>
                <a:spcPts val="0"/>
              </a:spcBef>
              <a:spcAft>
                <a:spcPts val="0"/>
              </a:spcAft>
              <a:buClr>
                <a:schemeClr val="dk1"/>
              </a:buClr>
              <a:buSzPts val="2800"/>
            </a:pPr>
            <a:endParaRPr lang="en-US" sz="2400" dirty="0"/>
          </a:p>
          <a:p>
            <a:pPr marL="11113" marR="0" lvl="0" algn="just" rtl="0">
              <a:lnSpc>
                <a:spcPct val="107142"/>
              </a:lnSpc>
              <a:spcBef>
                <a:spcPts val="0"/>
              </a:spcBef>
              <a:spcAft>
                <a:spcPts val="0"/>
              </a:spcAft>
              <a:buClr>
                <a:schemeClr val="dk1"/>
              </a:buClr>
              <a:buSzPts val="2800"/>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9557607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5229533"/>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r>
              <a:rPr lang="en-US" sz="2400" dirty="0"/>
              <a:t>Editor must keep in mind the following tips for maintaining continuity:-</a:t>
            </a:r>
          </a:p>
          <a:p>
            <a:pPr marL="354013" marR="0" lvl="0" indent="-342900" algn="just" rtl="0">
              <a:lnSpc>
                <a:spcPct val="107142"/>
              </a:lnSpc>
              <a:spcBef>
                <a:spcPts val="0"/>
              </a:spcBef>
              <a:spcAft>
                <a:spcPts val="0"/>
              </a:spcAft>
              <a:buClr>
                <a:schemeClr val="dk1"/>
              </a:buClr>
              <a:buSzPts val="2800"/>
              <a:buFont typeface="Wingdings" panose="05000000000000000000" pitchFamily="2" charset="2"/>
              <a:buChar char="Ø"/>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b="1" dirty="0"/>
              <a:t>Step between shot sizes</a:t>
            </a:r>
            <a:r>
              <a:rPr lang="en-US" sz="2400" dirty="0"/>
              <a:t>: Whether you‘re showing a place, people, or action, your film will look more interesting if you shoot things with different shot sizes. But don‘t jump straight from, say, an extreme long shot to a big close-up unless you really want to confuse people.</a:t>
            </a:r>
          </a:p>
          <a:p>
            <a:pPr marL="468313" marR="0" lvl="0" indent="-457200" algn="just" rtl="0">
              <a:lnSpc>
                <a:spcPct val="107142"/>
              </a:lnSpc>
              <a:spcBef>
                <a:spcPts val="0"/>
              </a:spcBef>
              <a:spcAft>
                <a:spcPts val="0"/>
              </a:spcAft>
              <a:buClr>
                <a:schemeClr val="dk1"/>
              </a:buClr>
              <a:buSzPts val="2800"/>
              <a:buFont typeface="+mj-lt"/>
              <a:buAutoNum type="alphaLcPeriod"/>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b="1" dirty="0"/>
              <a:t>Change position as well as shot size</a:t>
            </a:r>
            <a:r>
              <a:rPr lang="en-US" sz="2400" dirty="0"/>
              <a:t>: When you change shot size, you should move the camera to a different position around the subject. If you don‘t, it may seem to jump‘ forwards or backwards.</a:t>
            </a:r>
          </a:p>
          <a:p>
            <a:pPr marL="468313" marR="0" lvl="0" indent="-457200" algn="just" rtl="0">
              <a:lnSpc>
                <a:spcPct val="107142"/>
              </a:lnSpc>
              <a:spcBef>
                <a:spcPts val="0"/>
              </a:spcBef>
              <a:spcAft>
                <a:spcPts val="0"/>
              </a:spcAft>
              <a:buClr>
                <a:schemeClr val="dk1"/>
              </a:buClr>
              <a:buSzPts val="2800"/>
              <a:buFont typeface="+mj-lt"/>
              <a:buAutoNum type="alphaLcParenR"/>
            </a:pPr>
            <a:endParaRPr lang="en-US" sz="2400" dirty="0"/>
          </a:p>
          <a:p>
            <a:pPr marL="468313" marR="0" lvl="0" indent="-457200" algn="just" rtl="0">
              <a:lnSpc>
                <a:spcPct val="107142"/>
              </a:lnSpc>
              <a:spcBef>
                <a:spcPts val="0"/>
              </a:spcBef>
              <a:spcAft>
                <a:spcPts val="0"/>
              </a:spcAft>
              <a:buClr>
                <a:schemeClr val="dk1"/>
              </a:buClr>
              <a:buSzPts val="2800"/>
              <a:buFont typeface="+mj-lt"/>
              <a:buAutoNum type="alphaLcParenR"/>
            </a:pPr>
            <a:endParaRPr lang="en-US" sz="2400" dirty="0"/>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2471091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4044015"/>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b="1" dirty="0"/>
              <a:t>Shoot in opposite directions</a:t>
            </a:r>
            <a:r>
              <a:rPr lang="en-US" sz="2400" dirty="0"/>
              <a:t>: You should normally shoot shot-reverse-shot. You film in one direction, then more or less the opposite direction. This lets you show a person and what they‘re looking at – or two people together – using close-ups for more impact. If you‘re filming someone moving, shoot some of the shots from in front and some from behind.</a:t>
            </a:r>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endParaRPr lang="en-US" sz="2400" dirty="0"/>
          </a:p>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b="1" dirty="0"/>
              <a:t>Make sure they’re looking in the right place</a:t>
            </a:r>
            <a:r>
              <a:rPr lang="en-US" sz="2400" dirty="0"/>
              <a:t>: Each person‘s gaze‘ should lines up with what they‘re looking at, on the opposite side of the screen. This is called eye-line match.</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13882555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906876"/>
            <a:ext cx="9822730" cy="2068154"/>
          </a:xfrm>
          <a:prstGeom prst="rect">
            <a:avLst/>
          </a:prstGeom>
          <a:noFill/>
          <a:ln>
            <a:noFill/>
          </a:ln>
        </p:spPr>
        <p:txBody>
          <a:bodyPr spcFirstLastPara="1" wrap="square" lIns="91425" tIns="45700" rIns="91425" bIns="45700" anchor="t" anchorCtr="0">
            <a:spAutoFit/>
          </a:bodyPr>
          <a:lstStyle/>
          <a:p>
            <a:pPr marL="354013" marR="0" lvl="0" indent="-342900" algn="just" rtl="0">
              <a:lnSpc>
                <a:spcPct val="107142"/>
              </a:lnSpc>
              <a:spcBef>
                <a:spcPts val="0"/>
              </a:spcBef>
              <a:spcAft>
                <a:spcPts val="0"/>
              </a:spcAft>
              <a:buClr>
                <a:schemeClr val="dk1"/>
              </a:buClr>
              <a:buSzPts val="2800"/>
              <a:buFont typeface="Arial" panose="020B0604020202020204" pitchFamily="34" charset="0"/>
              <a:buChar char="•"/>
            </a:pPr>
            <a:r>
              <a:rPr lang="en-US" sz="2400" b="1" dirty="0"/>
              <a:t>Try not to join two similar shots of the same thing together</a:t>
            </a:r>
            <a:r>
              <a:rPr lang="en-US" sz="2400" dirty="0"/>
              <a:t>: Editing between two close-ups of the same person will give an obvious jump. Sometimes this is unavoidable if you‘re editing dialogue or an interview. You can avoid this by cutting to a master shot and then back.</a:t>
            </a:r>
          </a:p>
        </p:txBody>
      </p:sp>
      <p:sp>
        <p:nvSpPr>
          <p:cNvPr id="223" name="Google Shape;223;p4"/>
          <p:cNvSpPr txBox="1">
            <a:spLocks noGrp="1"/>
          </p:cNvSpPr>
          <p:nvPr>
            <p:ph type="title"/>
          </p:nvPr>
        </p:nvSpPr>
        <p:spPr>
          <a:xfrm>
            <a:off x="1706253" y="149225"/>
            <a:ext cx="8022206"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400" b="1" dirty="0">
                <a:solidFill>
                  <a:srgbClr val="FFFF00"/>
                </a:solidFill>
                <a:latin typeface="+mj-lt"/>
                <a:ea typeface="Times New Roman"/>
                <a:cs typeface="Times New Roman"/>
                <a:sym typeface="Times New Roman"/>
              </a:rPr>
              <a:t>Visual Language of Film- Continuity</a:t>
            </a:r>
            <a:endParaRPr lang="en-IN" sz="3400" b="1" dirty="0">
              <a:solidFill>
                <a:srgbClr val="FFFF00"/>
              </a:solidFill>
              <a:latin typeface="+mj-lt"/>
              <a:ea typeface="Times New Roman"/>
              <a:cs typeface="Times New Roman"/>
              <a:sym typeface="Times New Roman"/>
            </a:endParaRPr>
          </a:p>
        </p:txBody>
      </p:sp>
    </p:spTree>
    <p:extLst>
      <p:ext uri="{BB962C8B-B14F-4D97-AF65-F5344CB8AC3E}">
        <p14:creationId xmlns:p14="http://schemas.microsoft.com/office/powerpoint/2010/main" val="305945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
          <p:cNvSpPr/>
          <p:nvPr/>
        </p:nvSpPr>
        <p:spPr>
          <a:xfrm>
            <a:off x="0" y="1050925"/>
            <a:ext cx="9822730" cy="553316"/>
          </a:xfrm>
          <a:prstGeom prst="rect">
            <a:avLst/>
          </a:prstGeom>
          <a:noFill/>
          <a:ln>
            <a:noFill/>
          </a:ln>
        </p:spPr>
        <p:txBody>
          <a:bodyPr spcFirstLastPara="1" wrap="square" lIns="91425" tIns="45700" rIns="91425" bIns="45700" anchor="t" anchorCtr="0">
            <a:spAutoFit/>
          </a:bodyPr>
          <a:lstStyle/>
          <a:p>
            <a:pPr marL="468313" marR="0" lvl="0" indent="-457200" algn="just" rtl="0">
              <a:lnSpc>
                <a:spcPct val="107142"/>
              </a:lnSpc>
              <a:spcBef>
                <a:spcPts val="0"/>
              </a:spcBef>
              <a:spcAft>
                <a:spcPts val="0"/>
              </a:spcAft>
              <a:buClr>
                <a:schemeClr val="dk1"/>
              </a:buClr>
              <a:buSzPts val="2800"/>
              <a:buFont typeface="Arial"/>
              <a:buChar char="•"/>
            </a:pPr>
            <a:endParaRPr lang="en-US" sz="2800" b="0" i="0" u="none" strike="noStrike" cap="none" dirty="0">
              <a:solidFill>
                <a:schemeClr val="dk1"/>
              </a:solidFill>
              <a:latin typeface="Arial"/>
              <a:ea typeface="Arial"/>
              <a:cs typeface="Arial"/>
              <a:sym typeface="Arial"/>
            </a:endParaRPr>
          </a:p>
        </p:txBody>
      </p:sp>
      <p:sp>
        <p:nvSpPr>
          <p:cNvPr id="223" name="Google Shape;223;p4"/>
          <p:cNvSpPr txBox="1">
            <a:spLocks noGrp="1"/>
          </p:cNvSpPr>
          <p:nvPr>
            <p:ph type="title"/>
          </p:nvPr>
        </p:nvSpPr>
        <p:spPr>
          <a:xfrm>
            <a:off x="2459038" y="149225"/>
            <a:ext cx="6075362" cy="609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IN" sz="3600" b="1" dirty="0">
                <a:solidFill>
                  <a:srgbClr val="FFFF00"/>
                </a:solidFill>
                <a:latin typeface="+mj-lt"/>
                <a:ea typeface="Times New Roman"/>
                <a:cs typeface="Times New Roman"/>
                <a:sym typeface="Times New Roman"/>
              </a:rPr>
              <a:t>Concept of Film</a:t>
            </a:r>
          </a:p>
        </p:txBody>
      </p:sp>
      <p:sp>
        <p:nvSpPr>
          <p:cNvPr id="3" name="TextBox 2">
            <a:extLst>
              <a:ext uri="{FF2B5EF4-FFF2-40B4-BE49-F238E27FC236}">
                <a16:creationId xmlns:a16="http://schemas.microsoft.com/office/drawing/2014/main" id="{C377CEE4-581A-322A-3AEA-E68E8E1474A4}"/>
              </a:ext>
            </a:extLst>
          </p:cNvPr>
          <p:cNvSpPr txBox="1"/>
          <p:nvPr/>
        </p:nvSpPr>
        <p:spPr>
          <a:xfrm>
            <a:off x="216814" y="967309"/>
            <a:ext cx="9511645" cy="4154984"/>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t>The conditions under which a film is screened and is received by the cine-goers in a cinema house demand concentration of different sections of society, sitting together in the same hall and constituting the audience.</a:t>
            </a:r>
          </a:p>
          <a:p>
            <a:pPr marL="342900" indent="-342900" algn="just">
              <a:buFont typeface="Wingdings" panose="05000000000000000000" pitchFamily="2" charset="2"/>
              <a:buChar char="Ø"/>
            </a:pPr>
            <a:endParaRPr lang="en-US" sz="2400" dirty="0"/>
          </a:p>
          <a:p>
            <a:pPr marL="342900" indent="-342900" algn="just">
              <a:buFont typeface="Wingdings" panose="05000000000000000000" pitchFamily="2" charset="2"/>
              <a:buChar char="Ø"/>
            </a:pPr>
            <a:r>
              <a:rPr lang="en-US" sz="2400" dirty="0"/>
              <a:t>There are different types of films such as Feature films, Short films and Documentaries. Short films and feature films are fictional. In Documentaries, we have the depiction of reality. Various socio political issues are portrayed. Film making has become popular of late with the arrival of smart phones and falling costs of cameras and other editing tools.</a:t>
            </a:r>
            <a:endParaRPr lang="en-IN" sz="2400" dirty="0"/>
          </a:p>
        </p:txBody>
      </p:sp>
    </p:spTree>
    <p:extLst>
      <p:ext uri="{BB962C8B-B14F-4D97-AF65-F5344CB8AC3E}">
        <p14:creationId xmlns:p14="http://schemas.microsoft.com/office/powerpoint/2010/main" val="3381602679"/>
      </p:ext>
    </p:extLst>
  </p:cSld>
  <p:clrMapOvr>
    <a:masterClrMapping/>
  </p:clrMapOvr>
</p:sld>
</file>

<file path=ppt/theme/theme1.xml><?xml version="1.0" encoding="utf-8"?>
<a:theme xmlns:a="http://schemas.openxmlformats.org/drawingml/2006/main" name="Presentation_MC_HR_141004">
  <a:themeElements>
    <a:clrScheme name="Presentation_MC_HR_141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8623</Words>
  <Application>Microsoft Office PowerPoint</Application>
  <PresentationFormat>A4 Paper (210x297 mm)</PresentationFormat>
  <Paragraphs>560</Paragraphs>
  <Slides>87</Slides>
  <Notes>87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87</vt:i4>
      </vt:variant>
    </vt:vector>
  </HeadingPairs>
  <TitlesOfParts>
    <vt:vector size="96" baseType="lpstr">
      <vt:lpstr>Cambria</vt:lpstr>
      <vt:lpstr>Arial</vt:lpstr>
      <vt:lpstr>Noto Sans Symbols</vt:lpstr>
      <vt:lpstr>Calibri</vt:lpstr>
      <vt:lpstr>Times New Roman</vt:lpstr>
      <vt:lpstr>Wingdings</vt:lpstr>
      <vt:lpstr>Presentation_MC_HR_141004</vt:lpstr>
      <vt:lpstr>Custom Design</vt:lpstr>
      <vt:lpstr>Office Theme</vt:lpstr>
      <vt:lpstr>Film Appreciation  (BAJMC-309) Unit – 1 by  Bhaskar Abhigyan (Associate Professor, BVICAM, New Delhi)   2023 </vt:lpstr>
      <vt:lpstr>Syllabus- Unit 1</vt:lpstr>
      <vt:lpstr>Introduction</vt:lpstr>
      <vt:lpstr>Lesson-1</vt:lpstr>
      <vt:lpstr>Objectives</vt:lpstr>
      <vt:lpstr>Introduction</vt:lpstr>
      <vt:lpstr>Concept of Film</vt:lpstr>
      <vt:lpstr>Concept of Film</vt:lpstr>
      <vt:lpstr>Concept of Film</vt:lpstr>
      <vt:lpstr>Film as a Medium of Communication</vt:lpstr>
      <vt:lpstr>Film as a Medium of Communication</vt:lpstr>
      <vt:lpstr>Film as a Medium of Communication</vt:lpstr>
      <vt:lpstr>Film as a Medium of Communication</vt:lpstr>
      <vt:lpstr>Film as a Medium of Communication</vt:lpstr>
      <vt:lpstr>Film as a Medium of Art</vt:lpstr>
      <vt:lpstr>Film as a Medium of Art</vt:lpstr>
      <vt:lpstr>Film as a Medium of Art</vt:lpstr>
      <vt:lpstr>Strengths</vt:lpstr>
      <vt:lpstr>Strengths</vt:lpstr>
      <vt:lpstr>Strengths</vt:lpstr>
      <vt:lpstr>Strengths</vt:lpstr>
      <vt:lpstr>Limitations</vt:lpstr>
      <vt:lpstr>Limitations</vt:lpstr>
      <vt:lpstr>Limitations</vt:lpstr>
      <vt:lpstr>Limitations</vt:lpstr>
      <vt:lpstr>Sum-Up</vt:lpstr>
      <vt:lpstr>Sum-Up</vt:lpstr>
      <vt:lpstr>Lesson-2</vt:lpstr>
      <vt:lpstr>Introduction</vt:lpstr>
      <vt:lpstr>Components of Film</vt:lpstr>
      <vt:lpstr>Script (Screenplay)</vt:lpstr>
      <vt:lpstr>Script (Screenplay)</vt:lpstr>
      <vt:lpstr>Script (Screenplay)</vt:lpstr>
      <vt:lpstr>Script (Screenplay)</vt:lpstr>
      <vt:lpstr>Script (Screenplay)</vt:lpstr>
      <vt:lpstr>Script (Screenplay)</vt:lpstr>
      <vt:lpstr>Script (Screenplay)</vt:lpstr>
      <vt:lpstr>Light</vt:lpstr>
      <vt:lpstr>Light</vt:lpstr>
      <vt:lpstr>Light</vt:lpstr>
      <vt:lpstr>Light</vt:lpstr>
      <vt:lpstr>Light</vt:lpstr>
      <vt:lpstr>Light</vt:lpstr>
      <vt:lpstr>Light</vt:lpstr>
      <vt:lpstr>Sound</vt:lpstr>
      <vt:lpstr>Sound</vt:lpstr>
      <vt:lpstr>Sound</vt:lpstr>
      <vt:lpstr>Sound</vt:lpstr>
      <vt:lpstr>Sound</vt:lpstr>
      <vt:lpstr>Sound</vt:lpstr>
      <vt:lpstr>Sound</vt:lpstr>
      <vt:lpstr>Sound</vt:lpstr>
      <vt:lpstr>Camera</vt:lpstr>
      <vt:lpstr>Camera</vt:lpstr>
      <vt:lpstr>Camera</vt:lpstr>
      <vt:lpstr>Camera</vt:lpstr>
      <vt:lpstr>Camera</vt:lpstr>
      <vt:lpstr>Camera</vt:lpstr>
      <vt:lpstr>Acting</vt:lpstr>
      <vt:lpstr>Music</vt:lpstr>
      <vt:lpstr>Editing</vt:lpstr>
      <vt:lpstr>Editing</vt:lpstr>
      <vt:lpstr>Lesson-3</vt:lpstr>
      <vt:lpstr>Introduction</vt:lpstr>
      <vt:lpstr>Visual Language of Film- Shot</vt:lpstr>
      <vt:lpstr>Visual Language of Film- Shot</vt:lpstr>
      <vt:lpstr>Visual Language of Film- Shot</vt:lpstr>
      <vt:lpstr>Visual Language of Film- Shot</vt:lpstr>
      <vt:lpstr>Visual Language of Film- Shot</vt:lpstr>
      <vt:lpstr>Visual Language of Film- Shot</vt:lpstr>
      <vt:lpstr>Visual Language of Film- Shot</vt:lpstr>
      <vt:lpstr>Visual Language of Film- Scene</vt:lpstr>
      <vt:lpstr>Visual Language of Film- Sequence</vt:lpstr>
      <vt:lpstr>Visual Language of Film- Montage</vt:lpstr>
      <vt:lpstr>Visual Language of Film- Montage</vt:lpstr>
      <vt:lpstr>Visual Language of Film- Mise-en-scene</vt:lpstr>
      <vt:lpstr>Visual Language of Film- Mise-en-scene</vt:lpstr>
      <vt:lpstr>Visual Language of Film- Continuity</vt:lpstr>
      <vt:lpstr>Visual Language of Film- Continuity</vt:lpstr>
      <vt:lpstr>Visual Language of Film- Continuity</vt:lpstr>
      <vt:lpstr>Visual Language of Film- Continuity</vt:lpstr>
      <vt:lpstr>Visual Language of Film- Continuity</vt:lpstr>
      <vt:lpstr>Visual Language of Film- Continuity</vt:lpstr>
      <vt:lpstr>Visual Language of Film- Continuity</vt:lpstr>
      <vt:lpstr>Visual Language of Film- Continuity</vt:lpstr>
      <vt:lpstr>Visual Language of Film- Continuity</vt:lpstr>
      <vt:lpstr>Visual Language of Film- Continuity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India:  An Overview  (BAJMC-103) Unit – 1 by  Bhaskar Abhigyan (Associate Professor, BVICAM, New Delhi)   2023</dc:title>
  <dc:creator>Sunil Goyal</dc:creator>
  <cp:lastModifiedBy>Bhaskar Abhigyan</cp:lastModifiedBy>
  <cp:revision>35</cp:revision>
  <dcterms:created xsi:type="dcterms:W3CDTF">2000-01-06T15:07:49Z</dcterms:created>
  <dcterms:modified xsi:type="dcterms:W3CDTF">2023-09-03T15:05:28Z</dcterms:modified>
</cp:coreProperties>
</file>