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8" r:id="rId3"/>
  </p:sldMasterIdLst>
  <p:notesMasterIdLst>
    <p:notesMasterId r:id="rId61"/>
  </p:notes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1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Lst>
  <p:sldSz cx="9906000" cy="6858000" type="A4"/>
  <p:notesSz cx="7099300" cy="10234613"/>
  <p:embeddedFontLst>
    <p:embeddedFont>
      <p:font typeface="Calibri" panose="020F0502020204030204" pitchFamily="34" charset="0"/>
      <p:regular r:id="rId62"/>
      <p:bold r:id="rId63"/>
      <p:italic r:id="rId64"/>
      <p:boldItalic r:id="rId65"/>
    </p:embeddedFont>
    <p:embeddedFont>
      <p:font typeface="Cambria" panose="02040503050406030204" pitchFamily="18" charset="0"/>
      <p:regular r:id="rId66"/>
      <p:bold r:id="rId67"/>
      <p:italic r:id="rId68"/>
      <p:boldItalic r:id="rId69"/>
    </p:embeddedFont>
    <p:embeddedFont>
      <p:font typeface="Nunito Sans"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sldGuideLst>
    </p:ext>
    <p:ext uri="{2D200454-40CA-4A62-9FC3-DE9A4176ACB9}">
      <p15:notesGuideLst xmlns:p15="http://schemas.microsoft.com/office/powerpoint/2012/main">
        <p15:guide id="1" orient="horz" pos="3224">
          <p15:clr>
            <a:srgbClr val="000000"/>
          </p15:clr>
        </p15:guide>
        <p15:guide id="2" pos="2237">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jjA2zQg0vS4FupTtyjMpFQr8Sl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1668" y="108"/>
      </p:cViewPr>
      <p:guideLst>
        <p:guide orient="horz" pos="2160"/>
        <p:guide pos="31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5.fntdata"/><Relationship Id="rId74" Type="http://customschemas.google.com/relationships/presentationmetadata" Target="metadata"/><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4988" cy="512763"/>
          </a:xfrm>
          <a:prstGeom prst="rect">
            <a:avLst/>
          </a:prstGeom>
          <a:noFill/>
          <a:ln>
            <a:noFill/>
          </a:ln>
        </p:spPr>
        <p:txBody>
          <a:bodyPr spcFirstLastPara="1" wrap="square" lIns="93675" tIns="46825" rIns="93675" bIns="46825"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2725" y="0"/>
            <a:ext cx="3074988" cy="512763"/>
          </a:xfrm>
          <a:prstGeom prst="rect">
            <a:avLst/>
          </a:prstGeom>
          <a:noFill/>
          <a:ln>
            <a:noFill/>
          </a:ln>
        </p:spPr>
        <p:txBody>
          <a:bodyPr spcFirstLastPara="1" wrap="square" lIns="93675" tIns="46825" rIns="93675" bIns="46825"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0263"/>
            <a:ext cx="3074988" cy="512762"/>
          </a:xfrm>
          <a:prstGeom prst="rect">
            <a:avLst/>
          </a:prstGeom>
          <a:noFill/>
          <a:ln>
            <a:noFill/>
          </a:ln>
        </p:spPr>
        <p:txBody>
          <a:bodyPr spcFirstLastPara="1" wrap="square" lIns="93675" tIns="46825" rIns="93675" bIns="46825"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2725" y="9720263"/>
            <a:ext cx="3074988" cy="512762"/>
          </a:xfrm>
          <a:prstGeom prst="rect">
            <a:avLst/>
          </a:prstGeom>
          <a:noFill/>
          <a:ln>
            <a:noFill/>
          </a:ln>
        </p:spPr>
        <p:txBody>
          <a:bodyPr spcFirstLastPara="1" wrap="square" lIns="93675" tIns="46825" rIns="93675" bIns="46825"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1:notes"/>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
        <p:nvSpPr>
          <p:cNvPr id="203" name="Google Shape;203;p1:notes"/>
          <p:cNvSpPr txBox="1">
            <a:spLocks noGrp="1"/>
          </p:cNvSpPr>
          <p:nvPr>
            <p:ph type="hdr" idx="3"/>
          </p:nvPr>
        </p:nvSpPr>
        <p:spPr>
          <a:xfrm>
            <a:off x="0" y="0"/>
            <a:ext cx="3074988" cy="5127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62" name="Google Shape;262;p1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68" name="Google Shape;268;p1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74" name="Google Shape;274;p13: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80" name="Google Shape;280;p1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86" name="Google Shape;286;p1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92" name="Google Shape;292;p16: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7: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98" name="Google Shape;298;p17: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04" name="Google Shape;304;p18: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14" name="Google Shape;314;p20: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20" name="Google Shape;320;p2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08" name="Google Shape;208;p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26" name="Google Shape;326;p2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32" name="Google Shape;332;p23: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38" name="Google Shape;338;p2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44" name="Google Shape;344;p2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50" name="Google Shape;350;p26: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56" name="Google Shape;356;p27: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62" name="Google Shape;362;p28: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68" name="Google Shape;368;p29: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0: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73" name="Google Shape;373;p30: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1: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79" name="Google Shape;379;p3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85" name="Google Shape;385;p3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3: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91" name="Google Shape;391;p33: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397" name="Google Shape;397;p3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03" name="Google Shape;403;p3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09" name="Google Shape;409;p36: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7: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15" name="Google Shape;415;p37: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8: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20" name="Google Shape;420;p38: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9: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26" name="Google Shape;426;p39: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0: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31" name="Google Shape;431;p40: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1: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37" name="Google Shape;437;p4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3" name="Google Shape;443;p42:notes"/>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
        <p:nvSpPr>
          <p:cNvPr id="444" name="Google Shape;444;p42:notes"/>
          <p:cNvSpPr txBox="1">
            <a:spLocks noGrp="1"/>
          </p:cNvSpPr>
          <p:nvPr>
            <p:ph type="sldNum" idx="12"/>
          </p:nvPr>
        </p:nvSpPr>
        <p:spPr>
          <a:xfrm>
            <a:off x="4022725" y="9720263"/>
            <a:ext cx="3074988" cy="512762"/>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IN"/>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3: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50" name="Google Shape;450;p43: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55" name="Google Shape;455;p4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61" name="Google Shape;461;p4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6: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67" name="Google Shape;467;p46: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7: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73" name="Google Shape;473;p47: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8: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79" name="Google Shape;479;p48: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85" name="Google Shape;485;p49: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0: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91" name="Google Shape;491;p50: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1: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497" name="Google Shape;497;p5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32" name="Google Shape;232;p6: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503" name="Google Shape;503;p5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3: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509" name="Google Shape;509;p53: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515" name="Google Shape;515;p5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521" name="Google Shape;521;p5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6: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527" name="Google Shape;527;p56: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7: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533" name="Google Shape;533;p57: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8: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539" name="Google Shape;539;p58: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38" name="Google Shape;238;p7: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44" name="Google Shape;244;p8: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50" name="Google Shape;250;p9: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56" name="Google Shape;256;p10: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
        <p:cNvGrpSpPr/>
        <p:nvPr/>
      </p:nvGrpSpPr>
      <p:grpSpPr>
        <a:xfrm>
          <a:off x="0" y="0"/>
          <a:ext cx="0" cy="0"/>
          <a:chOff x="0" y="0"/>
          <a:chExt cx="0" cy="0"/>
        </a:xfrm>
      </p:grpSpPr>
      <p:pic>
        <p:nvPicPr>
          <p:cNvPr id="28" name="Google Shape;28;p60"/>
          <p:cNvPicPr preferRelativeResize="0"/>
          <p:nvPr/>
        </p:nvPicPr>
        <p:blipFill rotWithShape="1">
          <a:blip r:embed="rId2">
            <a:alphaModFix/>
          </a:blip>
          <a:srcRect/>
          <a:stretch/>
        </p:blipFill>
        <p:spPr>
          <a:xfrm>
            <a:off x="3543300" y="57150"/>
            <a:ext cx="2852738" cy="1158875"/>
          </a:xfrm>
          <a:prstGeom prst="rect">
            <a:avLst/>
          </a:prstGeom>
          <a:noFill/>
          <a:ln>
            <a:noFill/>
          </a:ln>
        </p:spPr>
      </p:pic>
      <p:sp>
        <p:nvSpPr>
          <p:cNvPr id="29" name="Google Shape;29;p60"/>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0" name="Google Shape;30;p60"/>
          <p:cNvSpPr txBox="1"/>
          <p:nvPr/>
        </p:nvSpPr>
        <p:spPr>
          <a:xfrm>
            <a:off x="0" y="6515100"/>
            <a:ext cx="9518650"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200" b="1" i="0" u="none" strike="noStrike" cap="none" dirty="0">
                <a:solidFill>
                  <a:schemeClr val="lt1"/>
                </a:solidFill>
                <a:latin typeface="Arial"/>
                <a:ea typeface="Arial"/>
                <a:cs typeface="Arial"/>
                <a:sym typeface="Arial"/>
              </a:rPr>
              <a:t>© </a:t>
            </a:r>
            <a:r>
              <a:rPr lang="en-IN" sz="1100" b="1" i="0" u="none" strike="noStrike" cap="none" dirty="0">
                <a:solidFill>
                  <a:schemeClr val="lt1"/>
                </a:solidFill>
                <a:latin typeface="Arial"/>
                <a:ea typeface="Arial"/>
                <a:cs typeface="Arial"/>
                <a:sym typeface="Arial"/>
              </a:rPr>
              <a:t>Bharati Vidyapeeth’s Institute of Computer Applications and Management, New Delhi-63 by Bhaskar Abhigyan, Asst. Prof., BVICAM</a:t>
            </a:r>
            <a:endParaRPr dirty="0"/>
          </a:p>
        </p:txBody>
      </p:sp>
      <p:sp>
        <p:nvSpPr>
          <p:cNvPr id="31" name="Google Shape;31;p60"/>
          <p:cNvSpPr txBox="1"/>
          <p:nvPr/>
        </p:nvSpPr>
        <p:spPr>
          <a:xfrm>
            <a:off x="8874125" y="6462713"/>
            <a:ext cx="1371600" cy="3952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a:solidFill>
                  <a:schemeClr val="lt1"/>
                </a:solidFill>
                <a:latin typeface="Arial"/>
                <a:ea typeface="Arial"/>
                <a:cs typeface="Arial"/>
                <a:sym typeface="Arial"/>
              </a:rPr>
              <a:t>U1.</a:t>
            </a:r>
            <a:fld id="{00000000-1234-1234-1234-123412341234}" type="slidenum">
              <a:rPr lang="en-I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grpSp>
        <p:nvGrpSpPr>
          <p:cNvPr id="32" name="Google Shape;32;p60"/>
          <p:cNvGrpSpPr/>
          <p:nvPr/>
        </p:nvGrpSpPr>
        <p:grpSpPr>
          <a:xfrm>
            <a:off x="0" y="1274763"/>
            <a:ext cx="9906000" cy="204787"/>
            <a:chOff x="0" y="803"/>
            <a:chExt cx="5760" cy="129"/>
          </a:xfrm>
        </p:grpSpPr>
        <p:sp>
          <p:nvSpPr>
            <p:cNvPr id="33" name="Google Shape;33;p60"/>
            <p:cNvSpPr/>
            <p:nvPr/>
          </p:nvSpPr>
          <p:spPr>
            <a:xfrm>
              <a:off x="0" y="803"/>
              <a:ext cx="5760" cy="91"/>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4" name="Google Shape;34;p60"/>
            <p:cNvSpPr/>
            <p:nvPr/>
          </p:nvSpPr>
          <p:spPr>
            <a:xfrm>
              <a:off x="0" y="905"/>
              <a:ext cx="5760" cy="27"/>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grpSp>
      <p:sp>
        <p:nvSpPr>
          <p:cNvPr id="35" name="Google Shape;35;p60"/>
          <p:cNvSpPr txBox="1">
            <a:spLocks noGrp="1"/>
          </p:cNvSpPr>
          <p:nvPr>
            <p:ph type="subTitle" idx="1"/>
          </p:nvPr>
        </p:nvSpPr>
        <p:spPr>
          <a:xfrm>
            <a:off x="1504950" y="2676525"/>
            <a:ext cx="6934200" cy="2716213"/>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chemeClr val="dk1"/>
              </a:buClr>
              <a:buSzPts val="2800"/>
              <a:buFont typeface="Times New Roman"/>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rgbClr val="000099"/>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36" name="Google Shape;36;p60"/>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Google Shape;58;p69"/>
          <p:cNvSpPr txBox="1">
            <a:spLocks noGrp="1"/>
          </p:cNvSpPr>
          <p:nvPr>
            <p:ph type="body" idx="1"/>
          </p:nvPr>
        </p:nvSpPr>
        <p:spPr>
          <a:xfrm>
            <a:off x="495300" y="1535115"/>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69"/>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69"/>
          <p:cNvSpPr txBox="1">
            <a:spLocks noGrp="1"/>
          </p:cNvSpPr>
          <p:nvPr>
            <p:ph type="body" idx="3"/>
          </p:nvPr>
        </p:nvSpPr>
        <p:spPr>
          <a:xfrm>
            <a:off x="5032378" y="1535115"/>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69"/>
          <p:cNvSpPr txBox="1">
            <a:spLocks noGrp="1"/>
          </p:cNvSpPr>
          <p:nvPr>
            <p:ph type="body" idx="4"/>
          </p:nvPr>
        </p:nvSpPr>
        <p:spPr>
          <a:xfrm>
            <a:off x="5032378"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70"/>
          <p:cNvSpPr txBox="1">
            <a:spLocks noGrp="1"/>
          </p:cNvSpPr>
          <p:nvPr>
            <p:ph type="title"/>
          </p:nvPr>
        </p:nvSpPr>
        <p:spPr>
          <a:xfrm>
            <a:off x="495302" y="273050"/>
            <a:ext cx="3259138"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4" name="Google Shape;64;p70"/>
          <p:cNvSpPr txBox="1">
            <a:spLocks noGrp="1"/>
          </p:cNvSpPr>
          <p:nvPr>
            <p:ph type="body" idx="1"/>
          </p:nvPr>
        </p:nvSpPr>
        <p:spPr>
          <a:xfrm>
            <a:off x="3873499" y="273050"/>
            <a:ext cx="553720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Clr>
                <a:srgbClr val="000099"/>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65" name="Google Shape;65;p70"/>
          <p:cNvSpPr txBox="1">
            <a:spLocks noGrp="1"/>
          </p:cNvSpPr>
          <p:nvPr>
            <p:ph type="body" idx="2"/>
          </p:nvPr>
        </p:nvSpPr>
        <p:spPr>
          <a:xfrm>
            <a:off x="495302"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71"/>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8" name="Google Shape;68;p71"/>
          <p:cNvSpPr>
            <a:spLocks noGrp="1"/>
          </p:cNvSpPr>
          <p:nvPr>
            <p:ph type="pic" idx="2"/>
          </p:nvPr>
        </p:nvSpPr>
        <p:spPr>
          <a:xfrm>
            <a:off x="1941513" y="612775"/>
            <a:ext cx="5943600" cy="4114800"/>
          </a:xfrm>
          <a:prstGeom prst="rect">
            <a:avLst/>
          </a:prstGeom>
          <a:noFill/>
          <a:ln>
            <a:noFill/>
          </a:ln>
        </p:spPr>
      </p:sp>
      <p:sp>
        <p:nvSpPr>
          <p:cNvPr id="69" name="Google Shape;69;p71"/>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7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2" name="Google Shape;72;p72"/>
          <p:cNvSpPr txBox="1">
            <a:spLocks noGrp="1"/>
          </p:cNvSpPr>
          <p:nvPr>
            <p:ph type="body" idx="1"/>
          </p:nvPr>
        </p:nvSpPr>
        <p:spPr>
          <a:xfrm rot="5400000">
            <a:off x="2368551" y="-1090612"/>
            <a:ext cx="5224462" cy="943451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73"/>
          <p:cNvSpPr txBox="1">
            <a:spLocks noGrp="1"/>
          </p:cNvSpPr>
          <p:nvPr>
            <p:ph type="title"/>
          </p:nvPr>
        </p:nvSpPr>
        <p:spPr>
          <a:xfrm rot="5400000">
            <a:off x="5537201" y="2078040"/>
            <a:ext cx="5964237" cy="2357438"/>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5" name="Google Shape;75;p73"/>
          <p:cNvSpPr txBox="1">
            <a:spLocks noGrp="1"/>
          </p:cNvSpPr>
          <p:nvPr>
            <p:ph type="body" idx="1"/>
          </p:nvPr>
        </p:nvSpPr>
        <p:spPr>
          <a:xfrm rot="5400000">
            <a:off x="743744" y="-205579"/>
            <a:ext cx="5964237" cy="69246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hart" type="txAndChart">
  <p:cSld name="TEXT_AND_CHART">
    <p:spTree>
      <p:nvGrpSpPr>
        <p:cNvPr id="1" name="Shape 76"/>
        <p:cNvGrpSpPr/>
        <p:nvPr/>
      </p:nvGrpSpPr>
      <p:grpSpPr>
        <a:xfrm>
          <a:off x="0" y="0"/>
          <a:ext cx="0" cy="0"/>
          <a:chOff x="0" y="0"/>
          <a:chExt cx="0" cy="0"/>
        </a:xfrm>
      </p:grpSpPr>
      <p:sp>
        <p:nvSpPr>
          <p:cNvPr id="77" name="Google Shape;77;p7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8" name="Google Shape;78;p74"/>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74"/>
          <p:cNvSpPr>
            <a:spLocks noGrp="1"/>
          </p:cNvSpPr>
          <p:nvPr>
            <p:ph type="chart"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R="0" lvl="1"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R="0" lvl="2"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R="0" lvl="3"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R="0" lvl="4"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R="0" lvl="5"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R="0" lvl="6"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R="0" lvl="7"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R="0" lvl="8"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0"/>
        <p:cNvGrpSpPr/>
        <p:nvPr/>
      </p:nvGrpSpPr>
      <p:grpSpPr>
        <a:xfrm>
          <a:off x="0" y="0"/>
          <a:ext cx="0" cy="0"/>
          <a:chOff x="0" y="0"/>
          <a:chExt cx="0" cy="0"/>
        </a:xfrm>
      </p:grpSpPr>
      <p:sp>
        <p:nvSpPr>
          <p:cNvPr id="81" name="Google Shape;81;p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2" name="Google Shape;82;p75"/>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75"/>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84"/>
        <p:cNvGrpSpPr/>
        <p:nvPr/>
      </p:nvGrpSpPr>
      <p:grpSpPr>
        <a:xfrm>
          <a:off x="0" y="0"/>
          <a:ext cx="0" cy="0"/>
          <a:chOff x="0" y="0"/>
          <a:chExt cx="0" cy="0"/>
        </a:xfrm>
      </p:grpSpPr>
      <p:sp>
        <p:nvSpPr>
          <p:cNvPr id="85" name="Google Shape;85;p7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6" name="Google Shape;86;p76"/>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76"/>
          <p:cNvSpPr txBox="1">
            <a:spLocks noGrp="1"/>
          </p:cNvSpPr>
          <p:nvPr>
            <p:ph type="body" idx="2"/>
          </p:nvPr>
        </p:nvSpPr>
        <p:spPr>
          <a:xfrm>
            <a:off x="5056188" y="1014415"/>
            <a:ext cx="4641850" cy="25352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76"/>
          <p:cNvSpPr txBox="1">
            <a:spLocks noGrp="1"/>
          </p:cNvSpPr>
          <p:nvPr>
            <p:ph type="body" idx="3"/>
          </p:nvPr>
        </p:nvSpPr>
        <p:spPr>
          <a:xfrm>
            <a:off x="5056188" y="3702052"/>
            <a:ext cx="4641850" cy="25368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78"/>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 name="Google Shape;97;p78"/>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8" name="Google Shape;98;p7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7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79"/>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79"/>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9"/>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9"/>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9" name="Google Shape;39;p61"/>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80"/>
          <p:cNvSpPr txBox="1">
            <a:spLocks noGrp="1"/>
          </p:cNvSpPr>
          <p:nvPr>
            <p:ph type="title"/>
          </p:nvPr>
        </p:nvSpPr>
        <p:spPr>
          <a:xfrm>
            <a:off x="782638" y="4406900"/>
            <a:ext cx="84201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80"/>
          <p:cNvSpPr txBox="1">
            <a:spLocks noGrp="1"/>
          </p:cNvSpPr>
          <p:nvPr>
            <p:ph type="body" idx="1"/>
          </p:nvPr>
        </p:nvSpPr>
        <p:spPr>
          <a:xfrm>
            <a:off x="782638" y="2906713"/>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0" name="Google Shape;110;p80"/>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80"/>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80"/>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81"/>
          <p:cNvSpPr txBox="1">
            <a:spLocks noGrp="1"/>
          </p:cNvSpPr>
          <p:nvPr>
            <p:ph type="body" idx="1"/>
          </p:nvPr>
        </p:nvSpPr>
        <p:spPr>
          <a:xfrm>
            <a:off x="4953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81"/>
          <p:cNvSpPr txBox="1">
            <a:spLocks noGrp="1"/>
          </p:cNvSpPr>
          <p:nvPr>
            <p:ph type="body" idx="2"/>
          </p:nvPr>
        </p:nvSpPr>
        <p:spPr>
          <a:xfrm>
            <a:off x="50292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81"/>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81"/>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81"/>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82"/>
          <p:cNvSpPr txBox="1">
            <a:spLocks noGrp="1"/>
          </p:cNvSpPr>
          <p:nvPr>
            <p:ph type="body" idx="1"/>
          </p:nvPr>
        </p:nvSpPr>
        <p:spPr>
          <a:xfrm>
            <a:off x="495300" y="1535113"/>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82"/>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4" name="Google Shape;124;p82"/>
          <p:cNvSpPr txBox="1">
            <a:spLocks noGrp="1"/>
          </p:cNvSpPr>
          <p:nvPr>
            <p:ph type="body" idx="3"/>
          </p:nvPr>
        </p:nvSpPr>
        <p:spPr>
          <a:xfrm>
            <a:off x="5032375" y="1535113"/>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82"/>
          <p:cNvSpPr txBox="1">
            <a:spLocks noGrp="1"/>
          </p:cNvSpPr>
          <p:nvPr>
            <p:ph type="body" idx="4"/>
          </p:nvPr>
        </p:nvSpPr>
        <p:spPr>
          <a:xfrm>
            <a:off x="5032375"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6" name="Google Shape;126;p82"/>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82"/>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82"/>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83"/>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83"/>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83"/>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4"/>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84"/>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4"/>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85"/>
          <p:cNvSpPr txBox="1">
            <a:spLocks noGrp="1"/>
          </p:cNvSpPr>
          <p:nvPr>
            <p:ph type="title"/>
          </p:nvPr>
        </p:nvSpPr>
        <p:spPr>
          <a:xfrm>
            <a:off x="495300" y="273050"/>
            <a:ext cx="3259138"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0" name="Google Shape;140;p85"/>
          <p:cNvSpPr txBox="1">
            <a:spLocks noGrp="1"/>
          </p:cNvSpPr>
          <p:nvPr>
            <p:ph type="body" idx="1"/>
          </p:nvPr>
        </p:nvSpPr>
        <p:spPr>
          <a:xfrm>
            <a:off x="3873500" y="273050"/>
            <a:ext cx="553720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1" name="Google Shape;141;p85"/>
          <p:cNvSpPr txBox="1">
            <a:spLocks noGrp="1"/>
          </p:cNvSpPr>
          <p:nvPr>
            <p:ph type="body" idx="2"/>
          </p:nvPr>
        </p:nvSpPr>
        <p:spPr>
          <a:xfrm>
            <a:off x="495300"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2" name="Google Shape;142;p85"/>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85"/>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85"/>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86"/>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86"/>
          <p:cNvSpPr>
            <a:spLocks noGrp="1"/>
          </p:cNvSpPr>
          <p:nvPr>
            <p:ph type="pic" idx="2"/>
          </p:nvPr>
        </p:nvSpPr>
        <p:spPr>
          <a:xfrm>
            <a:off x="1941513" y="612775"/>
            <a:ext cx="5943600" cy="4114800"/>
          </a:xfrm>
          <a:prstGeom prst="rect">
            <a:avLst/>
          </a:prstGeom>
          <a:noFill/>
          <a:ln>
            <a:noFill/>
          </a:ln>
        </p:spPr>
      </p:sp>
      <p:sp>
        <p:nvSpPr>
          <p:cNvPr id="148" name="Google Shape;148;p86"/>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9" name="Google Shape;149;p86"/>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86"/>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6"/>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8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87"/>
          <p:cNvSpPr txBox="1">
            <a:spLocks noGrp="1"/>
          </p:cNvSpPr>
          <p:nvPr>
            <p:ph type="body" idx="1"/>
          </p:nvPr>
        </p:nvSpPr>
        <p:spPr>
          <a:xfrm rot="5400000">
            <a:off x="2690019" y="-594518"/>
            <a:ext cx="4525963" cy="891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8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8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88"/>
          <p:cNvSpPr txBox="1">
            <a:spLocks noGrp="1"/>
          </p:cNvSpPr>
          <p:nvPr>
            <p:ph type="title"/>
          </p:nvPr>
        </p:nvSpPr>
        <p:spPr>
          <a:xfrm rot="5400000">
            <a:off x="5370513" y="2085976"/>
            <a:ext cx="5851525" cy="2228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88"/>
          <p:cNvSpPr txBox="1">
            <a:spLocks noGrp="1"/>
          </p:cNvSpPr>
          <p:nvPr>
            <p:ph type="body" idx="1"/>
          </p:nvPr>
        </p:nvSpPr>
        <p:spPr>
          <a:xfrm rot="5400000">
            <a:off x="836613" y="-66674"/>
            <a:ext cx="5851525" cy="65341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8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70"/>
        <p:cNvGrpSpPr/>
        <p:nvPr/>
      </p:nvGrpSpPr>
      <p:grpSpPr>
        <a:xfrm>
          <a:off x="0" y="0"/>
          <a:ext cx="0" cy="0"/>
          <a:chOff x="0" y="0"/>
          <a:chExt cx="0" cy="0"/>
        </a:xfrm>
      </p:grpSpPr>
      <p:pic>
        <p:nvPicPr>
          <p:cNvPr id="171" name="Google Shape;171;p90"/>
          <p:cNvPicPr preferRelativeResize="0"/>
          <p:nvPr/>
        </p:nvPicPr>
        <p:blipFill rotWithShape="1">
          <a:blip r:embed="rId2">
            <a:alphaModFix/>
          </a:blip>
          <a:srcRect/>
          <a:stretch/>
        </p:blipFill>
        <p:spPr>
          <a:xfrm>
            <a:off x="2314575" y="1147763"/>
            <a:ext cx="5221288" cy="903287"/>
          </a:xfrm>
          <a:prstGeom prst="rect">
            <a:avLst/>
          </a:prstGeom>
          <a:noFill/>
          <a:ln>
            <a:noFill/>
          </a:ln>
        </p:spPr>
      </p:pic>
      <p:pic>
        <p:nvPicPr>
          <p:cNvPr id="172" name="Google Shape;172;p90"/>
          <p:cNvPicPr preferRelativeResize="0"/>
          <p:nvPr/>
        </p:nvPicPr>
        <p:blipFill rotWithShape="1">
          <a:blip r:embed="rId3">
            <a:alphaModFix/>
          </a:blip>
          <a:srcRect/>
          <a:stretch/>
        </p:blipFill>
        <p:spPr>
          <a:xfrm>
            <a:off x="0" y="4921250"/>
            <a:ext cx="9906000" cy="1892300"/>
          </a:xfrm>
          <a:prstGeom prst="rect">
            <a:avLst/>
          </a:prstGeom>
          <a:noFill/>
          <a:ln>
            <a:noFill/>
          </a:ln>
        </p:spPr>
      </p:pic>
      <p:sp>
        <p:nvSpPr>
          <p:cNvPr id="173" name="Google Shape;173;p90"/>
          <p:cNvSpPr txBox="1">
            <a:spLocks noGrp="1"/>
          </p:cNvSpPr>
          <p:nvPr>
            <p:ph type="ctrTitle"/>
          </p:nvPr>
        </p:nvSpPr>
        <p:spPr>
          <a:xfrm>
            <a:off x="2183999" y="2857394"/>
            <a:ext cx="5660178" cy="615553"/>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40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90"/>
          <p:cNvSpPr txBox="1">
            <a:spLocks noGrp="1"/>
          </p:cNvSpPr>
          <p:nvPr>
            <p:ph type="subTitle" idx="1"/>
          </p:nvPr>
        </p:nvSpPr>
        <p:spPr>
          <a:xfrm>
            <a:off x="1485900" y="3815751"/>
            <a:ext cx="6934200" cy="415498"/>
          </a:xfrm>
          <a:prstGeom prst="rect">
            <a:avLst/>
          </a:prstGeom>
          <a:noFill/>
          <a:ln>
            <a:noFill/>
          </a:ln>
        </p:spPr>
        <p:txBody>
          <a:bodyPr spcFirstLastPara="1" wrap="square" lIns="0" tIns="0" rIns="0" bIns="0" anchor="t" anchorCtr="0">
            <a:spAutoFit/>
          </a:bodyPr>
          <a:lstStyle>
            <a:lvl1pPr lvl="0" algn="l">
              <a:spcBef>
                <a:spcPts val="640"/>
              </a:spcBef>
              <a:spcAft>
                <a:spcPts val="0"/>
              </a:spcAft>
              <a:buClr>
                <a:schemeClr val="dk1"/>
              </a:buClr>
              <a:buSzPts val="3200"/>
              <a:buFont typeface="Calibri"/>
              <a:buChar char="•"/>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90"/>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90"/>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90"/>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8"/>
        <p:cNvGrpSpPr/>
        <p:nvPr/>
      </p:nvGrpSpPr>
      <p:grpSpPr>
        <a:xfrm>
          <a:off x="0" y="0"/>
          <a:ext cx="0" cy="0"/>
          <a:chOff x="0" y="0"/>
          <a:chExt cx="0" cy="0"/>
        </a:xfrm>
      </p:grpSpPr>
      <p:sp>
        <p:nvSpPr>
          <p:cNvPr id="179" name="Google Shape;179;p91"/>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0" name="Google Shape;180;p91"/>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lvl="0" indent="-400050" algn="l">
              <a:spcBef>
                <a:spcPts val="540"/>
              </a:spcBef>
              <a:spcAft>
                <a:spcPts val="0"/>
              </a:spcAft>
              <a:buClr>
                <a:schemeClr val="dk1"/>
              </a:buClr>
              <a:buSzPts val="2700"/>
              <a:buFont typeface="Cambria"/>
              <a:buChar char="•"/>
              <a:defRPr sz="2700" b="0" i="0">
                <a:solidFill>
                  <a:schemeClr val="dk1"/>
                </a:solidFill>
                <a:latin typeface="Cambria"/>
                <a:ea typeface="Cambria"/>
                <a:cs typeface="Cambria"/>
                <a:sym typeface="Cambri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1" name="Google Shape;181;p91"/>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91"/>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91"/>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4"/>
        <p:cNvGrpSpPr/>
        <p:nvPr/>
      </p:nvGrpSpPr>
      <p:grpSpPr>
        <a:xfrm>
          <a:off x="0" y="0"/>
          <a:ext cx="0" cy="0"/>
          <a:chOff x="0" y="0"/>
          <a:chExt cx="0" cy="0"/>
        </a:xfrm>
      </p:grpSpPr>
      <p:sp>
        <p:nvSpPr>
          <p:cNvPr id="185" name="Google Shape;185;p92"/>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6" name="Google Shape;186;p92"/>
          <p:cNvSpPr txBox="1">
            <a:spLocks noGrp="1"/>
          </p:cNvSpPr>
          <p:nvPr>
            <p:ph type="body" idx="1"/>
          </p:nvPr>
        </p:nvSpPr>
        <p:spPr>
          <a:xfrm>
            <a:off x="49530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7" name="Google Shape;187;p92"/>
          <p:cNvSpPr txBox="1">
            <a:spLocks noGrp="1"/>
          </p:cNvSpPr>
          <p:nvPr>
            <p:ph type="body" idx="2"/>
          </p:nvPr>
        </p:nvSpPr>
        <p:spPr>
          <a:xfrm>
            <a:off x="510159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8" name="Google Shape;188;p92"/>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92"/>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92"/>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1"/>
        <p:cNvGrpSpPr/>
        <p:nvPr/>
      </p:nvGrpSpPr>
      <p:grpSpPr>
        <a:xfrm>
          <a:off x="0" y="0"/>
          <a:ext cx="0" cy="0"/>
          <a:chOff x="0" y="0"/>
          <a:chExt cx="0" cy="0"/>
        </a:xfrm>
      </p:grpSpPr>
      <p:sp>
        <p:nvSpPr>
          <p:cNvPr id="192" name="Google Shape;192;p93"/>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3" name="Google Shape;193;p93"/>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93"/>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93"/>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6"/>
        <p:cNvGrpSpPr/>
        <p:nvPr/>
      </p:nvGrpSpPr>
      <p:grpSpPr>
        <a:xfrm>
          <a:off x="0" y="0"/>
          <a:ext cx="0" cy="0"/>
          <a:chOff x="0" y="0"/>
          <a:chExt cx="0" cy="0"/>
        </a:xfrm>
      </p:grpSpPr>
      <p:sp>
        <p:nvSpPr>
          <p:cNvPr id="197" name="Google Shape;197;p94"/>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94"/>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94"/>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2"/>
        <p:cNvGrpSpPr/>
        <p:nvPr/>
      </p:nvGrpSpPr>
      <p:grpSpPr>
        <a:xfrm>
          <a:off x="0" y="0"/>
          <a:ext cx="0" cy="0"/>
          <a:chOff x="0" y="0"/>
          <a:chExt cx="0" cy="0"/>
        </a:xfrm>
      </p:grpSpPr>
      <p:sp>
        <p:nvSpPr>
          <p:cNvPr id="43" name="Google Shape;43;p6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
        <p:cNvGrpSpPr/>
        <p:nvPr/>
      </p:nvGrpSpPr>
      <p:grpSpPr>
        <a:xfrm>
          <a:off x="0" y="0"/>
          <a:ext cx="0" cy="0"/>
          <a:chOff x="0" y="0"/>
          <a:chExt cx="0" cy="0"/>
        </a:xfrm>
      </p:grpSpPr>
      <p:sp>
        <p:nvSpPr>
          <p:cNvPr id="46" name="Google Shape;46;p6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782638" y="4406902"/>
            <a:ext cx="84201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1" name="Google Shape;51;p67"/>
          <p:cNvSpPr txBox="1">
            <a:spLocks noGrp="1"/>
          </p:cNvSpPr>
          <p:nvPr>
            <p:ph type="body" idx="1"/>
          </p:nvPr>
        </p:nvSpPr>
        <p:spPr>
          <a:xfrm>
            <a:off x="782638" y="2906715"/>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Clr>
                <a:srgbClr val="000099"/>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6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 name="Google Shape;54;p68"/>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55" name="Google Shape;55;p68"/>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L="1371600" marR="0" lvl="2" indent="-368300"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L="1828800" marR="0" lvl="3" indent="-361950"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pic>
        <p:nvPicPr>
          <p:cNvPr id="11" name="Google Shape;11;p59"/>
          <p:cNvPicPr preferRelativeResize="0"/>
          <p:nvPr/>
        </p:nvPicPr>
        <p:blipFill rotWithShape="1">
          <a:blip r:embed="rId19">
            <a:alphaModFix/>
          </a:blip>
          <a:srcRect/>
          <a:stretch/>
        </p:blipFill>
        <p:spPr>
          <a:xfrm>
            <a:off x="0" y="0"/>
            <a:ext cx="1587500" cy="644525"/>
          </a:xfrm>
          <a:prstGeom prst="rect">
            <a:avLst/>
          </a:prstGeom>
          <a:noFill/>
          <a:ln>
            <a:noFill/>
          </a:ln>
        </p:spPr>
      </p:pic>
      <p:sp>
        <p:nvSpPr>
          <p:cNvPr id="12" name="Google Shape;12;p59"/>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3" name="Google Shape;13;p59"/>
          <p:cNvSpPr txBox="1"/>
          <p:nvPr/>
        </p:nvSpPr>
        <p:spPr>
          <a:xfrm>
            <a:off x="22225" y="6551613"/>
            <a:ext cx="9917113"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b="1" i="0" u="none" strike="noStrike" cap="none" dirty="0">
                <a:solidFill>
                  <a:schemeClr val="lt1"/>
                </a:solidFill>
                <a:latin typeface="Arial"/>
                <a:ea typeface="Arial"/>
                <a:cs typeface="Arial"/>
                <a:sym typeface="Arial"/>
              </a:rPr>
              <a:t>© Bharati Vidyapeeth’s Institute of Computer Applications and Management, New Delhi-63 by Bhaskar Abhigyan, Asst. Prof. , BVICAM</a:t>
            </a:r>
            <a:endParaRPr dirty="0"/>
          </a:p>
        </p:txBody>
      </p:sp>
      <p:sp>
        <p:nvSpPr>
          <p:cNvPr id="14" name="Google Shape;14;p59"/>
          <p:cNvSpPr txBox="1"/>
          <p:nvPr/>
        </p:nvSpPr>
        <p:spPr>
          <a:xfrm>
            <a:off x="9178925" y="6515100"/>
            <a:ext cx="890588" cy="34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a:solidFill>
                  <a:schemeClr val="lt1"/>
                </a:solidFill>
                <a:latin typeface="Arial"/>
                <a:ea typeface="Arial"/>
                <a:cs typeface="Arial"/>
                <a:sym typeface="Arial"/>
              </a:rPr>
              <a:t>U1.</a:t>
            </a:r>
            <a:fld id="{00000000-1234-1234-1234-123412341234}" type="slidenum">
              <a:rPr lang="en-I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15" name="Google Shape;15;p59"/>
          <p:cNvSpPr txBox="1"/>
          <p:nvPr/>
        </p:nvSpPr>
        <p:spPr>
          <a:xfrm>
            <a:off x="1631950" y="142875"/>
            <a:ext cx="8031163"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 name="Google Shape;16;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7" name="Google Shape;17;p59"/>
          <p:cNvSpPr/>
          <p:nvPr/>
        </p:nvSpPr>
        <p:spPr>
          <a:xfrm>
            <a:off x="0" y="841375"/>
            <a:ext cx="9906000" cy="42863"/>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8" name="Google Shape;18;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pic>
        <p:nvPicPr>
          <p:cNvPr id="19" name="Google Shape;19;p59"/>
          <p:cNvPicPr preferRelativeResize="0"/>
          <p:nvPr/>
        </p:nvPicPr>
        <p:blipFill rotWithShape="1">
          <a:blip r:embed="rId19">
            <a:alphaModFix/>
          </a:blip>
          <a:srcRect/>
          <a:stretch/>
        </p:blipFill>
        <p:spPr>
          <a:xfrm>
            <a:off x="0" y="0"/>
            <a:ext cx="1587500" cy="644525"/>
          </a:xfrm>
          <a:prstGeom prst="rect">
            <a:avLst/>
          </a:prstGeom>
          <a:noFill/>
          <a:ln>
            <a:noFill/>
          </a:ln>
        </p:spPr>
      </p:pic>
      <p:sp>
        <p:nvSpPr>
          <p:cNvPr id="20" name="Google Shape;20;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sp>
        <p:nvSpPr>
          <p:cNvPr id="21" name="Google Shape;21;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2" name="Google Shape;22;p59"/>
          <p:cNvPicPr preferRelativeResize="0"/>
          <p:nvPr/>
        </p:nvPicPr>
        <p:blipFill rotWithShape="1">
          <a:blip r:embed="rId19">
            <a:alphaModFix/>
          </a:blip>
          <a:srcRect/>
          <a:stretch/>
        </p:blipFill>
        <p:spPr>
          <a:xfrm>
            <a:off x="0" y="0"/>
            <a:ext cx="1587500" cy="644525"/>
          </a:xfrm>
          <a:prstGeom prst="rect">
            <a:avLst/>
          </a:prstGeom>
          <a:noFill/>
          <a:ln>
            <a:noFill/>
          </a:ln>
        </p:spPr>
      </p:pic>
      <p:sp>
        <p:nvSpPr>
          <p:cNvPr id="23" name="Google Shape;23;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4" name="Google Shape;24;p59"/>
          <p:cNvPicPr preferRelativeResize="0"/>
          <p:nvPr/>
        </p:nvPicPr>
        <p:blipFill rotWithShape="1">
          <a:blip r:embed="rId19">
            <a:alphaModFix/>
          </a:blip>
          <a:srcRect/>
          <a:stretch/>
        </p:blipFill>
        <p:spPr>
          <a:xfrm>
            <a:off x="0" y="0"/>
            <a:ext cx="1587500" cy="644525"/>
          </a:xfrm>
          <a:prstGeom prst="rect">
            <a:avLst/>
          </a:prstGeom>
          <a:noFill/>
          <a:ln>
            <a:noFill/>
          </a:ln>
        </p:spPr>
      </p:pic>
      <p:sp>
        <p:nvSpPr>
          <p:cNvPr id="25" name="Google Shape;25;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6" name="Google Shape;26;p59"/>
          <p:cNvPicPr preferRelativeResize="0"/>
          <p:nvPr/>
        </p:nvPicPr>
        <p:blipFill rotWithShape="1">
          <a:blip r:embed="rId19">
            <a:alphaModFix/>
          </a:blip>
          <a:srcRect/>
          <a:stretch/>
        </p:blipFill>
        <p:spPr>
          <a:xfrm>
            <a:off x="0" y="0"/>
            <a:ext cx="1587500" cy="644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1" name="Google Shape;91;p77"/>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7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3" name="Google Shape;93;p7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4" name="Google Shape;94;p7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89"/>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66" name="Google Shape;166;p89"/>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7" name="Google Shape;167;p89"/>
          <p:cNvSpPr txBox="1">
            <a:spLocks noGrp="1"/>
          </p:cNvSpPr>
          <p:nvPr>
            <p:ph type="ftr" idx="11"/>
          </p:nvPr>
        </p:nvSpPr>
        <p:spPr>
          <a:xfrm>
            <a:off x="3368675" y="6337300"/>
            <a:ext cx="3168650" cy="366713"/>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8" name="Google Shape;168;p89"/>
          <p:cNvSpPr txBox="1">
            <a:spLocks noGrp="1"/>
          </p:cNvSpPr>
          <p:nvPr>
            <p:ph type="dt" idx="10"/>
          </p:nvPr>
        </p:nvSpPr>
        <p:spPr>
          <a:xfrm>
            <a:off x="495300" y="6337300"/>
            <a:ext cx="2278063" cy="36671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9" name="Google Shape;169;p89"/>
          <p:cNvSpPr txBox="1">
            <a:spLocks noGrp="1"/>
          </p:cNvSpPr>
          <p:nvPr>
            <p:ph type="sldNum" idx="12"/>
          </p:nvPr>
        </p:nvSpPr>
        <p:spPr>
          <a:xfrm>
            <a:off x="7132638" y="6337300"/>
            <a:ext cx="2278062" cy="366713"/>
          </a:xfrm>
          <a:prstGeom prst="rect">
            <a:avLst/>
          </a:prstGeom>
          <a:noFill/>
          <a:ln>
            <a:noFill/>
          </a:ln>
        </p:spPr>
        <p:txBody>
          <a:bodyPr spcFirstLastPara="1" wrap="square" lIns="0" tIns="0" rIns="0" bIns="0" anchor="t" anchorCtr="0">
            <a:spAutoFit/>
          </a:bodyPr>
          <a:lstStyle>
            <a:lvl1pPr marL="0" marR="0" lvl="0" indent="0" algn="r" rtl="0">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
          <p:cNvSpPr txBox="1">
            <a:spLocks noGrp="1"/>
          </p:cNvSpPr>
          <p:nvPr>
            <p:ph type="ctrTitle"/>
          </p:nvPr>
        </p:nvSpPr>
        <p:spPr>
          <a:xfrm>
            <a:off x="169101" y="1765843"/>
            <a:ext cx="9017000" cy="2593213"/>
          </a:xfrm>
          <a:prstGeom prst="rect">
            <a:avLst/>
          </a:prstGeom>
          <a:noFill/>
          <a:ln>
            <a:noFill/>
          </a:ln>
        </p:spPr>
        <p:txBody>
          <a:bodyPr spcFirstLastPara="1" wrap="square" lIns="91425" tIns="45700" rIns="91425" bIns="45700" anchor="t" anchorCtr="0">
            <a:noAutofit/>
          </a:bodyPr>
          <a:lstStyle/>
          <a:p>
            <a:r>
              <a:rPr lang="en-IN" sz="4000" b="1" dirty="0">
                <a:solidFill>
                  <a:schemeClr val="dk1"/>
                </a:solidFill>
                <a:latin typeface="Times New Roman"/>
                <a:ea typeface="Times New Roman"/>
                <a:cs typeface="Times New Roman"/>
                <a:sym typeface="Times New Roman"/>
              </a:rPr>
              <a:t>Contemporary India: </a:t>
            </a:r>
            <a:br>
              <a:rPr lang="en-IN" sz="4000" b="1" dirty="0">
                <a:solidFill>
                  <a:schemeClr val="dk1"/>
                </a:solidFill>
                <a:latin typeface="Times New Roman"/>
                <a:ea typeface="Times New Roman"/>
                <a:cs typeface="Times New Roman"/>
                <a:sym typeface="Times New Roman"/>
              </a:rPr>
            </a:br>
            <a:r>
              <a:rPr lang="en-IN" sz="4000" b="1" dirty="0">
                <a:solidFill>
                  <a:schemeClr val="dk1"/>
                </a:solidFill>
                <a:latin typeface="Times New Roman"/>
                <a:ea typeface="Times New Roman"/>
                <a:cs typeface="Times New Roman"/>
                <a:sym typeface="Times New Roman"/>
              </a:rPr>
              <a:t>An Overview </a:t>
            </a:r>
            <a:br>
              <a:rPr lang="en-IN" sz="3800" b="1" dirty="0">
                <a:solidFill>
                  <a:schemeClr val="dk1"/>
                </a:solidFill>
                <a:latin typeface="Times New Roman"/>
                <a:ea typeface="Times New Roman"/>
                <a:cs typeface="Times New Roman"/>
                <a:sym typeface="Times New Roman"/>
              </a:rPr>
            </a:br>
            <a:r>
              <a:rPr lang="en-US" sz="3600" b="1" dirty="0">
                <a:solidFill>
                  <a:schemeClr val="tx1"/>
                </a:solidFill>
                <a:cs typeface="Arial" charset="0"/>
              </a:rPr>
              <a:t>(</a:t>
            </a:r>
            <a:r>
              <a:rPr lang="en-IN" sz="3600" b="1" dirty="0">
                <a:latin typeface="Times New Roman" panose="02020603050405020304" pitchFamily="18" charset="0"/>
                <a:cs typeface="Times New Roman" panose="02020603050405020304" pitchFamily="18" charset="0"/>
                <a:sym typeface="+mn-ea"/>
              </a:rPr>
              <a:t>BAJMC</a:t>
            </a:r>
            <a:r>
              <a:rPr lang="en-US" sz="3600" b="1" dirty="0">
                <a:solidFill>
                  <a:schemeClr val="tx1"/>
                </a:solidFill>
                <a:cs typeface="Arial" charset="0"/>
              </a:rPr>
              <a:t>-103)</a:t>
            </a:r>
            <a:br>
              <a:rPr lang="en-IN" sz="4000" b="1" dirty="0">
                <a:solidFill>
                  <a:schemeClr val="dk1"/>
                </a:solidFill>
                <a:latin typeface="Times New Roman"/>
                <a:ea typeface="Times New Roman"/>
                <a:cs typeface="Times New Roman"/>
                <a:sym typeface="Times New Roman"/>
              </a:rPr>
            </a:br>
            <a:r>
              <a:rPr lang="en-US" sz="2800" b="1" dirty="0">
                <a:solidFill>
                  <a:srgbClr val="000099"/>
                </a:solidFill>
                <a:cs typeface="Arial" charset="0"/>
              </a:rPr>
              <a:t>Unit – 1</a:t>
            </a:r>
            <a:br>
              <a:rPr lang="en-US" sz="2800" b="1" dirty="0">
                <a:solidFill>
                  <a:srgbClr val="000099"/>
                </a:solidFill>
                <a:cs typeface="Arial" charset="0"/>
              </a:rPr>
            </a:br>
            <a:r>
              <a:rPr lang="en-US" sz="2400" b="1" dirty="0">
                <a:solidFill>
                  <a:schemeClr val="tx1"/>
                </a:solidFill>
                <a:cs typeface="Arial" charset="0"/>
              </a:rPr>
              <a:t>by</a:t>
            </a:r>
            <a:br>
              <a:rPr lang="en-US" sz="2400" b="1" dirty="0">
                <a:solidFill>
                  <a:schemeClr val="tx1"/>
                </a:solidFill>
                <a:cs typeface="Arial" charset="0"/>
              </a:rPr>
            </a:br>
            <a:br>
              <a:rPr lang="en-US" sz="2400" b="1" dirty="0">
                <a:solidFill>
                  <a:schemeClr val="tx1"/>
                </a:solidFill>
                <a:cs typeface="Arial" charset="0"/>
              </a:rPr>
            </a:br>
            <a:r>
              <a:rPr lang="en-US" sz="3600" dirty="0">
                <a:solidFill>
                  <a:srgbClr val="C00000"/>
                </a:solidFill>
                <a:latin typeface="Arial" charset="0"/>
              </a:rPr>
              <a:t>Bhaskar Abhigyan</a:t>
            </a:r>
            <a:br>
              <a:rPr lang="en-US" sz="3600" dirty="0">
                <a:solidFill>
                  <a:srgbClr val="C00000"/>
                </a:solidFill>
                <a:latin typeface="Arial" charset="0"/>
              </a:rPr>
            </a:br>
            <a:r>
              <a:rPr lang="en-US" sz="2400" dirty="0">
                <a:solidFill>
                  <a:srgbClr val="000099"/>
                </a:solidFill>
                <a:latin typeface="Arial" charset="0"/>
              </a:rPr>
              <a:t>(Associate Professor, BVICAM, New Delhi)</a:t>
            </a:r>
            <a:br>
              <a:rPr lang="en-US" sz="2400" dirty="0">
                <a:solidFill>
                  <a:srgbClr val="000099"/>
                </a:solidFill>
                <a:latin typeface="Arial" charset="0"/>
              </a:rPr>
            </a:br>
            <a:r>
              <a:rPr lang="en-US" sz="1100" dirty="0">
                <a:solidFill>
                  <a:srgbClr val="000099"/>
                </a:solidFill>
                <a:latin typeface="Arial" charset="0"/>
              </a:rPr>
              <a:t> </a:t>
            </a:r>
            <a:br>
              <a:rPr lang="en-US" sz="2400" dirty="0">
                <a:solidFill>
                  <a:srgbClr val="000099"/>
                </a:solidFill>
                <a:latin typeface="Arial" charset="0"/>
              </a:rPr>
            </a:br>
            <a:r>
              <a:rPr lang="en-US" sz="2400" b="1" dirty="0">
                <a:solidFill>
                  <a:schemeClr val="accent2"/>
                </a:solidFill>
                <a:latin typeface="Arial" charset="0"/>
              </a:rPr>
              <a:t>2023</a:t>
            </a:r>
            <a:br>
              <a:rPr lang="en-US" sz="2400" b="1" dirty="0">
                <a:solidFill>
                  <a:schemeClr val="accent2"/>
                </a:solidFill>
                <a:latin typeface="Arial" charset="0"/>
              </a:rPr>
            </a:br>
            <a:endParaRP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822"/>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1"/>
          <p:cNvSpPr txBox="1">
            <a:spLocks noGrp="1"/>
          </p:cNvSpPr>
          <p:nvPr>
            <p:ph type="title"/>
          </p:nvPr>
        </p:nvSpPr>
        <p:spPr>
          <a:xfrm>
            <a:off x="1260475" y="157163"/>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300" b="1" dirty="0">
                <a:solidFill>
                  <a:srgbClr val="FFFF00"/>
                </a:solidFill>
                <a:latin typeface="+mj-lt"/>
                <a:ea typeface="Times New Roman"/>
                <a:cs typeface="Times New Roman"/>
                <a:sym typeface="Times New Roman"/>
              </a:rPr>
              <a:t>Broadening Concept of Multiculturalism</a:t>
            </a:r>
            <a:endParaRPr sz="3300" b="1" dirty="0">
              <a:latin typeface="+mj-lt"/>
            </a:endParaRPr>
          </a:p>
        </p:txBody>
      </p:sp>
      <p:sp>
        <p:nvSpPr>
          <p:cNvPr id="265" name="Google Shape;265;p11"/>
          <p:cNvSpPr txBox="1">
            <a:spLocks noGrp="1"/>
          </p:cNvSpPr>
          <p:nvPr>
            <p:ph type="body" idx="4294967295"/>
          </p:nvPr>
        </p:nvSpPr>
        <p:spPr>
          <a:xfrm>
            <a:off x="471488" y="1020763"/>
            <a:ext cx="9434512" cy="5218112"/>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Clr>
                <a:schemeClr val="dk1"/>
              </a:buClr>
              <a:buSzPts val="2800"/>
              <a:buFont typeface="Times New Roman"/>
              <a:buNone/>
            </a:pPr>
            <a:endParaRPr dirty="0"/>
          </a:p>
          <a:p>
            <a:pPr marL="342900" lvl="0" indent="-342900" algn="just" rtl="0">
              <a:spcBef>
                <a:spcPts val="560"/>
              </a:spcBef>
              <a:spcAft>
                <a:spcPts val="0"/>
              </a:spcAft>
              <a:buClr>
                <a:schemeClr val="dk1"/>
              </a:buClr>
              <a:buSzPts val="2800"/>
              <a:buFont typeface="Times New Roman"/>
              <a:buChar char="•"/>
            </a:pPr>
            <a:r>
              <a:rPr lang="en-IN" sz="2400" dirty="0">
                <a:latin typeface="+mj-lt"/>
              </a:rPr>
              <a:t>LGBTQ+</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Religious Minorities</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Differently abled People</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Immigrants</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Women</a:t>
            </a:r>
            <a:endParaRPr sz="24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title"/>
          </p:nvPr>
        </p:nvSpPr>
        <p:spPr>
          <a:xfrm>
            <a:off x="1309166" y="-70262"/>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2800" b="1" dirty="0">
                <a:solidFill>
                  <a:srgbClr val="FFFF00"/>
                </a:solidFill>
                <a:latin typeface="+mj-lt"/>
                <a:ea typeface="Times New Roman"/>
                <a:cs typeface="Times New Roman"/>
                <a:sym typeface="Times New Roman"/>
              </a:rPr>
              <a:t>What the Indian Constitution says about Multiculturalism</a:t>
            </a:r>
            <a:endParaRPr b="1" dirty="0">
              <a:latin typeface="+mj-lt"/>
            </a:endParaRPr>
          </a:p>
        </p:txBody>
      </p:sp>
      <p:sp>
        <p:nvSpPr>
          <p:cNvPr id="271" name="Google Shape;271;p1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800"/>
              <a:buFont typeface="Times New Roman"/>
              <a:buChar char="•"/>
            </a:pPr>
            <a:r>
              <a:rPr lang="en-IN" sz="2400" dirty="0">
                <a:latin typeface="+mj-lt"/>
              </a:rPr>
              <a:t>Scholars have hailed the Indian Constitution of 1950 as a </a:t>
            </a:r>
            <a:r>
              <a:rPr lang="en-IN" sz="2400" dirty="0">
                <a:solidFill>
                  <a:srgbClr val="FF0000"/>
                </a:solidFill>
                <a:latin typeface="+mj-lt"/>
              </a:rPr>
              <a:t>foresighted model </a:t>
            </a:r>
            <a:r>
              <a:rPr lang="en-IN" sz="2400" dirty="0">
                <a:latin typeface="+mj-lt"/>
              </a:rPr>
              <a:t>of multicultural accommodation.</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The Constitution of India has followed multiculturalism by preserving the </a:t>
            </a:r>
            <a:r>
              <a:rPr lang="en-IN" sz="2400" dirty="0">
                <a:solidFill>
                  <a:srgbClr val="FF0000"/>
                </a:solidFill>
                <a:latin typeface="+mj-lt"/>
              </a:rPr>
              <a:t>provisions relating to minority protection</a:t>
            </a:r>
            <a:r>
              <a:rPr lang="en-IN" sz="2400" dirty="0">
                <a:latin typeface="+mj-lt"/>
              </a:rPr>
              <a:t>.</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It also </a:t>
            </a:r>
            <a:r>
              <a:rPr lang="en-IN" sz="2400" dirty="0">
                <a:solidFill>
                  <a:srgbClr val="FF0000"/>
                </a:solidFill>
                <a:latin typeface="+mj-lt"/>
              </a:rPr>
              <a:t>prevents discrimination</a:t>
            </a:r>
            <a:r>
              <a:rPr lang="en-IN" sz="2400" dirty="0">
                <a:latin typeface="+mj-lt"/>
              </a:rPr>
              <a:t> based on race, religion and caste. </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The Constitution does so by recognising a wide range of </a:t>
            </a:r>
            <a:r>
              <a:rPr lang="en-IN" sz="2400" dirty="0">
                <a:solidFill>
                  <a:srgbClr val="FF0000"/>
                </a:solidFill>
                <a:latin typeface="+mj-lt"/>
              </a:rPr>
              <a:t>group-differentiated rights</a:t>
            </a:r>
            <a:r>
              <a:rPr lang="en-IN" sz="2400" dirty="0">
                <a:latin typeface="+mj-lt"/>
              </a:rPr>
              <a:t> (Reservations etc.)</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The Constitution also adopts a broadly </a:t>
            </a:r>
            <a:r>
              <a:rPr lang="en-IN" sz="2400" dirty="0">
                <a:solidFill>
                  <a:srgbClr val="FF0000"/>
                </a:solidFill>
                <a:latin typeface="+mj-lt"/>
              </a:rPr>
              <a:t>liberal democratic framework</a:t>
            </a:r>
            <a:r>
              <a:rPr lang="en-IN" sz="2400" dirty="0">
                <a:latin typeface="+mj-lt"/>
              </a:rPr>
              <a:t> for the people of India, thus supporting the idea of multiculturalism.</a:t>
            </a:r>
            <a:endParaRPr sz="24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a:spLocks noGrp="1"/>
          </p:cNvSpPr>
          <p:nvPr>
            <p:ph type="title"/>
          </p:nvPr>
        </p:nvSpPr>
        <p:spPr>
          <a:xfrm>
            <a:off x="1329803" y="-50495"/>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2800" b="1" dirty="0">
                <a:solidFill>
                  <a:srgbClr val="FFFF00"/>
                </a:solidFill>
                <a:latin typeface="+mj-lt"/>
                <a:ea typeface="Times New Roman"/>
                <a:cs typeface="Times New Roman"/>
                <a:sym typeface="Times New Roman"/>
              </a:rPr>
              <a:t>What the Indian Constitution says about Multiculturalism</a:t>
            </a:r>
            <a:endParaRPr sz="2800" b="1" dirty="0">
              <a:latin typeface="+mj-lt"/>
            </a:endParaRPr>
          </a:p>
        </p:txBody>
      </p:sp>
      <p:sp>
        <p:nvSpPr>
          <p:cNvPr id="277" name="Google Shape;277;p13"/>
          <p:cNvSpPr txBox="1">
            <a:spLocks noGrp="1"/>
          </p:cNvSpPr>
          <p:nvPr>
            <p:ph type="body" idx="4294967295"/>
          </p:nvPr>
        </p:nvSpPr>
        <p:spPr>
          <a:xfrm>
            <a:off x="471488" y="1014413"/>
            <a:ext cx="9434512" cy="522446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800"/>
              <a:buFont typeface="Times New Roman"/>
              <a:buNone/>
            </a:pPr>
            <a:r>
              <a:rPr lang="en-IN" sz="2400" dirty="0">
                <a:latin typeface="+mj-lt"/>
              </a:rPr>
              <a:t>The </a:t>
            </a:r>
            <a:r>
              <a:rPr lang="en-IN" sz="2400" dirty="0">
                <a:solidFill>
                  <a:srgbClr val="FF0000"/>
                </a:solidFill>
                <a:latin typeface="+mj-lt"/>
              </a:rPr>
              <a:t>Fundamental Rights </a:t>
            </a:r>
            <a:r>
              <a:rPr lang="en-IN" sz="2400" dirty="0">
                <a:latin typeface="+mj-lt"/>
              </a:rPr>
              <a:t>enshrined in the Constitution of India also support different cultures and the idea of multiculturism like:</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Article 15: The State shall not discriminate against any citizen on grounds only of religion, race, caste, sex, place of birth or any of them.</a:t>
            </a:r>
            <a:endParaRPr sz="2400" dirty="0">
              <a:latin typeface="+mj-lt"/>
            </a:endParaRPr>
          </a:p>
          <a:p>
            <a:pPr marL="342900" lvl="0" indent="-165100" algn="just" rtl="0">
              <a:spcBef>
                <a:spcPts val="560"/>
              </a:spcBef>
              <a:spcAft>
                <a:spcPts val="0"/>
              </a:spcAft>
              <a:buClr>
                <a:schemeClr val="dk1"/>
              </a:buClr>
              <a:buSzPts val="2800"/>
              <a:buFont typeface="Times New Roman"/>
              <a:buNone/>
            </a:pP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Article 16: There shall be equality of opportunity for all citizens in matters relating to employment or appointment to any office under the State.</a:t>
            </a:r>
            <a:endParaRPr sz="24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a:spLocks noGrp="1"/>
          </p:cNvSpPr>
          <p:nvPr>
            <p:ph type="title"/>
          </p:nvPr>
        </p:nvSpPr>
        <p:spPr>
          <a:xfrm>
            <a:off x="1285962" y="-64869"/>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2800" b="1" dirty="0">
                <a:solidFill>
                  <a:srgbClr val="FFFF00"/>
                </a:solidFill>
                <a:latin typeface="+mj-lt"/>
                <a:ea typeface="Times New Roman"/>
                <a:cs typeface="Times New Roman"/>
                <a:sym typeface="Times New Roman"/>
              </a:rPr>
              <a:t>What the Indian Constitution says about Multiculturalism</a:t>
            </a:r>
            <a:endParaRPr sz="2800" b="1" dirty="0">
              <a:latin typeface="+mj-lt"/>
            </a:endParaRPr>
          </a:p>
        </p:txBody>
      </p:sp>
      <p:sp>
        <p:nvSpPr>
          <p:cNvPr id="283" name="Google Shape;283;p14"/>
          <p:cNvSpPr txBox="1">
            <a:spLocks noGrp="1"/>
          </p:cNvSpPr>
          <p:nvPr>
            <p:ph type="body" idx="4294967295"/>
          </p:nvPr>
        </p:nvSpPr>
        <p:spPr>
          <a:xfrm>
            <a:off x="471488" y="1014413"/>
            <a:ext cx="9434512" cy="522446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800"/>
              <a:buFont typeface="Times New Roman"/>
              <a:buChar char="•"/>
            </a:pPr>
            <a:r>
              <a:rPr lang="en-IN" sz="2400" dirty="0">
                <a:latin typeface="+mj-lt"/>
              </a:rPr>
              <a:t>Article 25: Freedom to all citizens to practice and propagate any religion etc.</a:t>
            </a:r>
            <a:endParaRPr sz="2400" dirty="0">
              <a:latin typeface="+mj-lt"/>
            </a:endParaRPr>
          </a:p>
          <a:p>
            <a:pPr marL="342900" lvl="0" indent="-165100" algn="just" rtl="0">
              <a:spcBef>
                <a:spcPts val="560"/>
              </a:spcBef>
              <a:spcAft>
                <a:spcPts val="0"/>
              </a:spcAft>
              <a:buClr>
                <a:schemeClr val="dk1"/>
              </a:buClr>
              <a:buSzPts val="2800"/>
              <a:buFont typeface="Times New Roman"/>
              <a:buNone/>
            </a:pP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Similarly, the Constitution has incorporated some </a:t>
            </a:r>
            <a:r>
              <a:rPr lang="en-IN" sz="2400" dirty="0">
                <a:solidFill>
                  <a:srgbClr val="FF0000"/>
                </a:solidFill>
                <a:latin typeface="+mj-lt"/>
              </a:rPr>
              <a:t>moral obligations </a:t>
            </a:r>
            <a:r>
              <a:rPr lang="en-IN" sz="2400" dirty="0">
                <a:latin typeface="+mj-lt"/>
              </a:rPr>
              <a:t>for the people of India to promote multiculturalism.</a:t>
            </a:r>
            <a:endParaRPr sz="2400" dirty="0">
              <a:latin typeface="+mj-lt"/>
            </a:endParaRPr>
          </a:p>
          <a:p>
            <a:pPr marL="342900" lvl="0" indent="-165100" algn="just" rtl="0">
              <a:spcBef>
                <a:spcPts val="560"/>
              </a:spcBef>
              <a:spcAft>
                <a:spcPts val="0"/>
              </a:spcAft>
              <a:buClr>
                <a:schemeClr val="dk1"/>
              </a:buClr>
              <a:buSzPts val="2800"/>
              <a:buFont typeface="Times New Roman"/>
              <a:buNone/>
            </a:pP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These obligations are in the form of various </a:t>
            </a:r>
            <a:r>
              <a:rPr lang="en-IN" sz="2400" dirty="0">
                <a:solidFill>
                  <a:srgbClr val="FF0000"/>
                </a:solidFill>
                <a:latin typeface="+mj-lt"/>
              </a:rPr>
              <a:t>Fundamental Duties</a:t>
            </a:r>
            <a:r>
              <a:rPr lang="en-IN" sz="2400" dirty="0">
                <a:latin typeface="+mj-lt"/>
              </a:rPr>
              <a:t> and </a:t>
            </a:r>
            <a:r>
              <a:rPr lang="en-IN" sz="2400" dirty="0">
                <a:solidFill>
                  <a:srgbClr val="FF0000"/>
                </a:solidFill>
                <a:latin typeface="+mj-lt"/>
              </a:rPr>
              <a:t>Directive Principles of State Policy</a:t>
            </a:r>
            <a:r>
              <a:rPr lang="en-IN" sz="2400" dirty="0">
                <a:latin typeface="+mj-lt"/>
              </a:rPr>
              <a:t>.</a:t>
            </a:r>
            <a:endParaRPr sz="24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782638" y="81419"/>
            <a:ext cx="8915400" cy="7397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Multiculturalism</a:t>
            </a:r>
            <a:r>
              <a:rPr lang="en-IN" sz="3600" b="1" dirty="0">
                <a:latin typeface="+mj-lt"/>
              </a:rPr>
              <a:t> </a:t>
            </a:r>
            <a:r>
              <a:rPr lang="en-IN" sz="3600" b="1" dirty="0">
                <a:solidFill>
                  <a:srgbClr val="FFFF00"/>
                </a:solidFill>
                <a:latin typeface="+mj-lt"/>
                <a:ea typeface="Times New Roman"/>
                <a:cs typeface="Times New Roman"/>
                <a:sym typeface="Times New Roman"/>
              </a:rPr>
              <a:t>Ideologies</a:t>
            </a:r>
            <a:endParaRPr sz="3600" b="1" dirty="0">
              <a:latin typeface="+mj-lt"/>
            </a:endParaRPr>
          </a:p>
        </p:txBody>
      </p:sp>
      <p:sp>
        <p:nvSpPr>
          <p:cNvPr id="289" name="Google Shape;289;p15"/>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800"/>
              <a:buFont typeface="Times New Roman"/>
              <a:buNone/>
            </a:pPr>
            <a:r>
              <a:rPr lang="en-IN" sz="2400" dirty="0">
                <a:latin typeface="+mj-lt"/>
              </a:rPr>
              <a:t>Some examples of such ideologies are:</a:t>
            </a:r>
            <a:endParaRPr sz="2400" dirty="0">
              <a:latin typeface="+mj-lt"/>
            </a:endParaRPr>
          </a:p>
          <a:p>
            <a:pPr marL="0" lvl="0" indent="0" algn="just" rtl="0">
              <a:spcBef>
                <a:spcPts val="560"/>
              </a:spcBef>
              <a:spcAft>
                <a:spcPts val="0"/>
              </a:spcAft>
              <a:buClr>
                <a:schemeClr val="dk1"/>
              </a:buClr>
              <a:buSzPts val="2800"/>
              <a:buFont typeface="Times New Roman"/>
              <a:buNone/>
            </a:pP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err="1">
                <a:latin typeface="+mj-lt"/>
              </a:rPr>
              <a:t>Vasudhaiva</a:t>
            </a:r>
            <a:r>
              <a:rPr lang="en-IN" sz="2400" dirty="0">
                <a:latin typeface="+mj-lt"/>
              </a:rPr>
              <a:t> </a:t>
            </a:r>
            <a:r>
              <a:rPr lang="en-IN" sz="2400" dirty="0" err="1">
                <a:latin typeface="+mj-lt"/>
              </a:rPr>
              <a:t>Kutumbkam</a:t>
            </a:r>
            <a:endParaRPr sz="2400" dirty="0">
              <a:latin typeface="+mj-lt"/>
            </a:endParaRPr>
          </a:p>
          <a:p>
            <a:pPr marL="0" lvl="0" indent="0" algn="just" rtl="0">
              <a:spcBef>
                <a:spcPts val="560"/>
              </a:spcBef>
              <a:spcAft>
                <a:spcPts val="0"/>
              </a:spcAft>
              <a:buClr>
                <a:schemeClr val="dk1"/>
              </a:buClr>
              <a:buSzPts val="2800"/>
              <a:buFont typeface="Times New Roman"/>
              <a:buNone/>
            </a:pP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Unity In Diversity</a:t>
            </a:r>
            <a:endParaRPr sz="2400" dirty="0">
              <a:latin typeface="+mj-lt"/>
            </a:endParaRPr>
          </a:p>
          <a:p>
            <a:pPr marL="342900" lvl="0" indent="-165100" algn="just" rtl="0">
              <a:spcBef>
                <a:spcPts val="560"/>
              </a:spcBef>
              <a:spcAft>
                <a:spcPts val="0"/>
              </a:spcAft>
              <a:buClr>
                <a:schemeClr val="dk1"/>
              </a:buClr>
              <a:buSzPts val="2800"/>
              <a:buFont typeface="Times New Roman"/>
              <a:buNone/>
            </a:pP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err="1">
                <a:latin typeface="+mj-lt"/>
              </a:rPr>
              <a:t>Ek</a:t>
            </a:r>
            <a:r>
              <a:rPr lang="en-IN" sz="2400" dirty="0">
                <a:latin typeface="+mj-lt"/>
              </a:rPr>
              <a:t> Bharat </a:t>
            </a:r>
            <a:r>
              <a:rPr lang="en-IN" sz="2400" dirty="0" err="1">
                <a:latin typeface="+mj-lt"/>
              </a:rPr>
              <a:t>Shreshtha</a:t>
            </a:r>
            <a:r>
              <a:rPr lang="en-IN" sz="2400" dirty="0">
                <a:latin typeface="+mj-lt"/>
              </a:rPr>
              <a:t> Bharat</a:t>
            </a:r>
            <a:endParaRPr sz="2400" dirty="0">
              <a:latin typeface="+mj-lt"/>
            </a:endParaRPr>
          </a:p>
          <a:p>
            <a:pPr marL="342900" lvl="0" indent="-165100" algn="just" rtl="0">
              <a:spcBef>
                <a:spcPts val="560"/>
              </a:spcBef>
              <a:spcAft>
                <a:spcPts val="0"/>
              </a:spcAft>
              <a:buClr>
                <a:schemeClr val="dk1"/>
              </a:buClr>
              <a:buSzPts val="2800"/>
              <a:buFont typeface="Times New Roman"/>
              <a:buNone/>
            </a:pP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err="1">
                <a:latin typeface="+mj-lt"/>
              </a:rPr>
              <a:t>Sarva</a:t>
            </a:r>
            <a:r>
              <a:rPr lang="en-IN" sz="2400" dirty="0">
                <a:latin typeface="+mj-lt"/>
              </a:rPr>
              <a:t> Dharma </a:t>
            </a:r>
            <a:r>
              <a:rPr lang="en-IN" sz="2400" dirty="0" err="1">
                <a:latin typeface="+mj-lt"/>
              </a:rPr>
              <a:t>Sambhav</a:t>
            </a:r>
            <a:endParaRPr sz="24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a:spLocks noGrp="1"/>
          </p:cNvSpPr>
          <p:nvPr>
            <p:ph type="title"/>
          </p:nvPr>
        </p:nvSpPr>
        <p:spPr>
          <a:xfrm>
            <a:off x="1228725" y="47625"/>
            <a:ext cx="8915400" cy="11430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IN" sz="3600" b="1" dirty="0">
                <a:solidFill>
                  <a:srgbClr val="FFFF00"/>
                </a:solidFill>
                <a:latin typeface="+mj-lt"/>
                <a:ea typeface="Times New Roman"/>
                <a:cs typeface="Times New Roman"/>
                <a:sym typeface="Times New Roman"/>
              </a:rPr>
              <a:t>Reinforcing India’s Multiculturalism</a:t>
            </a:r>
            <a:endParaRPr sz="3600" b="1" dirty="0">
              <a:latin typeface="+mj-lt"/>
            </a:endParaRPr>
          </a:p>
        </p:txBody>
      </p:sp>
      <p:sp>
        <p:nvSpPr>
          <p:cNvPr id="295" name="Google Shape;295;p16"/>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800"/>
              <a:buFont typeface="Times New Roman"/>
              <a:buChar char="•"/>
            </a:pPr>
            <a:r>
              <a:rPr lang="en-IN" sz="2400" dirty="0">
                <a:latin typeface="+mj-lt"/>
              </a:rPr>
              <a:t>For further </a:t>
            </a:r>
            <a:r>
              <a:rPr lang="en-IN" sz="2400" dirty="0">
                <a:solidFill>
                  <a:srgbClr val="FF0000"/>
                </a:solidFill>
                <a:latin typeface="+mj-lt"/>
              </a:rPr>
              <a:t>reinforcing India’s multiculturalism </a:t>
            </a:r>
            <a:r>
              <a:rPr lang="en-IN" sz="2400" dirty="0">
                <a:latin typeface="+mj-lt"/>
              </a:rPr>
              <a:t>there is a need to recognise the rights of minorities, vulnerable sections and  women and work towards their upliftment.</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For recognizing the minority rights the government has launched </a:t>
            </a:r>
            <a:r>
              <a:rPr lang="en-IN" sz="2400" dirty="0">
                <a:solidFill>
                  <a:srgbClr val="FF0000"/>
                </a:solidFill>
                <a:latin typeface="+mj-lt"/>
              </a:rPr>
              <a:t>various schemes </a:t>
            </a:r>
            <a:r>
              <a:rPr lang="en-IN" sz="2400" dirty="0">
                <a:latin typeface="+mj-lt"/>
              </a:rPr>
              <a:t>like :</a:t>
            </a:r>
            <a:endParaRPr sz="2400" dirty="0">
              <a:latin typeface="+mj-lt"/>
            </a:endParaRPr>
          </a:p>
          <a:p>
            <a:pPr marL="342900" lvl="0" indent="-342900" algn="just" rtl="0">
              <a:spcBef>
                <a:spcPts val="560"/>
              </a:spcBef>
              <a:spcAft>
                <a:spcPts val="0"/>
              </a:spcAft>
              <a:buClrTx/>
              <a:buSzPts val="2800"/>
              <a:buFont typeface="Wingdings" panose="05000000000000000000" pitchFamily="2" charset="2"/>
              <a:buChar char="ü"/>
            </a:pPr>
            <a:r>
              <a:rPr lang="en-IN" sz="2400" dirty="0">
                <a:solidFill>
                  <a:schemeClr val="tx1"/>
                </a:solidFill>
                <a:latin typeface="+mj-lt"/>
              </a:rPr>
              <a:t>pre-matric and post-matric scholarship</a:t>
            </a:r>
            <a:endParaRPr sz="2400" dirty="0">
              <a:solidFill>
                <a:schemeClr val="tx1"/>
              </a:solidFill>
              <a:latin typeface="+mj-lt"/>
            </a:endParaRPr>
          </a:p>
          <a:p>
            <a:pPr marL="342900" lvl="0" indent="-342900" algn="just" rtl="0">
              <a:spcBef>
                <a:spcPts val="560"/>
              </a:spcBef>
              <a:spcAft>
                <a:spcPts val="0"/>
              </a:spcAft>
              <a:buClrTx/>
              <a:buSzPts val="2800"/>
              <a:buFont typeface="Wingdings" panose="05000000000000000000" pitchFamily="2" charset="2"/>
              <a:buChar char="ü"/>
            </a:pPr>
            <a:r>
              <a:rPr lang="en-IN" sz="2400" dirty="0">
                <a:solidFill>
                  <a:schemeClr val="tx1"/>
                </a:solidFill>
                <a:latin typeface="+mj-lt"/>
              </a:rPr>
              <a:t>financial assistance for higher education especially for girls </a:t>
            </a:r>
            <a:endParaRPr sz="2400" dirty="0">
              <a:solidFill>
                <a:schemeClr val="tx1"/>
              </a:solidFill>
              <a:latin typeface="+mj-lt"/>
            </a:endParaRPr>
          </a:p>
          <a:p>
            <a:pPr marL="342900" lvl="0" indent="-342900" algn="just" rtl="0">
              <a:spcBef>
                <a:spcPts val="560"/>
              </a:spcBef>
              <a:spcAft>
                <a:spcPts val="0"/>
              </a:spcAft>
              <a:buClrTx/>
              <a:buSzPts val="2800"/>
              <a:buFont typeface="Wingdings" panose="05000000000000000000" pitchFamily="2" charset="2"/>
              <a:buChar char="ü"/>
            </a:pPr>
            <a:r>
              <a:rPr lang="en-IN" sz="2400" dirty="0">
                <a:solidFill>
                  <a:schemeClr val="tx1"/>
                </a:solidFill>
                <a:latin typeface="+mj-lt"/>
              </a:rPr>
              <a:t>Skill India</a:t>
            </a:r>
            <a:endParaRPr sz="2400" dirty="0">
              <a:solidFill>
                <a:schemeClr val="tx1"/>
              </a:solidFill>
              <a:latin typeface="+mj-lt"/>
            </a:endParaRPr>
          </a:p>
          <a:p>
            <a:pPr marL="342900" lvl="0" indent="-342900" algn="just" rtl="0">
              <a:spcBef>
                <a:spcPts val="560"/>
              </a:spcBef>
              <a:spcAft>
                <a:spcPts val="0"/>
              </a:spcAft>
              <a:buClrTx/>
              <a:buSzPts val="2800"/>
              <a:buFont typeface="Wingdings" panose="05000000000000000000" pitchFamily="2" charset="2"/>
              <a:buChar char="ü"/>
            </a:pPr>
            <a:r>
              <a:rPr lang="en-IN" sz="2400" dirty="0">
                <a:solidFill>
                  <a:schemeClr val="tx1"/>
                </a:solidFill>
                <a:latin typeface="+mj-lt"/>
              </a:rPr>
              <a:t>Credit scheme under Mudra (for encouraging entrepreneurship among minorities).</a:t>
            </a:r>
            <a:endParaRPr sz="2400" dirty="0">
              <a:solidFill>
                <a:schemeClr val="tx1"/>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txBox="1">
            <a:spLocks noGrp="1"/>
          </p:cNvSpPr>
          <p:nvPr>
            <p:ph type="title"/>
          </p:nvPr>
        </p:nvSpPr>
        <p:spPr>
          <a:xfrm>
            <a:off x="644525" y="136525"/>
            <a:ext cx="8915400" cy="7143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Multiculturalism</a:t>
            </a:r>
            <a:endParaRPr sz="3600" b="1" dirty="0">
              <a:latin typeface="+mj-lt"/>
            </a:endParaRPr>
          </a:p>
        </p:txBody>
      </p:sp>
      <p:sp>
        <p:nvSpPr>
          <p:cNvPr id="301" name="Google Shape;301;p17"/>
          <p:cNvSpPr txBox="1">
            <a:spLocks noGrp="1"/>
          </p:cNvSpPr>
          <p:nvPr>
            <p:ph type="body" idx="1"/>
          </p:nvPr>
        </p:nvSpPr>
        <p:spPr>
          <a:xfrm>
            <a:off x="263525" y="1201738"/>
            <a:ext cx="9434513" cy="5037137"/>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800"/>
              <a:buFont typeface="Times New Roman"/>
              <a:buNone/>
            </a:pPr>
            <a:r>
              <a:rPr lang="en-IN" sz="2400" dirty="0">
                <a:solidFill>
                  <a:srgbClr val="FF0000"/>
                </a:solidFill>
                <a:latin typeface="+mj-lt"/>
              </a:rPr>
              <a:t>CONCLUSION</a:t>
            </a:r>
            <a:r>
              <a:rPr lang="en-IN" sz="2400" dirty="0">
                <a:latin typeface="+mj-lt"/>
              </a:rPr>
              <a:t>:</a:t>
            </a:r>
            <a:endParaRPr sz="2400" dirty="0">
              <a:latin typeface="+mj-lt"/>
            </a:endParaRPr>
          </a:p>
          <a:p>
            <a:pPr marL="342900" algn="just">
              <a:spcBef>
                <a:spcPts val="560"/>
              </a:spcBef>
              <a:buSzPts val="2800"/>
            </a:pPr>
            <a:r>
              <a:rPr lang="en-IN" sz="2400" dirty="0">
                <a:latin typeface="+mj-lt"/>
              </a:rPr>
              <a:t>Preservation of diverse cultures is an essential element for a rich human civilization. </a:t>
            </a:r>
          </a:p>
          <a:p>
            <a:pPr marL="342900" algn="just">
              <a:spcBef>
                <a:spcPts val="560"/>
              </a:spcBef>
              <a:buSzPts val="2800"/>
            </a:pPr>
            <a:r>
              <a:rPr lang="en-IN" sz="2400" dirty="0">
                <a:latin typeface="+mj-lt"/>
              </a:rPr>
              <a:t>Globalization led to ‘economic integration’ but could not succeed in ‘cultural integration’. </a:t>
            </a:r>
          </a:p>
          <a:p>
            <a:pPr marL="342900" algn="just">
              <a:spcBef>
                <a:spcPts val="560"/>
              </a:spcBef>
              <a:buSzPts val="2800"/>
            </a:pPr>
            <a:r>
              <a:rPr lang="en-IN" sz="2400" dirty="0">
                <a:latin typeface="+mj-lt"/>
              </a:rPr>
              <a:t>This cultural discrimination is the reason for problems like terrorism, the refugee crisis, war etc. </a:t>
            </a:r>
          </a:p>
          <a:p>
            <a:pPr marL="342900" algn="just">
              <a:spcBef>
                <a:spcPts val="560"/>
              </a:spcBef>
              <a:buSzPts val="2800"/>
            </a:pPr>
            <a:r>
              <a:rPr lang="en-IN" sz="2400" dirty="0">
                <a:latin typeface="+mj-lt"/>
              </a:rPr>
              <a:t>It is necessary for human civilization to not only get political recognition and respect of different cultures at the global level but also try to give it to ourselves individually.</a:t>
            </a:r>
            <a:endParaRPr sz="2400"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8" descr="Multicultarism Answer Writing.png"/>
          <p:cNvPicPr preferRelativeResize="0">
            <a:picLocks noGrp="1"/>
          </p:cNvPicPr>
          <p:nvPr>
            <p:ph type="body" idx="1"/>
          </p:nvPr>
        </p:nvPicPr>
        <p:blipFill rotWithShape="1">
          <a:blip r:embed="rId3">
            <a:alphaModFix/>
          </a:blip>
          <a:srcRect/>
          <a:stretch/>
        </p:blipFill>
        <p:spPr>
          <a:xfrm>
            <a:off x="0" y="874713"/>
            <a:ext cx="9906000" cy="56562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A75F-D2ED-41F5-9891-CC703E3B5DA8}"/>
              </a:ext>
            </a:extLst>
          </p:cNvPr>
          <p:cNvSpPr>
            <a:spLocks noGrp="1"/>
          </p:cNvSpPr>
          <p:nvPr>
            <p:ph type="title"/>
          </p:nvPr>
        </p:nvSpPr>
        <p:spPr>
          <a:xfrm>
            <a:off x="658138" y="2679635"/>
            <a:ext cx="8915400" cy="1143000"/>
          </a:xfrm>
        </p:spPr>
        <p:txBody>
          <a:bodyPr/>
          <a:lstStyle/>
          <a:p>
            <a:pPr marL="0" lvl="0" indent="0" rtl="0">
              <a:spcBef>
                <a:spcPts val="880"/>
              </a:spcBef>
              <a:spcAft>
                <a:spcPts val="0"/>
              </a:spcAft>
            </a:pPr>
            <a:r>
              <a:rPr lang="en-US" sz="3200" b="1" dirty="0">
                <a:latin typeface="+mj-lt"/>
              </a:rPr>
              <a:t>Art and Culture:</a:t>
            </a:r>
            <a:br>
              <a:rPr lang="en-US" sz="3200" b="1" dirty="0">
                <a:latin typeface="+mj-lt"/>
              </a:rPr>
            </a:br>
            <a:r>
              <a:rPr lang="en-US" sz="3200" b="1" dirty="0">
                <a:latin typeface="+mj-lt"/>
              </a:rPr>
              <a:t>Contemporary Issues and Debates</a:t>
            </a:r>
            <a:br>
              <a:rPr lang="en-US" sz="2800" b="1" dirty="0">
                <a:latin typeface="+mj-lt"/>
              </a:rPr>
            </a:br>
            <a:endParaRPr lang="en-IN" sz="2800" dirty="0"/>
          </a:p>
        </p:txBody>
      </p:sp>
    </p:spTree>
    <p:extLst>
      <p:ext uri="{BB962C8B-B14F-4D97-AF65-F5344CB8AC3E}">
        <p14:creationId xmlns:p14="http://schemas.microsoft.com/office/powerpoint/2010/main" val="334739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0"/>
          <p:cNvSpPr txBox="1">
            <a:spLocks noGrp="1"/>
          </p:cNvSpPr>
          <p:nvPr>
            <p:ph type="title"/>
          </p:nvPr>
        </p:nvSpPr>
        <p:spPr>
          <a:xfrm>
            <a:off x="782638" y="173038"/>
            <a:ext cx="8915400" cy="8413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Introduction</a:t>
            </a:r>
            <a:endParaRPr sz="3600" dirty="0">
              <a:latin typeface="+mj-lt"/>
            </a:endParaRPr>
          </a:p>
        </p:txBody>
      </p:sp>
      <p:sp>
        <p:nvSpPr>
          <p:cNvPr id="317" name="Google Shape;317;p20"/>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469900" lvl="0" indent="-457200" algn="just" rtl="0">
              <a:lnSpc>
                <a:spcPct val="112500"/>
              </a:lnSpc>
              <a:spcBef>
                <a:spcPts val="0"/>
              </a:spcBef>
              <a:spcAft>
                <a:spcPts val="0"/>
              </a:spcAft>
              <a:buClr>
                <a:schemeClr val="dk1"/>
              </a:buClr>
              <a:buSzPts val="2800"/>
              <a:buFont typeface="Arial"/>
              <a:buChar char="•"/>
            </a:pPr>
            <a:r>
              <a:rPr lang="en-IN" sz="2400" dirty="0">
                <a:latin typeface="+mj-lt"/>
              </a:rPr>
              <a:t>The Indian period is unique in its art, literature and architecture.</a:t>
            </a:r>
            <a:endParaRPr sz="2400" dirty="0">
              <a:latin typeface="+mj-lt"/>
            </a:endParaRPr>
          </a:p>
          <a:p>
            <a:pPr marL="469900" lvl="0" indent="-279400" algn="just" rtl="0">
              <a:lnSpc>
                <a:spcPct val="112500"/>
              </a:lnSpc>
              <a:spcBef>
                <a:spcPts val="375"/>
              </a:spcBef>
              <a:spcAft>
                <a:spcPts val="0"/>
              </a:spcAft>
              <a:buClr>
                <a:schemeClr val="dk1"/>
              </a:buClr>
              <a:buSzPts val="2800"/>
              <a:buFont typeface="Arial"/>
              <a:buNone/>
            </a:pPr>
            <a:endParaRPr sz="2400" dirty="0">
              <a:latin typeface="+mj-lt"/>
            </a:endParaRPr>
          </a:p>
          <a:p>
            <a:pPr marL="469900" lvl="0" indent="-457200" algn="just" rtl="0">
              <a:lnSpc>
                <a:spcPct val="93000"/>
              </a:lnSpc>
              <a:spcBef>
                <a:spcPts val="75"/>
              </a:spcBef>
              <a:spcAft>
                <a:spcPts val="0"/>
              </a:spcAft>
              <a:buClr>
                <a:schemeClr val="dk1"/>
              </a:buClr>
              <a:buSzPts val="2800"/>
              <a:buFont typeface="Arial"/>
              <a:buChar char="•"/>
            </a:pPr>
            <a:r>
              <a:rPr lang="en-IN" sz="2400" dirty="0">
                <a:solidFill>
                  <a:srgbClr val="FF0000"/>
                </a:solidFill>
                <a:latin typeface="+mj-lt"/>
              </a:rPr>
              <a:t>Indian art is constantly challenged </a:t>
            </a:r>
            <a:r>
              <a:rPr lang="en-IN" sz="2400" dirty="0">
                <a:latin typeface="+mj-lt"/>
              </a:rPr>
              <a:t>as it rises to the peak of achieving the ideals of one philosophy in a visual form, then begins anew for another.</a:t>
            </a:r>
            <a:endParaRPr sz="2400" dirty="0">
              <a:latin typeface="+mj-lt"/>
            </a:endParaRPr>
          </a:p>
          <a:p>
            <a:pPr marL="469900" lvl="0" indent="-279400" algn="just" rtl="0">
              <a:lnSpc>
                <a:spcPct val="93000"/>
              </a:lnSpc>
              <a:spcBef>
                <a:spcPts val="75"/>
              </a:spcBef>
              <a:spcAft>
                <a:spcPts val="0"/>
              </a:spcAft>
              <a:buClr>
                <a:schemeClr val="dk1"/>
              </a:buClr>
              <a:buSzPts val="2800"/>
              <a:buFont typeface="Arial"/>
              <a:buNone/>
            </a:pPr>
            <a:endParaRPr sz="2400" dirty="0">
              <a:latin typeface="+mj-lt"/>
            </a:endParaRPr>
          </a:p>
          <a:p>
            <a:pPr marL="469900" lvl="0" indent="-457200" algn="just" rtl="0">
              <a:lnSpc>
                <a:spcPct val="98000"/>
              </a:lnSpc>
              <a:spcBef>
                <a:spcPts val="125"/>
              </a:spcBef>
              <a:spcAft>
                <a:spcPts val="0"/>
              </a:spcAft>
              <a:buClr>
                <a:schemeClr val="dk1"/>
              </a:buClr>
              <a:buSzPts val="2800"/>
              <a:buFont typeface="Arial"/>
              <a:buChar char="•"/>
            </a:pPr>
            <a:r>
              <a:rPr lang="en-IN" sz="2400" dirty="0">
                <a:latin typeface="+mj-lt"/>
              </a:rPr>
              <a:t>Each religion and philosophical system provided its own  nuances,  vast  metaphors  and  similes,  rich associations, wild imaginations, humanization of gods and celestial beings, characterization of people, the single purpose and ideal of life to be interpreted in art.</a:t>
            </a:r>
            <a:endParaRPr sz="2400" dirty="0">
              <a:latin typeface="+mj-lt"/>
            </a:endParaRPr>
          </a:p>
          <a:p>
            <a:pPr marL="269875" lvl="0" indent="-257175"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776288" y="118996"/>
            <a:ext cx="8921750" cy="102400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IN" sz="3600" b="1" dirty="0">
                <a:solidFill>
                  <a:srgbClr val="FFFF00"/>
                </a:solidFill>
              </a:rPr>
              <a:t>Syllabus- Unit 1</a:t>
            </a:r>
            <a:endParaRPr sz="3600" dirty="0"/>
          </a:p>
        </p:txBody>
      </p:sp>
      <p:sp>
        <p:nvSpPr>
          <p:cNvPr id="211" name="Google Shape;211;p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None/>
            </a:pPr>
            <a:r>
              <a:rPr lang="en-IN" b="1" dirty="0">
                <a:latin typeface="+mj-lt"/>
              </a:rPr>
              <a:t>  </a:t>
            </a:r>
            <a:r>
              <a:rPr lang="en-IN" b="1" dirty="0">
                <a:solidFill>
                  <a:srgbClr val="FF0000"/>
                </a:solidFill>
                <a:latin typeface="+mj-lt"/>
              </a:rPr>
              <a:t>Unit I: [Indian History &amp; Culture]                   L: 12</a:t>
            </a:r>
            <a:endParaRPr dirty="0">
              <a:latin typeface="+mj-lt"/>
            </a:endParaRPr>
          </a:p>
          <a:p>
            <a:pPr marL="342900" lvl="0" indent="-342900" algn="l" rtl="0">
              <a:spcBef>
                <a:spcPts val="560"/>
              </a:spcBef>
              <a:spcAft>
                <a:spcPts val="0"/>
              </a:spcAft>
              <a:buClr>
                <a:schemeClr val="dk1"/>
              </a:buClr>
              <a:buSzPts val="2800"/>
              <a:buFont typeface="Times New Roman"/>
              <a:buNone/>
            </a:pPr>
            <a:endParaRPr dirty="0">
              <a:solidFill>
                <a:srgbClr val="FF0000"/>
              </a:solidFill>
            </a:endParaRPr>
          </a:p>
          <a:p>
            <a:pPr marL="514350" lvl="0" indent="-514350" algn="just" rtl="0">
              <a:spcBef>
                <a:spcPts val="560"/>
              </a:spcBef>
              <a:spcAft>
                <a:spcPts val="0"/>
              </a:spcAft>
              <a:buClr>
                <a:schemeClr val="dk1"/>
              </a:buClr>
              <a:buSzPts val="2800"/>
              <a:buFont typeface="Times New Roman"/>
              <a:buAutoNum type="arabicPeriod"/>
            </a:pPr>
            <a:r>
              <a:rPr lang="en-IN" dirty="0">
                <a:latin typeface="+mj-lt"/>
              </a:rPr>
              <a:t>Socio-cultural Configuration of Contemporary India: Unity, Diversity, Multi- Culturalism.</a:t>
            </a:r>
            <a:endParaRPr dirty="0">
              <a:latin typeface="+mj-lt"/>
            </a:endParaRPr>
          </a:p>
          <a:p>
            <a:pPr marL="514350" lvl="0" indent="-514350" algn="just" rtl="0">
              <a:spcBef>
                <a:spcPts val="560"/>
              </a:spcBef>
              <a:spcAft>
                <a:spcPts val="0"/>
              </a:spcAft>
              <a:buClr>
                <a:schemeClr val="dk1"/>
              </a:buClr>
              <a:buSzPts val="2800"/>
              <a:buFont typeface="Times New Roman"/>
              <a:buNone/>
            </a:pPr>
            <a:endParaRPr dirty="0">
              <a:latin typeface="+mj-lt"/>
            </a:endParaRPr>
          </a:p>
          <a:p>
            <a:pPr marL="342900" lvl="0" indent="-342900" algn="just" rtl="0">
              <a:spcBef>
                <a:spcPts val="560"/>
              </a:spcBef>
              <a:spcAft>
                <a:spcPts val="0"/>
              </a:spcAft>
              <a:buClr>
                <a:schemeClr val="dk1"/>
              </a:buClr>
              <a:buSzPts val="2800"/>
              <a:buFont typeface="Times New Roman"/>
              <a:buNone/>
            </a:pPr>
            <a:r>
              <a:rPr lang="en-IN" dirty="0">
                <a:latin typeface="+mj-lt"/>
              </a:rPr>
              <a:t>2. Art, Culture &amp; Politics: Contemporary Issues and Debates.</a:t>
            </a:r>
            <a:endParaRPr dirty="0">
              <a:latin typeface="+mj-lt"/>
            </a:endParaRPr>
          </a:p>
          <a:p>
            <a:pPr marL="342900" lvl="0" indent="-342900" algn="just" rtl="0">
              <a:spcBef>
                <a:spcPts val="560"/>
              </a:spcBef>
              <a:spcAft>
                <a:spcPts val="0"/>
              </a:spcAft>
              <a:buClr>
                <a:schemeClr val="dk1"/>
              </a:buClr>
              <a:buSzPts val="2800"/>
              <a:buFont typeface="Times New Roman"/>
              <a:buNone/>
            </a:pPr>
            <a:endParaRPr dirty="0">
              <a:latin typeface="+mj-lt"/>
            </a:endParaRPr>
          </a:p>
          <a:p>
            <a:pPr marL="342900" lvl="0" indent="-342900" algn="just" rtl="0">
              <a:spcBef>
                <a:spcPts val="560"/>
              </a:spcBef>
              <a:spcAft>
                <a:spcPts val="0"/>
              </a:spcAft>
              <a:buClr>
                <a:schemeClr val="dk1"/>
              </a:buClr>
              <a:buSzPts val="2800"/>
              <a:buFont typeface="Times New Roman"/>
              <a:buNone/>
            </a:pPr>
            <a:r>
              <a:rPr lang="en-IN" dirty="0">
                <a:latin typeface="+mj-lt"/>
              </a:rPr>
              <a:t>3. Scientific Temper: Concept, Relevance and Practice.</a:t>
            </a:r>
            <a:endParaRPr dirty="0">
              <a:latin typeface="+mj-lt"/>
            </a:endParaRPr>
          </a:p>
          <a:p>
            <a:pPr marL="342900" lvl="0" indent="-342900" algn="just" rtl="0">
              <a:spcBef>
                <a:spcPts val="560"/>
              </a:spcBef>
              <a:spcAft>
                <a:spcPts val="0"/>
              </a:spcAft>
              <a:buClr>
                <a:schemeClr val="dk1"/>
              </a:buClr>
              <a:buSzPts val="2800"/>
              <a:buFont typeface="Times New Roman"/>
              <a:buNone/>
            </a:pPr>
            <a:endParaRPr dirty="0">
              <a:latin typeface="+mj-lt"/>
            </a:endParaRPr>
          </a:p>
          <a:p>
            <a:pPr marL="342900" lvl="0" indent="-342900" algn="just" rtl="0">
              <a:spcBef>
                <a:spcPts val="560"/>
              </a:spcBef>
              <a:spcAft>
                <a:spcPts val="0"/>
              </a:spcAft>
              <a:buClr>
                <a:schemeClr val="dk1"/>
              </a:buClr>
              <a:buSzPts val="2800"/>
              <a:buFont typeface="Times New Roman"/>
              <a:buNone/>
            </a:pPr>
            <a:r>
              <a:rPr lang="en-IN" dirty="0">
                <a:latin typeface="+mj-lt"/>
              </a:rPr>
              <a:t>4. Indian Freedom Movement (1857-1947) Landmarks.</a:t>
            </a:r>
            <a:endParaRPr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txBox="1">
            <a:spLocks noGrp="1"/>
          </p:cNvSpPr>
          <p:nvPr>
            <p:ph type="title"/>
          </p:nvPr>
        </p:nvSpPr>
        <p:spPr>
          <a:xfrm>
            <a:off x="547688" y="168275"/>
            <a:ext cx="8915400" cy="74453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Indian Art Forms </a:t>
            </a:r>
            <a:endParaRPr sz="3600" dirty="0">
              <a:latin typeface="+mj-lt"/>
            </a:endParaRPr>
          </a:p>
        </p:txBody>
      </p:sp>
      <p:sp>
        <p:nvSpPr>
          <p:cNvPr id="323" name="Google Shape;323;p21"/>
          <p:cNvSpPr txBox="1">
            <a:spLocks noGrp="1"/>
          </p:cNvSpPr>
          <p:nvPr>
            <p:ph type="body" idx="1"/>
          </p:nvPr>
        </p:nvSpPr>
        <p:spPr>
          <a:xfrm>
            <a:off x="184150" y="541338"/>
            <a:ext cx="9642475" cy="5292725"/>
          </a:xfrm>
          <a:prstGeom prst="rect">
            <a:avLst/>
          </a:prstGeom>
          <a:noFill/>
          <a:ln>
            <a:noFill/>
          </a:ln>
        </p:spPr>
        <p:txBody>
          <a:bodyPr spcFirstLastPara="1" wrap="square" lIns="91425" tIns="45700" rIns="91425" bIns="45700" anchor="t" anchorCtr="0">
            <a:noAutofit/>
          </a:bodyPr>
          <a:lstStyle/>
          <a:p>
            <a:pPr marL="266700" lvl="0" indent="-133096" algn="l" rtl="0">
              <a:spcBef>
                <a:spcPts val="0"/>
              </a:spcBef>
              <a:spcAft>
                <a:spcPts val="0"/>
              </a:spcAft>
              <a:buClr>
                <a:srgbClr val="2CA1BE"/>
              </a:buClr>
              <a:buSzPts val="1904"/>
              <a:buFont typeface="Noto Sans Symbols"/>
              <a:buNone/>
            </a:pPr>
            <a:endParaRPr dirty="0">
              <a:latin typeface="Cambria"/>
              <a:ea typeface="Cambria"/>
              <a:cs typeface="Cambria"/>
              <a:sym typeface="Cambria"/>
            </a:endParaRPr>
          </a:p>
          <a:p>
            <a:pPr marL="12700" lvl="0" indent="0" algn="just" rtl="0">
              <a:spcBef>
                <a:spcPts val="500"/>
              </a:spcBef>
              <a:spcAft>
                <a:spcPts val="0"/>
              </a:spcAft>
              <a:buClr>
                <a:srgbClr val="2CA1BE"/>
              </a:buClr>
              <a:buSzPts val="1904"/>
              <a:buFont typeface="Times New Roman"/>
              <a:buNone/>
            </a:pPr>
            <a:r>
              <a:rPr lang="en-IN" sz="2400" dirty="0">
                <a:latin typeface="+mj-lt"/>
              </a:rPr>
              <a:t> </a:t>
            </a:r>
            <a:r>
              <a:rPr lang="en-IN" sz="2400" b="1" dirty="0">
                <a:solidFill>
                  <a:srgbClr val="FF0000"/>
                </a:solidFill>
                <a:latin typeface="+mj-lt"/>
              </a:rPr>
              <a:t>Visual Arts </a:t>
            </a:r>
            <a:r>
              <a:rPr lang="en-IN" sz="2400" b="1" dirty="0">
                <a:latin typeface="+mj-lt"/>
              </a:rPr>
              <a:t>:-</a:t>
            </a:r>
            <a:endParaRPr sz="2400" dirty="0">
              <a:latin typeface="+mj-lt"/>
            </a:endParaRPr>
          </a:p>
          <a:p>
            <a:pPr marL="469900" lvl="0" indent="-457200" algn="just" rtl="0">
              <a:spcBef>
                <a:spcPts val="500"/>
              </a:spcBef>
              <a:spcAft>
                <a:spcPts val="0"/>
              </a:spcAft>
              <a:buClr>
                <a:schemeClr val="dk1"/>
              </a:buClr>
              <a:buSzPts val="2800"/>
              <a:buFont typeface="Arial"/>
              <a:buChar char="•"/>
            </a:pPr>
            <a:r>
              <a:rPr lang="en-IN" sz="2400" dirty="0">
                <a:latin typeface="+mj-lt"/>
              </a:rPr>
              <a:t>Indian Architecture, Sculpture and Pottery</a:t>
            </a:r>
            <a:endParaRPr sz="2400" dirty="0">
              <a:latin typeface="+mj-lt"/>
            </a:endParaRPr>
          </a:p>
          <a:p>
            <a:pPr marL="469900" lvl="0" indent="-457200" algn="just" rtl="0">
              <a:spcBef>
                <a:spcPts val="413"/>
              </a:spcBef>
              <a:spcAft>
                <a:spcPts val="0"/>
              </a:spcAft>
              <a:buClr>
                <a:schemeClr val="dk1"/>
              </a:buClr>
              <a:buSzPts val="2800"/>
              <a:buFont typeface="Arial"/>
              <a:buChar char="•"/>
            </a:pPr>
            <a:r>
              <a:rPr lang="en-IN" sz="2400" dirty="0">
                <a:latin typeface="+mj-lt"/>
              </a:rPr>
              <a:t>Indian Paintings</a:t>
            </a:r>
            <a:endParaRPr sz="2400" dirty="0">
              <a:latin typeface="+mj-lt"/>
            </a:endParaRPr>
          </a:p>
          <a:p>
            <a:pPr marL="469900" lvl="0" indent="-457200" algn="just" rtl="0">
              <a:spcBef>
                <a:spcPts val="400"/>
              </a:spcBef>
              <a:spcAft>
                <a:spcPts val="0"/>
              </a:spcAft>
              <a:buClr>
                <a:schemeClr val="dk1"/>
              </a:buClr>
              <a:buSzPts val="2800"/>
              <a:buFont typeface="Arial"/>
              <a:buChar char="•"/>
            </a:pPr>
            <a:r>
              <a:rPr lang="en-IN" sz="2400" dirty="0">
                <a:latin typeface="+mj-lt"/>
              </a:rPr>
              <a:t>Indian Handicrafts</a:t>
            </a:r>
            <a:endParaRPr sz="2400" dirty="0">
              <a:latin typeface="+mj-lt"/>
            </a:endParaRPr>
          </a:p>
          <a:p>
            <a:pPr marL="469900" lvl="0" indent="-457200" algn="just" rtl="0">
              <a:lnSpc>
                <a:spcPct val="119642"/>
              </a:lnSpc>
              <a:spcBef>
                <a:spcPts val="525"/>
              </a:spcBef>
              <a:spcAft>
                <a:spcPts val="0"/>
              </a:spcAft>
              <a:buClr>
                <a:schemeClr val="dk1"/>
              </a:buClr>
              <a:buSzPts val="2800"/>
              <a:buFont typeface="Arial"/>
              <a:buChar char="•"/>
            </a:pPr>
            <a:r>
              <a:rPr lang="en-IN" sz="2400" dirty="0">
                <a:latin typeface="+mj-lt"/>
              </a:rPr>
              <a:t>UNESCO’s list of Tangible World Heritage Sites in India</a:t>
            </a:r>
            <a:endParaRPr sz="2400" dirty="0">
              <a:latin typeface="+mj-lt"/>
            </a:endParaRPr>
          </a:p>
          <a:p>
            <a:pPr marL="469900" lvl="0" indent="-279400" algn="just" rtl="0">
              <a:lnSpc>
                <a:spcPct val="119642"/>
              </a:lnSpc>
              <a:spcBef>
                <a:spcPts val="525"/>
              </a:spcBef>
              <a:spcAft>
                <a:spcPts val="0"/>
              </a:spcAft>
              <a:buClr>
                <a:schemeClr val="dk1"/>
              </a:buClr>
              <a:buSzPts val="2800"/>
              <a:buFont typeface="Arial"/>
              <a:buNone/>
            </a:pPr>
            <a:endParaRPr sz="2400" dirty="0">
              <a:latin typeface="+mj-lt"/>
            </a:endParaRPr>
          </a:p>
          <a:p>
            <a:pPr marL="12700" lvl="0" indent="0" algn="just" rtl="0">
              <a:spcBef>
                <a:spcPts val="288"/>
              </a:spcBef>
              <a:spcAft>
                <a:spcPts val="0"/>
              </a:spcAft>
              <a:buClr>
                <a:schemeClr val="dk1"/>
              </a:buClr>
              <a:buSzPts val="2800"/>
              <a:buFont typeface="Times New Roman"/>
              <a:buNone/>
            </a:pPr>
            <a:r>
              <a:rPr lang="en-IN" sz="2400" b="1" dirty="0">
                <a:latin typeface="+mj-lt"/>
              </a:rPr>
              <a:t> </a:t>
            </a:r>
            <a:r>
              <a:rPr lang="en-IN" sz="2400" b="1" dirty="0">
                <a:solidFill>
                  <a:srgbClr val="FF0000"/>
                </a:solidFill>
                <a:latin typeface="+mj-lt"/>
              </a:rPr>
              <a:t>Performing Arts </a:t>
            </a:r>
            <a:r>
              <a:rPr lang="en-IN" sz="2400" b="1" dirty="0">
                <a:latin typeface="+mj-lt"/>
              </a:rPr>
              <a:t>:-</a:t>
            </a:r>
            <a:endParaRPr sz="2400" dirty="0">
              <a:latin typeface="+mj-lt"/>
            </a:endParaRPr>
          </a:p>
          <a:p>
            <a:pPr marL="469900" lvl="0" indent="-457200" algn="just" rtl="0">
              <a:spcBef>
                <a:spcPts val="425"/>
              </a:spcBef>
              <a:spcAft>
                <a:spcPts val="0"/>
              </a:spcAft>
              <a:buClr>
                <a:schemeClr val="dk1"/>
              </a:buClr>
              <a:buSzPts val="2800"/>
              <a:buFont typeface="Arial"/>
              <a:buChar char="•"/>
            </a:pPr>
            <a:r>
              <a:rPr lang="en-IN" sz="2400" dirty="0">
                <a:latin typeface="+mj-lt"/>
              </a:rPr>
              <a:t>Indian Music</a:t>
            </a:r>
            <a:endParaRPr sz="2400" dirty="0">
              <a:latin typeface="+mj-lt"/>
            </a:endParaRPr>
          </a:p>
          <a:p>
            <a:pPr marL="469900" lvl="0" indent="-457200" algn="just" rtl="0">
              <a:spcBef>
                <a:spcPts val="388"/>
              </a:spcBef>
              <a:spcAft>
                <a:spcPts val="0"/>
              </a:spcAft>
              <a:buClr>
                <a:schemeClr val="dk1"/>
              </a:buClr>
              <a:buSzPts val="2800"/>
              <a:buFont typeface="Arial"/>
              <a:buChar char="•"/>
            </a:pPr>
            <a:r>
              <a:rPr lang="en-IN" sz="2400" dirty="0">
                <a:latin typeface="+mj-lt"/>
              </a:rPr>
              <a:t>Indian Dance Forms</a:t>
            </a:r>
            <a:endParaRPr sz="2400" dirty="0">
              <a:latin typeface="+mj-lt"/>
            </a:endParaRPr>
          </a:p>
          <a:p>
            <a:pPr marL="469900" lvl="0" indent="-457200" algn="just" rtl="0">
              <a:spcBef>
                <a:spcPts val="413"/>
              </a:spcBef>
              <a:spcAft>
                <a:spcPts val="0"/>
              </a:spcAft>
              <a:buClr>
                <a:schemeClr val="dk1"/>
              </a:buClr>
              <a:buSzPts val="2800"/>
              <a:buFont typeface="Arial"/>
              <a:buChar char="•"/>
            </a:pPr>
            <a:r>
              <a:rPr lang="en-IN" sz="2400" dirty="0">
                <a:latin typeface="+mj-lt"/>
              </a:rPr>
              <a:t>Indian Theatre</a:t>
            </a:r>
            <a:endParaRPr sz="2400" dirty="0">
              <a:latin typeface="+mj-lt"/>
            </a:endParaRPr>
          </a:p>
          <a:p>
            <a:pPr marL="469900" lvl="0" indent="-457200" algn="just" rtl="0">
              <a:spcBef>
                <a:spcPts val="413"/>
              </a:spcBef>
              <a:spcAft>
                <a:spcPts val="0"/>
              </a:spcAft>
              <a:buClr>
                <a:schemeClr val="dk1"/>
              </a:buClr>
              <a:buSzPts val="2800"/>
              <a:buFont typeface="Arial"/>
              <a:buChar char="•"/>
            </a:pPr>
            <a:r>
              <a:rPr lang="en-IN" sz="2400" dirty="0">
                <a:latin typeface="+mj-lt"/>
              </a:rPr>
              <a:t>Puppetry</a:t>
            </a:r>
            <a:endParaRPr sz="2400" dirty="0">
              <a:latin typeface="+mj-lt"/>
            </a:endParaRPr>
          </a:p>
          <a:p>
            <a:pPr marL="12700" lvl="0" indent="0" algn="l" rtl="0">
              <a:lnSpc>
                <a:spcPct val="119642"/>
              </a:lnSpc>
              <a:spcBef>
                <a:spcPts val="525"/>
              </a:spcBef>
              <a:spcAft>
                <a:spcPts val="0"/>
              </a:spcAft>
              <a:buClr>
                <a:srgbClr val="2CA1BE"/>
              </a:buClr>
              <a:buSzPts val="1904"/>
              <a:buFont typeface="Times New Roman"/>
              <a:buNone/>
            </a:pPr>
            <a:endParaRPr dirty="0"/>
          </a:p>
          <a:p>
            <a:pPr marL="12700" lvl="0" indent="0" algn="l" rtl="0">
              <a:spcBef>
                <a:spcPts val="288"/>
              </a:spcBef>
              <a:spcAft>
                <a:spcPts val="0"/>
              </a:spcAft>
              <a:buClr>
                <a:schemeClr val="dk1"/>
              </a:buClr>
              <a:buSzPts val="2800"/>
              <a:buFont typeface="Times New Roman"/>
              <a:buNone/>
            </a:pPr>
            <a:r>
              <a:rPr lang="en-IN" b="1" dirty="0"/>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2"/>
          <p:cNvSpPr txBox="1">
            <a:spLocks noGrp="1"/>
          </p:cNvSpPr>
          <p:nvPr>
            <p:ph type="title"/>
          </p:nvPr>
        </p:nvSpPr>
        <p:spPr>
          <a:xfrm>
            <a:off x="990600" y="168275"/>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Intangible Cultural Heritage</a:t>
            </a:r>
            <a:endParaRPr sz="3600" b="1" dirty="0">
              <a:latin typeface="+mj-lt"/>
            </a:endParaRPr>
          </a:p>
        </p:txBody>
      </p:sp>
      <p:sp>
        <p:nvSpPr>
          <p:cNvPr id="329" name="Google Shape;329;p22"/>
          <p:cNvSpPr txBox="1">
            <a:spLocks noGrp="1"/>
          </p:cNvSpPr>
          <p:nvPr>
            <p:ph type="body" idx="1"/>
          </p:nvPr>
        </p:nvSpPr>
        <p:spPr>
          <a:xfrm>
            <a:off x="234950" y="1109663"/>
            <a:ext cx="9434513" cy="522446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800"/>
              <a:buFont typeface="Times New Roman"/>
              <a:buNone/>
            </a:pPr>
            <a:r>
              <a:rPr lang="en-IN" sz="2400" dirty="0">
                <a:latin typeface="+mj-lt"/>
              </a:rPr>
              <a:t>An</a:t>
            </a:r>
            <a:r>
              <a:rPr lang="en-IN" sz="2400" dirty="0">
                <a:solidFill>
                  <a:srgbClr val="FF0000"/>
                </a:solidFill>
                <a:latin typeface="+mj-lt"/>
              </a:rPr>
              <a:t> </a:t>
            </a:r>
            <a:r>
              <a:rPr lang="en-IN" sz="2400" b="1" dirty="0">
                <a:solidFill>
                  <a:srgbClr val="FF0000"/>
                </a:solidFill>
                <a:latin typeface="+mj-lt"/>
              </a:rPr>
              <a:t>intangible cultural heritage</a:t>
            </a:r>
            <a:r>
              <a:rPr lang="en-IN" sz="2400" dirty="0">
                <a:solidFill>
                  <a:srgbClr val="FF0000"/>
                </a:solidFill>
                <a:latin typeface="+mj-lt"/>
              </a:rPr>
              <a:t> </a:t>
            </a:r>
            <a:r>
              <a:rPr lang="en-IN" sz="2400" dirty="0">
                <a:latin typeface="+mj-lt"/>
              </a:rPr>
              <a:t>is a practice, expression, knowledge, or skill considered by UNESCO to be part of a place’s cultural heritage.</a:t>
            </a: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It could be:</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Customs</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Traditions</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Folklore</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Language</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Beliefs</a:t>
            </a: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In short, the focus is on the ‘intangible’ aspects of culture here.</a:t>
            </a:r>
            <a:endParaRPr sz="2400"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3"/>
          <p:cNvSpPr txBox="1"/>
          <p:nvPr/>
        </p:nvSpPr>
        <p:spPr>
          <a:xfrm>
            <a:off x="2014538" y="136525"/>
            <a:ext cx="7362825"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400" b="1" i="0" u="none" strike="noStrike" cap="none" dirty="0">
                <a:solidFill>
                  <a:srgbClr val="FFFF00"/>
                </a:solidFill>
                <a:latin typeface="+mj-lt"/>
                <a:ea typeface="Times New Roman"/>
                <a:cs typeface="Times New Roman"/>
                <a:sym typeface="Times New Roman"/>
              </a:rPr>
              <a:t>List of  Intangible Cultural Heritage</a:t>
            </a:r>
            <a:endParaRPr sz="3400" b="1" dirty="0">
              <a:latin typeface="+mj-lt"/>
            </a:endParaRPr>
          </a:p>
        </p:txBody>
      </p:sp>
      <p:sp>
        <p:nvSpPr>
          <p:cNvPr id="335" name="Google Shape;335;p23"/>
          <p:cNvSpPr txBox="1">
            <a:spLocks noGrp="1"/>
          </p:cNvSpPr>
          <p:nvPr>
            <p:ph type="body" idx="1"/>
          </p:nvPr>
        </p:nvSpPr>
        <p:spPr>
          <a:xfrm>
            <a:off x="327025" y="1497013"/>
            <a:ext cx="9434513" cy="522446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800"/>
              <a:buFont typeface="Arial"/>
              <a:buChar char="•"/>
            </a:pPr>
            <a:r>
              <a:rPr lang="en-IN" sz="2400" dirty="0">
                <a:solidFill>
                  <a:schemeClr val="tx1"/>
                </a:solidFill>
                <a:latin typeface="+mj-lt"/>
              </a:rPr>
              <a:t>Tradition of Vedic chanting</a:t>
            </a:r>
            <a:endParaRPr sz="2400" dirty="0">
              <a:solidFill>
                <a:schemeClr val="tx1"/>
              </a:solidFill>
              <a:latin typeface="+mj-lt"/>
            </a:endParaRPr>
          </a:p>
          <a:p>
            <a:pPr marL="342900" lvl="0" indent="-342900" algn="just" rtl="0">
              <a:spcBef>
                <a:spcPts val="495"/>
              </a:spcBef>
              <a:spcAft>
                <a:spcPts val="0"/>
              </a:spcAft>
              <a:buClr>
                <a:schemeClr val="dk1"/>
              </a:buClr>
              <a:buSzPts val="2800"/>
              <a:buFont typeface="Arial"/>
              <a:buChar char="•"/>
            </a:pPr>
            <a:r>
              <a:rPr lang="en-IN" sz="2400" dirty="0">
                <a:solidFill>
                  <a:schemeClr val="accent2"/>
                </a:solidFill>
                <a:latin typeface="+mj-lt"/>
              </a:rPr>
              <a:t>Ramlila</a:t>
            </a:r>
            <a:r>
              <a:rPr lang="en-IN" sz="2400" dirty="0">
                <a:solidFill>
                  <a:schemeClr val="tx1"/>
                </a:solidFill>
                <a:latin typeface="+mj-lt"/>
              </a:rPr>
              <a:t> (traditional performance of the Ramayana)</a:t>
            </a:r>
            <a:endParaRPr sz="2400" dirty="0">
              <a:solidFill>
                <a:schemeClr val="tx1"/>
              </a:solidFill>
              <a:latin typeface="+mj-lt"/>
            </a:endParaRPr>
          </a:p>
          <a:p>
            <a:pPr marL="342900" lvl="0" indent="-342900" algn="just" rtl="0">
              <a:spcBef>
                <a:spcPts val="495"/>
              </a:spcBef>
              <a:spcAft>
                <a:spcPts val="0"/>
              </a:spcAft>
              <a:buClr>
                <a:schemeClr val="dk1"/>
              </a:buClr>
              <a:buSzPts val="2800"/>
              <a:buFont typeface="Arial"/>
              <a:buChar char="•"/>
            </a:pPr>
            <a:r>
              <a:rPr lang="en-IN" sz="2400" dirty="0" err="1">
                <a:solidFill>
                  <a:schemeClr val="accent2"/>
                </a:solidFill>
                <a:latin typeface="+mj-lt"/>
              </a:rPr>
              <a:t>Koodiyattam</a:t>
            </a:r>
            <a:r>
              <a:rPr lang="en-IN" sz="2400" dirty="0">
                <a:solidFill>
                  <a:schemeClr val="tx1"/>
                </a:solidFill>
                <a:latin typeface="+mj-lt"/>
              </a:rPr>
              <a:t> (Sanskrit theatre tradition, Kerala)</a:t>
            </a:r>
            <a:endParaRPr sz="2400" dirty="0">
              <a:solidFill>
                <a:schemeClr val="tx1"/>
              </a:solidFill>
              <a:latin typeface="+mj-lt"/>
            </a:endParaRPr>
          </a:p>
          <a:p>
            <a:pPr marL="342900" lvl="0" indent="-342900" algn="just" rtl="0">
              <a:spcBef>
                <a:spcPts val="495"/>
              </a:spcBef>
              <a:spcAft>
                <a:spcPts val="0"/>
              </a:spcAft>
              <a:buClr>
                <a:schemeClr val="dk1"/>
              </a:buClr>
              <a:buSzPts val="2800"/>
              <a:buFont typeface="Arial"/>
              <a:buChar char="•"/>
            </a:pPr>
            <a:r>
              <a:rPr lang="en-IN" sz="2400" dirty="0" err="1">
                <a:solidFill>
                  <a:schemeClr val="accent2"/>
                </a:solidFill>
                <a:latin typeface="+mj-lt"/>
              </a:rPr>
              <a:t>Ramman</a:t>
            </a:r>
            <a:r>
              <a:rPr lang="en-IN" sz="2400" dirty="0">
                <a:solidFill>
                  <a:schemeClr val="tx1"/>
                </a:solidFill>
                <a:latin typeface="+mj-lt"/>
              </a:rPr>
              <a:t> (religious festival and ritual theatre, Garhwal </a:t>
            </a:r>
            <a:endParaRPr sz="2400" dirty="0">
              <a:solidFill>
                <a:schemeClr val="tx1"/>
              </a:solidFill>
              <a:latin typeface="+mj-lt"/>
            </a:endParaRPr>
          </a:p>
          <a:p>
            <a:pPr marL="0" lvl="0" indent="0" algn="just" rtl="0">
              <a:spcBef>
                <a:spcPts val="495"/>
              </a:spcBef>
              <a:spcAft>
                <a:spcPts val="0"/>
              </a:spcAft>
              <a:buClr>
                <a:srgbClr val="2CA1BE"/>
              </a:buClr>
              <a:buSzPts val="2100"/>
              <a:buFont typeface="Times New Roman"/>
              <a:buNone/>
            </a:pPr>
            <a:r>
              <a:rPr lang="en-IN" sz="2400" dirty="0">
                <a:solidFill>
                  <a:schemeClr val="tx1"/>
                </a:solidFill>
                <a:latin typeface="+mj-lt"/>
              </a:rPr>
              <a:t>    Himalayas)</a:t>
            </a:r>
            <a:endParaRPr sz="2400" dirty="0">
              <a:solidFill>
                <a:schemeClr val="tx1"/>
              </a:solidFill>
              <a:latin typeface="+mj-lt"/>
            </a:endParaRPr>
          </a:p>
          <a:p>
            <a:pPr marL="342900" lvl="0" indent="-342900" algn="just" rtl="0">
              <a:spcBef>
                <a:spcPts val="495"/>
              </a:spcBef>
              <a:spcAft>
                <a:spcPts val="0"/>
              </a:spcAft>
              <a:buClr>
                <a:schemeClr val="dk1"/>
              </a:buClr>
              <a:buSzPts val="2800"/>
              <a:buFont typeface="Arial"/>
              <a:buChar char="•"/>
            </a:pPr>
            <a:r>
              <a:rPr lang="en-IN" sz="2400" dirty="0" err="1">
                <a:solidFill>
                  <a:schemeClr val="accent2"/>
                </a:solidFill>
                <a:latin typeface="+mj-lt"/>
              </a:rPr>
              <a:t>Mudiyettu</a:t>
            </a:r>
            <a:r>
              <a:rPr lang="en-IN" sz="2400" dirty="0">
                <a:solidFill>
                  <a:schemeClr val="tx1"/>
                </a:solidFill>
                <a:latin typeface="+mj-lt"/>
              </a:rPr>
              <a:t> (ritual theatre and dance drama, Kerala)</a:t>
            </a:r>
            <a:endParaRPr sz="2400" dirty="0">
              <a:solidFill>
                <a:schemeClr val="tx1"/>
              </a:solidFill>
              <a:latin typeface="+mj-lt"/>
            </a:endParaRPr>
          </a:p>
          <a:p>
            <a:pPr marL="342900" lvl="0" indent="-342900" algn="just" rtl="0">
              <a:spcBef>
                <a:spcPts val="495"/>
              </a:spcBef>
              <a:spcAft>
                <a:spcPts val="0"/>
              </a:spcAft>
              <a:buClr>
                <a:schemeClr val="dk1"/>
              </a:buClr>
              <a:buSzPts val="2800"/>
              <a:buFont typeface="Arial"/>
              <a:buChar char="•"/>
            </a:pPr>
            <a:r>
              <a:rPr lang="en-IN" sz="2400" dirty="0" err="1">
                <a:solidFill>
                  <a:schemeClr val="accent2"/>
                </a:solidFill>
                <a:latin typeface="+mj-lt"/>
              </a:rPr>
              <a:t>Kalbelia</a:t>
            </a:r>
            <a:r>
              <a:rPr lang="en-IN" sz="2400" dirty="0">
                <a:solidFill>
                  <a:schemeClr val="accent2"/>
                </a:solidFill>
                <a:latin typeface="+mj-lt"/>
              </a:rPr>
              <a:t> </a:t>
            </a:r>
            <a:r>
              <a:rPr lang="en-IN" sz="2400" dirty="0">
                <a:solidFill>
                  <a:schemeClr val="tx1"/>
                </a:solidFill>
                <a:latin typeface="+mj-lt"/>
              </a:rPr>
              <a:t>(folk song and dance of </a:t>
            </a:r>
            <a:r>
              <a:rPr lang="en-IN" sz="2400" dirty="0" err="1">
                <a:solidFill>
                  <a:schemeClr val="tx1"/>
                </a:solidFill>
                <a:latin typeface="+mj-lt"/>
              </a:rPr>
              <a:t>Kalbelia</a:t>
            </a:r>
            <a:r>
              <a:rPr lang="en-IN" sz="2400" dirty="0">
                <a:solidFill>
                  <a:schemeClr val="tx1"/>
                </a:solidFill>
                <a:latin typeface="+mj-lt"/>
              </a:rPr>
              <a:t> tribe, Rajasthan)</a:t>
            </a:r>
            <a:endParaRPr sz="2400" dirty="0">
              <a:solidFill>
                <a:schemeClr val="tx1"/>
              </a:solidFill>
              <a:latin typeface="+mj-lt"/>
            </a:endParaRPr>
          </a:p>
          <a:p>
            <a:pPr marL="342900" lvl="0" indent="-342900" algn="just" rtl="0">
              <a:spcBef>
                <a:spcPts val="495"/>
              </a:spcBef>
              <a:spcAft>
                <a:spcPts val="0"/>
              </a:spcAft>
              <a:buClr>
                <a:schemeClr val="dk1"/>
              </a:buClr>
              <a:buSzPts val="2800"/>
              <a:buFont typeface="Arial"/>
              <a:buChar char="•"/>
            </a:pPr>
            <a:r>
              <a:rPr lang="en-IN" sz="2400" dirty="0" err="1">
                <a:solidFill>
                  <a:schemeClr val="accent2"/>
                </a:solidFill>
                <a:latin typeface="+mj-lt"/>
              </a:rPr>
              <a:t>Chhau</a:t>
            </a:r>
            <a:r>
              <a:rPr lang="en-IN" sz="2400" dirty="0">
                <a:solidFill>
                  <a:schemeClr val="accent2"/>
                </a:solidFill>
                <a:latin typeface="+mj-lt"/>
              </a:rPr>
              <a:t> dance </a:t>
            </a:r>
            <a:r>
              <a:rPr lang="en-IN" sz="2400" dirty="0">
                <a:solidFill>
                  <a:schemeClr val="tx1"/>
                </a:solidFill>
                <a:latin typeface="+mj-lt"/>
              </a:rPr>
              <a:t>(masked dance, Jharkhand)</a:t>
            </a:r>
            <a:endParaRPr sz="2400" dirty="0">
              <a:solidFill>
                <a:schemeClr val="tx1"/>
              </a:solidFill>
              <a:latin typeface="+mj-lt"/>
            </a:endParaRPr>
          </a:p>
          <a:p>
            <a:pPr marL="342900" lvl="0" indent="-342900" algn="just" rtl="0">
              <a:spcBef>
                <a:spcPts val="495"/>
              </a:spcBef>
              <a:spcAft>
                <a:spcPts val="0"/>
              </a:spcAft>
              <a:buClr>
                <a:schemeClr val="dk1"/>
              </a:buClr>
              <a:buSzPts val="2800"/>
              <a:buFont typeface="Arial"/>
              <a:buChar char="•"/>
            </a:pPr>
            <a:r>
              <a:rPr lang="en-IN" sz="2400" dirty="0">
                <a:solidFill>
                  <a:schemeClr val="tx1"/>
                </a:solidFill>
                <a:latin typeface="+mj-lt"/>
              </a:rPr>
              <a:t>Recitation of sacred Buddhist texts in Ladakh</a:t>
            </a:r>
            <a:endParaRPr sz="2400" dirty="0">
              <a:solidFill>
                <a:schemeClr val="tx1"/>
              </a:solidFill>
              <a:latin typeface="+mj-lt"/>
            </a:endParaRPr>
          </a:p>
          <a:p>
            <a:pPr marL="342900" lvl="0" indent="-165100" algn="l" rtl="0">
              <a:spcBef>
                <a:spcPts val="560"/>
              </a:spcBef>
              <a:spcAft>
                <a:spcPts val="0"/>
              </a:spcAft>
              <a:buClr>
                <a:schemeClr val="dk1"/>
              </a:buClr>
              <a:buSzPts val="2800"/>
              <a:buFont typeface="Times New Roman"/>
              <a:buNone/>
            </a:pPr>
            <a:endParaRPr sz="2400" dirty="0">
              <a:solidFill>
                <a:schemeClr val="accent2"/>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4"/>
          <p:cNvSpPr txBox="1">
            <a:spLocks noGrp="1"/>
          </p:cNvSpPr>
          <p:nvPr>
            <p:ph type="title"/>
          </p:nvPr>
        </p:nvSpPr>
        <p:spPr>
          <a:xfrm>
            <a:off x="1079500" y="200025"/>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List of  Intangible Cultural Heritage</a:t>
            </a:r>
            <a:br>
              <a:rPr lang="en-IN" dirty="0">
                <a:solidFill>
                  <a:srgbClr val="FFFF00"/>
                </a:solidFill>
              </a:rPr>
            </a:br>
            <a:endParaRPr dirty="0"/>
          </a:p>
        </p:txBody>
      </p:sp>
      <p:sp>
        <p:nvSpPr>
          <p:cNvPr id="341" name="Google Shape;341;p24"/>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Clr>
                <a:schemeClr val="dk1"/>
              </a:buClr>
              <a:buSzPts val="2800"/>
              <a:buFont typeface="Times New Roman"/>
              <a:buNone/>
            </a:pPr>
            <a:endParaRPr dirty="0">
              <a:solidFill>
                <a:srgbClr val="212529"/>
              </a:solidFill>
              <a:latin typeface="Nunito Sans"/>
              <a:ea typeface="Nunito Sans"/>
              <a:cs typeface="Nunito Sans"/>
              <a:sym typeface="Nunito Sans"/>
            </a:endParaRPr>
          </a:p>
          <a:p>
            <a:pPr marL="342900" lvl="0" indent="-342900" algn="just" rtl="0">
              <a:spcBef>
                <a:spcPts val="560"/>
              </a:spcBef>
              <a:spcAft>
                <a:spcPts val="0"/>
              </a:spcAft>
              <a:buClr>
                <a:schemeClr val="tx1"/>
              </a:buClr>
              <a:buSzPts val="2800"/>
              <a:buFont typeface="Times New Roman"/>
              <a:buChar char="•"/>
            </a:pPr>
            <a:r>
              <a:rPr lang="en-IN" sz="2400" dirty="0" err="1">
                <a:solidFill>
                  <a:schemeClr val="accent2"/>
                </a:solidFill>
                <a:latin typeface="+mj-lt"/>
              </a:rPr>
              <a:t>Sankirtana</a:t>
            </a:r>
            <a:r>
              <a:rPr lang="en-IN" sz="2400" dirty="0">
                <a:solidFill>
                  <a:srgbClr val="212529"/>
                </a:solidFill>
                <a:latin typeface="+mj-lt"/>
              </a:rPr>
              <a:t> (ritual singing, drumming and dancing, Manipur)</a:t>
            </a:r>
            <a:endParaRPr sz="2400" dirty="0">
              <a:solidFill>
                <a:srgbClr val="FF0000"/>
              </a:solidFill>
              <a:latin typeface="+mj-lt"/>
            </a:endParaRPr>
          </a:p>
          <a:p>
            <a:pPr marL="342900" lvl="0" indent="-342900" algn="just" rtl="0">
              <a:spcBef>
                <a:spcPts val="560"/>
              </a:spcBef>
              <a:spcAft>
                <a:spcPts val="0"/>
              </a:spcAft>
              <a:buClr>
                <a:schemeClr val="tx1"/>
              </a:buClr>
              <a:buSzPts val="2800"/>
              <a:buFont typeface="Times New Roman"/>
              <a:buChar char="•"/>
            </a:pPr>
            <a:r>
              <a:rPr lang="en-IN" sz="2400" dirty="0">
                <a:solidFill>
                  <a:srgbClr val="212529"/>
                </a:solidFill>
                <a:latin typeface="+mj-lt"/>
              </a:rPr>
              <a:t>Traditional brass and copper craft of </a:t>
            </a:r>
            <a:r>
              <a:rPr lang="en-IN" sz="2400" dirty="0">
                <a:solidFill>
                  <a:schemeClr val="accent6"/>
                </a:solidFill>
                <a:latin typeface="+mj-lt"/>
              </a:rPr>
              <a:t>utensil making </a:t>
            </a:r>
            <a:r>
              <a:rPr lang="en-IN" sz="2400" dirty="0">
                <a:solidFill>
                  <a:srgbClr val="212529"/>
                </a:solidFill>
                <a:latin typeface="+mj-lt"/>
              </a:rPr>
              <a:t>among the </a:t>
            </a:r>
            <a:r>
              <a:rPr lang="en-IN" sz="2400" dirty="0" err="1">
                <a:solidFill>
                  <a:srgbClr val="212529"/>
                </a:solidFill>
                <a:latin typeface="+mj-lt"/>
              </a:rPr>
              <a:t>Thatheras</a:t>
            </a:r>
            <a:r>
              <a:rPr lang="en-IN" sz="2400" dirty="0">
                <a:solidFill>
                  <a:srgbClr val="212529"/>
                </a:solidFill>
                <a:latin typeface="+mj-lt"/>
              </a:rPr>
              <a:t>, (</a:t>
            </a:r>
            <a:r>
              <a:rPr lang="en-IN" sz="2400" dirty="0" err="1">
                <a:solidFill>
                  <a:srgbClr val="212529"/>
                </a:solidFill>
                <a:latin typeface="+mj-lt"/>
              </a:rPr>
              <a:t>Jandiala</a:t>
            </a:r>
            <a:r>
              <a:rPr lang="en-IN" sz="2400" dirty="0">
                <a:solidFill>
                  <a:srgbClr val="212529"/>
                </a:solidFill>
                <a:latin typeface="+mj-lt"/>
              </a:rPr>
              <a:t> Guru, Punjab)</a:t>
            </a:r>
            <a:endParaRPr sz="2400" dirty="0">
              <a:latin typeface="+mj-lt"/>
            </a:endParaRPr>
          </a:p>
          <a:p>
            <a:pPr marL="342900" lvl="0" indent="-342900" algn="just" rtl="0">
              <a:spcBef>
                <a:spcPts val="560"/>
              </a:spcBef>
              <a:spcAft>
                <a:spcPts val="0"/>
              </a:spcAft>
              <a:buClr>
                <a:schemeClr val="tx1"/>
              </a:buClr>
              <a:buSzPts val="2800"/>
              <a:buFont typeface="Times New Roman"/>
              <a:buChar char="•"/>
            </a:pPr>
            <a:r>
              <a:rPr lang="en-IN" sz="2400" dirty="0">
                <a:solidFill>
                  <a:schemeClr val="accent2"/>
                </a:solidFill>
                <a:latin typeface="+mj-lt"/>
              </a:rPr>
              <a:t>Yoga</a:t>
            </a:r>
            <a:endParaRPr sz="2400" dirty="0">
              <a:latin typeface="+mj-lt"/>
            </a:endParaRPr>
          </a:p>
          <a:p>
            <a:pPr marL="342900" lvl="0" indent="-342900" algn="just" rtl="0">
              <a:spcBef>
                <a:spcPts val="560"/>
              </a:spcBef>
              <a:spcAft>
                <a:spcPts val="0"/>
              </a:spcAft>
              <a:buClr>
                <a:schemeClr val="tx1"/>
              </a:buClr>
              <a:buSzPts val="2800"/>
              <a:buFont typeface="Times New Roman"/>
              <a:buChar char="•"/>
            </a:pPr>
            <a:r>
              <a:rPr lang="en-IN" sz="2400" dirty="0" err="1">
                <a:solidFill>
                  <a:schemeClr val="accent2"/>
                </a:solidFill>
                <a:latin typeface="+mj-lt"/>
              </a:rPr>
              <a:t>Nawrouz</a:t>
            </a:r>
            <a:r>
              <a:rPr lang="en-IN" sz="2400" dirty="0">
                <a:solidFill>
                  <a:srgbClr val="212529"/>
                </a:solidFill>
                <a:latin typeface="+mj-lt"/>
              </a:rPr>
              <a:t> (Iranian New Year)</a:t>
            </a:r>
            <a:endParaRPr sz="2400" dirty="0">
              <a:latin typeface="+mj-lt"/>
            </a:endParaRPr>
          </a:p>
          <a:p>
            <a:pPr marL="342900" lvl="0" indent="-342900" algn="just" rtl="0">
              <a:spcBef>
                <a:spcPts val="560"/>
              </a:spcBef>
              <a:spcAft>
                <a:spcPts val="0"/>
              </a:spcAft>
              <a:buClr>
                <a:schemeClr val="tx1"/>
              </a:buClr>
              <a:buSzPts val="2800"/>
              <a:buFont typeface="Times New Roman"/>
              <a:buChar char="•"/>
            </a:pPr>
            <a:r>
              <a:rPr lang="en-IN" sz="2400" dirty="0">
                <a:solidFill>
                  <a:schemeClr val="accent2"/>
                </a:solidFill>
                <a:latin typeface="+mj-lt"/>
              </a:rPr>
              <a:t>Kumbh Mela</a:t>
            </a:r>
            <a:r>
              <a:rPr lang="en-IN" sz="2400" dirty="0">
                <a:solidFill>
                  <a:srgbClr val="212529"/>
                </a:solidFill>
                <a:latin typeface="+mj-lt"/>
              </a:rPr>
              <a:t> (Religious congregation of pilgrims)</a:t>
            </a:r>
            <a:endParaRPr sz="2400" dirty="0">
              <a:latin typeface="+mj-lt"/>
            </a:endParaRPr>
          </a:p>
          <a:p>
            <a:pPr marL="342900" lvl="0" indent="-342900" algn="just" rtl="0">
              <a:spcBef>
                <a:spcPts val="560"/>
              </a:spcBef>
              <a:spcAft>
                <a:spcPts val="0"/>
              </a:spcAft>
              <a:buClr>
                <a:schemeClr val="tx1"/>
              </a:buClr>
              <a:buSzPts val="2800"/>
              <a:buFont typeface="Times New Roman"/>
              <a:buChar char="•"/>
            </a:pPr>
            <a:r>
              <a:rPr lang="en-IN" sz="2400" dirty="0">
                <a:solidFill>
                  <a:schemeClr val="accent2"/>
                </a:solidFill>
                <a:latin typeface="+mj-lt"/>
              </a:rPr>
              <a:t>Durga Puja</a:t>
            </a:r>
            <a:r>
              <a:rPr lang="en-IN" sz="2400" dirty="0">
                <a:solidFill>
                  <a:srgbClr val="212529"/>
                </a:solidFill>
                <a:latin typeface="+mj-lt"/>
              </a:rPr>
              <a:t> (Kolkata)</a:t>
            </a:r>
            <a:endParaRPr sz="2400"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5"/>
          <p:cNvSpPr txBox="1">
            <a:spLocks noGrp="1"/>
          </p:cNvSpPr>
          <p:nvPr>
            <p:ph type="title"/>
          </p:nvPr>
        </p:nvSpPr>
        <p:spPr>
          <a:xfrm>
            <a:off x="782638" y="125413"/>
            <a:ext cx="8915400" cy="7778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Contemporary Issues in Art</a:t>
            </a:r>
            <a:endParaRPr sz="3600" dirty="0">
              <a:latin typeface="+mj-lt"/>
            </a:endParaRPr>
          </a:p>
        </p:txBody>
      </p:sp>
      <p:sp>
        <p:nvSpPr>
          <p:cNvPr id="347" name="Google Shape;347;p25"/>
          <p:cNvSpPr txBox="1">
            <a:spLocks noGrp="1"/>
          </p:cNvSpPr>
          <p:nvPr>
            <p:ph type="body" idx="1"/>
          </p:nvPr>
        </p:nvSpPr>
        <p:spPr>
          <a:xfrm>
            <a:off x="234950" y="946150"/>
            <a:ext cx="9434513" cy="519271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tx1"/>
              </a:buClr>
              <a:buSzPts val="2800"/>
              <a:buFont typeface="Arial" panose="020B0604020202020204" pitchFamily="34" charset="0"/>
              <a:buChar char="•"/>
            </a:pPr>
            <a:r>
              <a:rPr lang="en-IN" sz="2400" b="1" dirty="0">
                <a:solidFill>
                  <a:srgbClr val="FF0000"/>
                </a:solidFill>
                <a:latin typeface="+mj-lt"/>
              </a:rPr>
              <a:t>Conflict between new global audience and the traditional art audience</a:t>
            </a:r>
            <a:r>
              <a:rPr lang="en-IN" sz="2400" b="1" dirty="0">
                <a:latin typeface="+mj-lt"/>
              </a:rPr>
              <a:t>:</a:t>
            </a: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   The new global audience is younger, more aware and ‘visually</a:t>
            </a: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   fluent’. This tends to sometime create differences within the</a:t>
            </a: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   traditional art world artists and art connoisseurs.</a:t>
            </a:r>
            <a:endParaRPr sz="2400" dirty="0">
              <a:latin typeface="+mj-lt"/>
            </a:endParaRPr>
          </a:p>
          <a:p>
            <a:pPr marL="0" lvl="0" indent="0" algn="just" rtl="0">
              <a:spcBef>
                <a:spcPts val="560"/>
              </a:spcBef>
              <a:spcAft>
                <a:spcPts val="0"/>
              </a:spcAft>
              <a:buClr>
                <a:schemeClr val="dk1"/>
              </a:buClr>
              <a:buSzPts val="2800"/>
              <a:buFont typeface="Times New Roman"/>
              <a:buNone/>
            </a:pPr>
            <a:endParaRPr sz="2400" dirty="0">
              <a:latin typeface="+mj-lt"/>
            </a:endParaRPr>
          </a:p>
          <a:p>
            <a:pPr marL="342900" lvl="0" indent="-342900" algn="just" rtl="0">
              <a:spcBef>
                <a:spcPts val="560"/>
              </a:spcBef>
              <a:spcAft>
                <a:spcPts val="0"/>
              </a:spcAft>
              <a:buClr>
                <a:schemeClr val="tx1"/>
              </a:buClr>
              <a:buSzPts val="2800"/>
              <a:buFont typeface="Times New Roman"/>
              <a:buChar char="•"/>
            </a:pPr>
            <a:r>
              <a:rPr lang="en-IN" sz="2400" b="1" dirty="0">
                <a:solidFill>
                  <a:srgbClr val="FF0000"/>
                </a:solidFill>
                <a:latin typeface="+mj-lt"/>
              </a:rPr>
              <a:t>Foul play of monopoly</a:t>
            </a:r>
            <a:r>
              <a:rPr lang="en-IN" sz="2400" b="1" dirty="0">
                <a:latin typeface="+mj-lt"/>
              </a:rPr>
              <a:t>:</a:t>
            </a: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    Sometimes a small group of people who are owning major </a:t>
            </a: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    brands, museums, galleries become influential enough to</a:t>
            </a: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    determine which artists to celebrate. This can create a loss of</a:t>
            </a: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    the local artisanal values.</a:t>
            </a:r>
            <a:endParaRPr sz="2400" dirty="0">
              <a:latin typeface="+mj-lt"/>
            </a:endParaRPr>
          </a:p>
          <a:p>
            <a:pPr marL="342900" lvl="0" indent="-165100" algn="l" rtl="0">
              <a:spcBef>
                <a:spcPts val="560"/>
              </a:spcBef>
              <a:spcAft>
                <a:spcPts val="0"/>
              </a:spcAft>
              <a:buClr>
                <a:schemeClr val="dk1"/>
              </a:buClr>
              <a:buSzPts val="2800"/>
              <a:buFont typeface="Times New Roman"/>
              <a:buNone/>
            </a:pPr>
            <a:endParaRPr dirty="0"/>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txBox="1">
            <a:spLocks noGrp="1"/>
          </p:cNvSpPr>
          <p:nvPr>
            <p:ph type="title"/>
          </p:nvPr>
        </p:nvSpPr>
        <p:spPr>
          <a:xfrm>
            <a:off x="990600" y="136525"/>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Contemporary Issues in Art</a:t>
            </a:r>
            <a:endParaRPr sz="3600" b="1" dirty="0">
              <a:latin typeface="+mj-lt"/>
            </a:endParaRPr>
          </a:p>
        </p:txBody>
      </p:sp>
      <p:sp>
        <p:nvSpPr>
          <p:cNvPr id="353" name="Google Shape;353;p26"/>
          <p:cNvSpPr txBox="1">
            <a:spLocks noGrp="1"/>
          </p:cNvSpPr>
          <p:nvPr>
            <p:ph type="body" idx="4294967295"/>
          </p:nvPr>
        </p:nvSpPr>
        <p:spPr>
          <a:xfrm>
            <a:off x="471488" y="1014413"/>
            <a:ext cx="9434512" cy="522446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bg2"/>
              </a:buClr>
              <a:buSzPts val="2800"/>
              <a:buFont typeface="Times New Roman"/>
              <a:buChar char="•"/>
            </a:pPr>
            <a:r>
              <a:rPr lang="en-IN" sz="2400" b="1" dirty="0">
                <a:solidFill>
                  <a:srgbClr val="FF0000"/>
                </a:solidFill>
                <a:latin typeface="+mj-lt"/>
              </a:rPr>
              <a:t>Power of money</a:t>
            </a:r>
            <a:r>
              <a:rPr lang="en-IN" sz="2400" dirty="0">
                <a:latin typeface="+mj-lt"/>
              </a:rPr>
              <a:t>:</a:t>
            </a:r>
            <a:endParaRPr sz="2400" dirty="0">
              <a:latin typeface="+mj-lt"/>
            </a:endParaRPr>
          </a:p>
          <a:p>
            <a:pPr marL="342900" indent="-342900" algn="just">
              <a:buFont typeface="Wingdings" panose="05000000000000000000" pitchFamily="2" charset="2"/>
              <a:buChar char="Ø"/>
            </a:pPr>
            <a:r>
              <a:rPr lang="en-IN" sz="2400" dirty="0">
                <a:latin typeface="+mj-lt"/>
              </a:rPr>
              <a:t>The maths is simple here. Wealth gets concentrated on the top and trickles down very slowly.</a:t>
            </a:r>
          </a:p>
          <a:p>
            <a:pPr marL="342900" indent="-342900" algn="just">
              <a:buFont typeface="Wingdings" panose="05000000000000000000" pitchFamily="2" charset="2"/>
              <a:buChar char="Ø"/>
            </a:pPr>
            <a:r>
              <a:rPr lang="en-IN" sz="2400" dirty="0">
                <a:latin typeface="+mj-lt"/>
              </a:rPr>
              <a:t> So, a meagre amount actually goes on to the artists, sculptors, curators, weavers etc.</a:t>
            </a:r>
          </a:p>
          <a:p>
            <a:pPr marL="342900" indent="-342900" algn="just">
              <a:buFont typeface="Wingdings" panose="05000000000000000000" pitchFamily="2" charset="2"/>
              <a:buChar char="Ø"/>
            </a:pPr>
            <a:r>
              <a:rPr lang="en-IN" sz="2400" dirty="0">
                <a:latin typeface="+mj-lt"/>
              </a:rPr>
              <a:t>In hindsight, this has led to a good trend in India of buying local.</a:t>
            </a:r>
          </a:p>
          <a:p>
            <a:pPr marL="342900" indent="-342900" algn="just">
              <a:buFont typeface="Wingdings" panose="05000000000000000000" pitchFamily="2" charset="2"/>
              <a:buChar char="Ø"/>
            </a:pPr>
            <a:r>
              <a:rPr lang="en-IN" sz="2400" dirty="0">
                <a:latin typeface="+mj-lt"/>
              </a:rPr>
              <a:t>A government initiative on the same lines has also been started. Its called being ‘Vocal For Local’. This will further help in enhancing the way towards ‘</a:t>
            </a:r>
            <a:r>
              <a:rPr lang="en-IN" sz="2400" dirty="0" err="1">
                <a:latin typeface="+mj-lt"/>
              </a:rPr>
              <a:t>Atmanirbhar</a:t>
            </a:r>
            <a:r>
              <a:rPr lang="en-IN" sz="2400" dirty="0">
                <a:latin typeface="+mj-lt"/>
              </a:rPr>
              <a:t> Bharat’.</a:t>
            </a:r>
            <a:endParaRPr sz="2400" dirty="0">
              <a:latin typeface="+mj-lt"/>
            </a:endParaRPr>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7"/>
          <p:cNvSpPr txBox="1">
            <a:spLocks noGrp="1"/>
          </p:cNvSpPr>
          <p:nvPr>
            <p:ph type="title"/>
          </p:nvPr>
        </p:nvSpPr>
        <p:spPr>
          <a:xfrm>
            <a:off x="990600" y="125413"/>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4000" b="1">
                <a:solidFill>
                  <a:srgbClr val="FFFF00"/>
                </a:solidFill>
                <a:latin typeface="Times New Roman"/>
                <a:ea typeface="Times New Roman"/>
                <a:cs typeface="Times New Roman"/>
                <a:sym typeface="Times New Roman"/>
              </a:rPr>
              <a:t>Contemporary Issues in Art</a:t>
            </a:r>
            <a:endParaRPr sz="4000" b="1"/>
          </a:p>
        </p:txBody>
      </p:sp>
      <p:sp>
        <p:nvSpPr>
          <p:cNvPr id="359" name="Google Shape;359;p27"/>
          <p:cNvSpPr txBox="1">
            <a:spLocks noGrp="1"/>
          </p:cNvSpPr>
          <p:nvPr>
            <p:ph type="body" idx="4294967295"/>
          </p:nvPr>
        </p:nvSpPr>
        <p:spPr>
          <a:xfrm>
            <a:off x="287338" y="1136650"/>
            <a:ext cx="9618662" cy="51022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tx1"/>
              </a:buClr>
              <a:buSzPts val="2800"/>
              <a:buFont typeface="Times New Roman"/>
              <a:buChar char="•"/>
            </a:pPr>
            <a:r>
              <a:rPr lang="en-IN" sz="2400" b="1" dirty="0">
                <a:solidFill>
                  <a:srgbClr val="FF0000"/>
                </a:solidFill>
                <a:latin typeface="+mj-lt"/>
              </a:rPr>
              <a:t>Quantity over Quality</a:t>
            </a:r>
            <a:r>
              <a:rPr lang="en-IN" sz="2400" dirty="0">
                <a:latin typeface="+mj-lt"/>
              </a:rPr>
              <a:t>:</a:t>
            </a:r>
            <a:endParaRPr sz="2400" dirty="0">
              <a:latin typeface="+mj-lt"/>
            </a:endParaRPr>
          </a:p>
          <a:p>
            <a:pPr marL="342900" lvl="0" indent="-342900" algn="l" rtl="0">
              <a:spcBef>
                <a:spcPts val="560"/>
              </a:spcBef>
              <a:spcAft>
                <a:spcPts val="0"/>
              </a:spcAft>
              <a:buClr>
                <a:schemeClr val="dk1"/>
              </a:buClr>
              <a:buSzPts val="2800"/>
              <a:buFont typeface="Wingdings" panose="05000000000000000000" pitchFamily="2" charset="2"/>
              <a:buChar char="Ø"/>
            </a:pPr>
            <a:r>
              <a:rPr lang="en-IN" sz="2400" dirty="0">
                <a:latin typeface="+mj-lt"/>
              </a:rPr>
              <a:t>In the rush to meet the increasing demands of the urban people in India, there is a focus on massive factory production. </a:t>
            </a:r>
          </a:p>
          <a:p>
            <a:pPr marL="342900" lvl="0" indent="-342900" algn="l" rtl="0">
              <a:spcBef>
                <a:spcPts val="560"/>
              </a:spcBef>
              <a:spcAft>
                <a:spcPts val="0"/>
              </a:spcAft>
              <a:buClr>
                <a:schemeClr val="dk1"/>
              </a:buClr>
              <a:buSzPts val="2800"/>
              <a:buFont typeface="Wingdings" panose="05000000000000000000" pitchFamily="2" charset="2"/>
              <a:buChar char="Ø"/>
            </a:pPr>
            <a:r>
              <a:rPr lang="en-IN" sz="2400" dirty="0">
                <a:latin typeface="+mj-lt"/>
              </a:rPr>
              <a:t>This is leading to a lot of duplication of work. As a side effect it is also leading to a lot of pressure on the local artists to curate an art as quickly as possible. More often than not, this is leading to a compromise on the quality of the work .</a:t>
            </a:r>
            <a:endParaRPr sz="2400" dirty="0">
              <a:latin typeface="+mj-lt"/>
            </a:endParaRPr>
          </a:p>
          <a:p>
            <a:pPr marL="0" lvl="0" indent="0" algn="l" rtl="0">
              <a:spcBef>
                <a:spcPts val="560"/>
              </a:spcBef>
              <a:spcAft>
                <a:spcPts val="0"/>
              </a:spcAft>
              <a:buClr>
                <a:schemeClr val="dk1"/>
              </a:buClr>
              <a:buSzPts val="2800"/>
              <a:buFont typeface="Times New Roman"/>
              <a:buNone/>
            </a:pPr>
            <a:endParaRPr sz="2400" dirty="0">
              <a:latin typeface="+mj-lt"/>
            </a:endParaRPr>
          </a:p>
          <a:p>
            <a:pPr marL="0" lvl="0" indent="0" algn="l" rtl="0">
              <a:spcBef>
                <a:spcPts val="380"/>
              </a:spcBef>
              <a:spcAft>
                <a:spcPts val="0"/>
              </a:spcAft>
              <a:buClr>
                <a:schemeClr val="dk1"/>
              </a:buClr>
              <a:buSzPts val="1900"/>
              <a:buFont typeface="Times New Roman"/>
              <a:buNone/>
            </a:pPr>
            <a:r>
              <a:rPr lang="en-IN" sz="2400" dirty="0">
                <a:latin typeface="+mj-lt"/>
              </a:rPr>
              <a:t>Note: Refer to ‘World heritage sites in India’ uploaded on BVICAM website as part of Further Reading.</a:t>
            </a:r>
            <a:endParaRPr sz="2400"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285750" y="263525"/>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en-IN">
                <a:latin typeface="Cambria"/>
                <a:ea typeface="Cambria"/>
                <a:cs typeface="Cambria"/>
                <a:sym typeface="Cambria"/>
              </a:rPr>
            </a:br>
            <a:endParaRPr/>
          </a:p>
        </p:txBody>
      </p:sp>
      <p:sp>
        <p:nvSpPr>
          <p:cNvPr id="365" name="Google Shape;365;p28"/>
          <p:cNvSpPr txBox="1">
            <a:spLocks noGrp="1"/>
          </p:cNvSpPr>
          <p:nvPr>
            <p:ph type="body" idx="1"/>
          </p:nvPr>
        </p:nvSpPr>
        <p:spPr>
          <a:xfrm>
            <a:off x="263525" y="722313"/>
            <a:ext cx="9434513" cy="523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None/>
            </a:pPr>
            <a:r>
              <a:rPr lang="en-IN" dirty="0"/>
              <a:t>              </a:t>
            </a:r>
          </a:p>
          <a:p>
            <a:pPr marL="342900" lvl="0" indent="-342900" algn="l" rtl="0">
              <a:spcBef>
                <a:spcPts val="0"/>
              </a:spcBef>
              <a:spcAft>
                <a:spcPts val="0"/>
              </a:spcAft>
              <a:buClr>
                <a:schemeClr val="dk1"/>
              </a:buClr>
              <a:buSzPts val="2800"/>
              <a:buFont typeface="Times New Roman"/>
              <a:buNone/>
            </a:pPr>
            <a:endParaRPr lang="en-IN" sz="4400" b="1" dirty="0"/>
          </a:p>
          <a:p>
            <a:pPr marL="342900" lvl="0" indent="-342900" algn="l" rtl="0">
              <a:spcBef>
                <a:spcPts val="0"/>
              </a:spcBef>
              <a:spcAft>
                <a:spcPts val="0"/>
              </a:spcAft>
              <a:buClr>
                <a:schemeClr val="dk1"/>
              </a:buClr>
              <a:buSzPts val="2800"/>
              <a:buFont typeface="Times New Roman"/>
              <a:buNone/>
            </a:pPr>
            <a:endParaRPr sz="4400" b="1" dirty="0"/>
          </a:p>
          <a:p>
            <a:pPr marL="342900" lvl="0" indent="-342900" algn="ctr" rtl="0">
              <a:spcBef>
                <a:spcPts val="880"/>
              </a:spcBef>
              <a:spcAft>
                <a:spcPts val="0"/>
              </a:spcAft>
              <a:buClr>
                <a:schemeClr val="dk1"/>
              </a:buClr>
              <a:buSzPts val="4400"/>
              <a:buFont typeface="Times New Roman"/>
              <a:buNone/>
            </a:pPr>
            <a:r>
              <a:rPr lang="en-IN" sz="3200" b="1" dirty="0">
                <a:latin typeface="+mj-lt"/>
              </a:rPr>
              <a:t>     Scientific Temper:</a:t>
            </a:r>
            <a:endParaRPr sz="3200" dirty="0">
              <a:latin typeface="+mj-lt"/>
            </a:endParaRPr>
          </a:p>
          <a:p>
            <a:pPr marL="342900" lvl="0" indent="-342900" algn="ctr" rtl="0">
              <a:spcBef>
                <a:spcPts val="880"/>
              </a:spcBef>
              <a:spcAft>
                <a:spcPts val="0"/>
              </a:spcAft>
              <a:buClr>
                <a:schemeClr val="dk1"/>
              </a:buClr>
              <a:buSzPts val="4400"/>
              <a:buFont typeface="Times New Roman"/>
              <a:buNone/>
            </a:pPr>
            <a:r>
              <a:rPr lang="en-IN" sz="3200" b="1" dirty="0">
                <a:latin typeface="+mj-lt"/>
              </a:rPr>
              <a:t> Concept, Relevance and Practice</a:t>
            </a:r>
            <a:endParaRPr sz="3200" dirty="0">
              <a:latin typeface="+mj-lt"/>
            </a:endParaRPr>
          </a:p>
          <a:p>
            <a:pPr marL="342900" lvl="0" indent="-3429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9" descr="Black And White Minimal Impactful Motivational Quote Desktop Wallpaper.png"/>
          <p:cNvPicPr preferRelativeResize="0"/>
          <p:nvPr/>
        </p:nvPicPr>
        <p:blipFill rotWithShape="1">
          <a:blip r:embed="rId3">
            <a:alphaModFix/>
          </a:blip>
          <a:srcRect/>
          <a:stretch/>
        </p:blipFill>
        <p:spPr>
          <a:xfrm>
            <a:off x="0" y="888274"/>
            <a:ext cx="9906000" cy="59697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0"/>
          <p:cNvSpPr txBox="1">
            <a:spLocks noGrp="1"/>
          </p:cNvSpPr>
          <p:nvPr>
            <p:ph type="title"/>
          </p:nvPr>
        </p:nvSpPr>
        <p:spPr>
          <a:xfrm>
            <a:off x="495300" y="188913"/>
            <a:ext cx="8915400" cy="566822"/>
          </a:xfrm>
          <a:prstGeom prst="rect">
            <a:avLst/>
          </a:prstGeom>
          <a:noFill/>
          <a:ln>
            <a:noFill/>
          </a:ln>
        </p:spPr>
        <p:txBody>
          <a:bodyPr spcFirstLastPara="1" wrap="square" lIns="0" tIns="12700" rIns="0" bIns="0" anchor="t" anchorCtr="0">
            <a:spAutoFit/>
          </a:bodyPr>
          <a:lstStyle/>
          <a:p>
            <a:pPr marL="1270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Introduction</a:t>
            </a:r>
            <a:endParaRPr sz="3600" b="1" dirty="0">
              <a:latin typeface="+mj-lt"/>
            </a:endParaRPr>
          </a:p>
        </p:txBody>
      </p:sp>
      <p:sp>
        <p:nvSpPr>
          <p:cNvPr id="376" name="Google Shape;376;p30"/>
          <p:cNvSpPr txBox="1">
            <a:spLocks noGrp="1"/>
          </p:cNvSpPr>
          <p:nvPr>
            <p:ph type="body" idx="1"/>
          </p:nvPr>
        </p:nvSpPr>
        <p:spPr>
          <a:xfrm>
            <a:off x="234950" y="1301750"/>
            <a:ext cx="9434513" cy="5224463"/>
          </a:xfrm>
          <a:prstGeom prst="rect">
            <a:avLst/>
          </a:prstGeom>
          <a:noFill/>
          <a:ln>
            <a:noFill/>
          </a:ln>
        </p:spPr>
        <p:txBody>
          <a:bodyPr spcFirstLastPara="1" wrap="square" lIns="91425" tIns="45700" rIns="91425" bIns="45700" anchor="t" anchorCtr="0">
            <a:noAutofit/>
          </a:bodyPr>
          <a:lstStyle/>
          <a:p>
            <a:pPr marL="469900" indent="-457200" algn="just">
              <a:spcBef>
                <a:spcPts val="0"/>
              </a:spcBef>
              <a:buClr>
                <a:schemeClr val="tx1"/>
              </a:buClr>
              <a:buSzPts val="2240"/>
              <a:buFont typeface="Arial" panose="020B0604020202020204" pitchFamily="34" charset="0"/>
              <a:buChar char="•"/>
            </a:pPr>
            <a:r>
              <a:rPr lang="en-IN" sz="2400" dirty="0">
                <a:latin typeface="+mj-lt"/>
              </a:rPr>
              <a:t>Scientific temper is a way of life - an individual and social process of thinking and acting - which uses scientific method, which </a:t>
            </a:r>
            <a:r>
              <a:rPr lang="en-IN" sz="2400" dirty="0">
                <a:solidFill>
                  <a:schemeClr val="tx1"/>
                </a:solidFill>
                <a:latin typeface="+mj-lt"/>
              </a:rPr>
              <a:t>may include </a:t>
            </a:r>
            <a:r>
              <a:rPr lang="en-IN" sz="2400" dirty="0">
                <a:solidFill>
                  <a:srgbClr val="FF0000"/>
                </a:solidFill>
                <a:latin typeface="+mj-lt"/>
              </a:rPr>
              <a:t>questioning, observing physical reality,  testing, hypothesizing, </a:t>
            </a:r>
            <a:r>
              <a:rPr lang="en-IN" sz="2400" dirty="0" err="1">
                <a:solidFill>
                  <a:srgbClr val="FF0000"/>
                </a:solidFill>
                <a:latin typeface="+mj-lt"/>
              </a:rPr>
              <a:t>analyzing</a:t>
            </a:r>
            <a:r>
              <a:rPr lang="en-IN" sz="2400" dirty="0">
                <a:solidFill>
                  <a:srgbClr val="FF0000"/>
                </a:solidFill>
                <a:latin typeface="+mj-lt"/>
              </a:rPr>
              <a:t>  and communicating</a:t>
            </a:r>
            <a:r>
              <a:rPr lang="en-IN" sz="2400" dirty="0">
                <a:latin typeface="+mj-lt"/>
              </a:rPr>
              <a:t>.</a:t>
            </a:r>
          </a:p>
          <a:p>
            <a:pPr marL="12700" indent="0" algn="just">
              <a:spcBef>
                <a:spcPts val="0"/>
              </a:spcBef>
              <a:buClr>
                <a:schemeClr val="tx1"/>
              </a:buClr>
              <a:buSzPts val="2240"/>
              <a:buNone/>
            </a:pPr>
            <a:endParaRPr lang="en-IN" sz="2400" dirty="0">
              <a:latin typeface="+mj-lt"/>
            </a:endParaRPr>
          </a:p>
          <a:p>
            <a:pPr marL="469900" indent="-457200" algn="just">
              <a:spcBef>
                <a:spcPts val="0"/>
              </a:spcBef>
              <a:buClr>
                <a:schemeClr val="tx1"/>
              </a:buClr>
              <a:buSzPts val="2240"/>
              <a:buFont typeface="Arial" panose="020B0604020202020204" pitchFamily="34" charset="0"/>
              <a:buChar char="•"/>
            </a:pPr>
            <a:r>
              <a:rPr lang="en-IN" sz="2400" dirty="0">
                <a:solidFill>
                  <a:srgbClr val="FF0000"/>
                </a:solidFill>
                <a:latin typeface="+mj-lt"/>
              </a:rPr>
              <a:t>Jawaharlal Nehru </a:t>
            </a:r>
            <a:r>
              <a:rPr lang="en-IN" sz="2400" dirty="0">
                <a:latin typeface="+mj-lt"/>
              </a:rPr>
              <a:t>was one of the first people to use the term ‘scientific temper’ and advocate its promotion. He wrote that scientific temper goes beyond the domain in which science is normally done and deals with the consideration of ultimate purposes, beauty, goodness and truth.</a:t>
            </a:r>
            <a:endParaRPr sz="2400" dirty="0">
              <a:latin typeface="+mj-lt"/>
            </a:endParaRPr>
          </a:p>
          <a:p>
            <a:pPr marL="12700" lvl="0" indent="0" algn="just" rtl="0">
              <a:spcBef>
                <a:spcPts val="560"/>
              </a:spcBef>
              <a:spcAft>
                <a:spcPts val="0"/>
              </a:spcAft>
              <a:buClr>
                <a:schemeClr val="dk1"/>
              </a:buClr>
              <a:buSzPts val="2800"/>
              <a:buFont typeface="Times New Roman"/>
              <a:buNone/>
            </a:pPr>
            <a:endParaRPr dirty="0"/>
          </a:p>
          <a:p>
            <a:pPr marL="298450" lvl="0" indent="-285750" algn="just" rtl="0">
              <a:spcBef>
                <a:spcPts val="540"/>
              </a:spcBef>
              <a:spcAft>
                <a:spcPts val="0"/>
              </a:spcAft>
              <a:buClr>
                <a:schemeClr val="dk1"/>
              </a:buClr>
              <a:buSzPts val="2700"/>
              <a:buFont typeface="Times New Roman"/>
              <a:buNone/>
            </a:pPr>
            <a:endParaRPr sz="2700" dirty="0">
              <a:latin typeface="Arial"/>
              <a:ea typeface="Arial"/>
              <a:cs typeface="Arial"/>
              <a:sym typeface="Arial"/>
            </a:endParaRPr>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204788" y="1050925"/>
            <a:ext cx="9539287" cy="6881844"/>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r>
              <a:rPr lang="en-IN" sz="2400" b="0" i="0" u="none" strike="noStrike" cap="none" dirty="0">
                <a:solidFill>
                  <a:schemeClr val="dk1"/>
                </a:solidFill>
                <a:latin typeface="+mj-lt"/>
                <a:ea typeface="Times New Roman"/>
                <a:cs typeface="Times New Roman"/>
                <a:sym typeface="Times New Roman"/>
              </a:rPr>
              <a:t>‘Culture’ represents a set of </a:t>
            </a:r>
            <a:r>
              <a:rPr lang="en-IN" sz="2400" b="0" i="0" u="none" strike="noStrike" cap="none" dirty="0">
                <a:solidFill>
                  <a:srgbClr val="FF0000"/>
                </a:solidFill>
                <a:latin typeface="+mj-lt"/>
                <a:ea typeface="Times New Roman"/>
                <a:cs typeface="Times New Roman"/>
                <a:sym typeface="Times New Roman"/>
              </a:rPr>
              <a:t>shared attitudes</a:t>
            </a:r>
            <a:r>
              <a:rPr lang="en-IN" sz="2400" b="0" i="0" u="none" strike="noStrike" cap="none" dirty="0">
                <a:solidFill>
                  <a:schemeClr val="dk1"/>
                </a:solidFill>
                <a:latin typeface="+mj-lt"/>
                <a:ea typeface="Times New Roman"/>
                <a:cs typeface="Times New Roman"/>
                <a:sym typeface="Times New Roman"/>
              </a:rPr>
              <a:t>, values, goals and practices.</a:t>
            </a:r>
            <a:endParaRPr sz="2400" dirty="0">
              <a:latin typeface="+mj-lt"/>
            </a:endParaRPr>
          </a:p>
          <a:p>
            <a:pPr marL="11113" marR="0" lvl="0" indent="0" algn="just" rtl="0">
              <a:lnSpc>
                <a:spcPct val="106250"/>
              </a:lnSpc>
              <a:spcBef>
                <a:spcPts val="725"/>
              </a:spcBef>
              <a:spcAft>
                <a:spcPts val="0"/>
              </a:spcAft>
              <a:buNone/>
            </a:pPr>
            <a:r>
              <a:rPr lang="en-IN" sz="2400" b="0" i="0" u="none" strike="noStrike" cap="none" dirty="0">
                <a:solidFill>
                  <a:schemeClr val="dk1"/>
                </a:solidFill>
                <a:latin typeface="+mj-lt"/>
                <a:ea typeface="Times New Roman"/>
                <a:cs typeface="Times New Roman"/>
                <a:sym typeface="Times New Roman"/>
              </a:rPr>
              <a:t>     </a:t>
            </a:r>
            <a:endParaRPr sz="2400" dirty="0">
              <a:latin typeface="+mj-lt"/>
            </a:endParaRPr>
          </a:p>
          <a:p>
            <a:pPr marL="468313" marR="0" lvl="0" indent="-457200" algn="just" rtl="0">
              <a:lnSpc>
                <a:spcPct val="106250"/>
              </a:lnSpc>
              <a:spcBef>
                <a:spcPts val="638"/>
              </a:spcBef>
              <a:spcAft>
                <a:spcPts val="0"/>
              </a:spcAft>
              <a:buClr>
                <a:schemeClr val="dk1"/>
              </a:buClr>
              <a:buSzPts val="2800"/>
              <a:buFont typeface="Arial"/>
              <a:buChar char="•"/>
            </a:pPr>
            <a:r>
              <a:rPr lang="en-IN" sz="2400" b="0" i="0" u="none" strike="noStrike" cap="none" dirty="0">
                <a:solidFill>
                  <a:schemeClr val="dk1"/>
                </a:solidFill>
                <a:latin typeface="+mj-lt"/>
                <a:ea typeface="Times New Roman"/>
                <a:cs typeface="Times New Roman"/>
                <a:sym typeface="Times New Roman"/>
              </a:rPr>
              <a:t>Culture and creativity manifest themselves in almost all economic, social and other activities.</a:t>
            </a:r>
            <a:endParaRPr sz="2400" dirty="0">
              <a:latin typeface="+mj-lt"/>
            </a:endParaRPr>
          </a:p>
          <a:p>
            <a:pPr marL="290513" marR="0" lvl="0" indent="-130048" algn="just" rtl="0">
              <a:lnSpc>
                <a:spcPct val="106250"/>
              </a:lnSpc>
              <a:spcBef>
                <a:spcPts val="638"/>
              </a:spcBef>
              <a:spcAft>
                <a:spcPts val="0"/>
              </a:spcAft>
              <a:buClr>
                <a:srgbClr val="D24716"/>
              </a:buClr>
              <a:buSzPts val="2352"/>
              <a:buFont typeface="Noto Sans Symbols"/>
              <a:buNone/>
            </a:pPr>
            <a:endParaRPr sz="2400" b="0" i="0" u="none" strike="noStrike" cap="none" dirty="0">
              <a:solidFill>
                <a:schemeClr val="dk1"/>
              </a:solidFill>
              <a:latin typeface="+mj-lt"/>
              <a:ea typeface="Times New Roman"/>
              <a:cs typeface="Times New Roman"/>
              <a:sym typeface="Times New Roman"/>
            </a:endParaRPr>
          </a:p>
          <a:p>
            <a:pPr marL="468313" marR="0" lvl="0" indent="-457200" algn="just" rtl="0">
              <a:lnSpc>
                <a:spcPct val="106250"/>
              </a:lnSpc>
              <a:spcBef>
                <a:spcPts val="738"/>
              </a:spcBef>
              <a:spcAft>
                <a:spcPts val="0"/>
              </a:spcAft>
              <a:buClr>
                <a:schemeClr val="dk1"/>
              </a:buClr>
              <a:buSzPts val="2800"/>
              <a:buFont typeface="Arial"/>
              <a:buChar char="•"/>
            </a:pPr>
            <a:r>
              <a:rPr lang="en-IN" sz="2400" b="0" i="0" u="none" strike="noStrike" cap="none" dirty="0">
                <a:solidFill>
                  <a:schemeClr val="dk1"/>
                </a:solidFill>
                <a:latin typeface="+mj-lt"/>
                <a:ea typeface="Times New Roman"/>
                <a:cs typeface="Times New Roman"/>
                <a:sym typeface="Times New Roman"/>
              </a:rPr>
              <a:t>It is also the things that we have inherited as members of society.</a:t>
            </a:r>
            <a:endParaRPr sz="2400" dirty="0">
              <a:latin typeface="+mj-lt"/>
            </a:endParaRPr>
          </a:p>
          <a:p>
            <a:pPr marL="468313" marR="0" lvl="0" indent="-307847" algn="just" rtl="0">
              <a:lnSpc>
                <a:spcPct val="106250"/>
              </a:lnSpc>
              <a:spcBef>
                <a:spcPts val="738"/>
              </a:spcBef>
              <a:spcAft>
                <a:spcPts val="0"/>
              </a:spcAft>
              <a:buClr>
                <a:srgbClr val="D24716"/>
              </a:buClr>
              <a:buSzPts val="2352"/>
              <a:buFont typeface="Arial"/>
              <a:buNone/>
            </a:pPr>
            <a:endParaRPr sz="2400" b="0" i="0" u="none" strike="noStrike" cap="none" dirty="0">
              <a:solidFill>
                <a:schemeClr val="dk1"/>
              </a:solidFill>
              <a:latin typeface="+mj-lt"/>
              <a:ea typeface="Times New Roman"/>
              <a:cs typeface="Times New Roman"/>
              <a:sym typeface="Times New Roman"/>
            </a:endParaRPr>
          </a:p>
          <a:p>
            <a:pPr marL="468313" marR="0" lvl="0" indent="-457200" algn="just" rtl="0">
              <a:spcBef>
                <a:spcPts val="513"/>
              </a:spcBef>
              <a:spcAft>
                <a:spcPts val="0"/>
              </a:spcAft>
              <a:buClr>
                <a:schemeClr val="dk1"/>
              </a:buClr>
              <a:buSzPts val="2800"/>
              <a:buFont typeface="Arial"/>
              <a:buChar char="•"/>
            </a:pPr>
            <a:r>
              <a:rPr lang="en-IN" sz="2400" b="0" i="0" u="none" strike="noStrike" cap="none" dirty="0">
                <a:solidFill>
                  <a:schemeClr val="dk1"/>
                </a:solidFill>
                <a:latin typeface="+mj-lt"/>
                <a:ea typeface="Times New Roman"/>
                <a:cs typeface="Times New Roman"/>
                <a:sym typeface="Times New Roman"/>
              </a:rPr>
              <a:t>A country as diverse as India is symbolized by the </a:t>
            </a:r>
            <a:r>
              <a:rPr lang="en-IN" sz="2400" b="0" i="0" u="none" strike="noStrike" cap="none" dirty="0">
                <a:solidFill>
                  <a:srgbClr val="FF0000"/>
                </a:solidFill>
                <a:latin typeface="+mj-lt"/>
                <a:ea typeface="Times New Roman"/>
                <a:cs typeface="Times New Roman"/>
                <a:sym typeface="Times New Roman"/>
              </a:rPr>
              <a:t>plurality</a:t>
            </a:r>
            <a:r>
              <a:rPr lang="en-IN" sz="2400" b="0" i="0" u="none" strike="noStrike" cap="none" dirty="0">
                <a:solidFill>
                  <a:schemeClr val="dk1"/>
                </a:solidFill>
                <a:latin typeface="+mj-lt"/>
                <a:ea typeface="Times New Roman"/>
                <a:cs typeface="Times New Roman"/>
                <a:sym typeface="Times New Roman"/>
              </a:rPr>
              <a:t> of its culture.</a:t>
            </a:r>
            <a:endParaRPr sz="2400" dirty="0">
              <a:latin typeface="+mj-lt"/>
            </a:endParaRPr>
          </a:p>
          <a:p>
            <a:pPr marL="290513" marR="0" lvl="0" indent="-126492" algn="l" rtl="0">
              <a:spcBef>
                <a:spcPts val="513"/>
              </a:spcBef>
              <a:spcAft>
                <a:spcPts val="0"/>
              </a:spcAft>
              <a:buClr>
                <a:srgbClr val="D24716"/>
              </a:buClr>
              <a:buSzPts val="2408"/>
              <a:buFont typeface="Noto Sans Symbols"/>
              <a:buNone/>
            </a:pPr>
            <a:endParaRPr sz="2800" b="0" i="0" u="none" strike="noStrike" cap="none" dirty="0">
              <a:solidFill>
                <a:schemeClr val="dk1"/>
              </a:solidFill>
              <a:latin typeface="Times New Roman"/>
              <a:ea typeface="Times New Roman"/>
              <a:cs typeface="Times New Roman"/>
              <a:sym typeface="Times New Roman"/>
            </a:endParaRPr>
          </a:p>
          <a:p>
            <a:pPr marL="290513" marR="0" lvl="0" indent="-130048" algn="l" rtl="0">
              <a:lnSpc>
                <a:spcPct val="106250"/>
              </a:lnSpc>
              <a:spcBef>
                <a:spcPts val="638"/>
              </a:spcBef>
              <a:spcAft>
                <a:spcPts val="0"/>
              </a:spcAft>
              <a:buClr>
                <a:srgbClr val="D24716"/>
              </a:buClr>
              <a:buSzPts val="2352"/>
              <a:buFont typeface="Noto Sans Symbols"/>
              <a:buNone/>
            </a:pPr>
            <a:endParaRPr sz="2800" b="0" i="0" u="none" strike="noStrike" cap="none" dirty="0">
              <a:solidFill>
                <a:srgbClr val="000099"/>
              </a:solidFill>
              <a:latin typeface="Arial"/>
              <a:ea typeface="Arial"/>
              <a:cs typeface="Arial"/>
              <a:sym typeface="Arial"/>
            </a:endParaRPr>
          </a:p>
          <a:p>
            <a:pPr marL="290513" marR="0" lvl="0" indent="-279400" algn="l" rtl="0">
              <a:lnSpc>
                <a:spcPct val="106250"/>
              </a:lnSpc>
              <a:spcBef>
                <a:spcPts val="638"/>
              </a:spcBef>
              <a:spcAft>
                <a:spcPts val="0"/>
              </a:spcAft>
              <a:buNone/>
            </a:pPr>
            <a:endParaRPr sz="2800" b="0" i="0" u="none" strike="noStrike" cap="none" dirty="0">
              <a:solidFill>
                <a:schemeClr val="dk1"/>
              </a:solidFill>
              <a:latin typeface="Arial"/>
              <a:ea typeface="Arial"/>
              <a:cs typeface="Arial"/>
              <a:sym typeface="Arial"/>
            </a:endParaRPr>
          </a:p>
          <a:p>
            <a:pPr marL="290513" marR="0" lvl="0" indent="-279400" algn="just" rtl="0">
              <a:spcBef>
                <a:spcPts val="0"/>
              </a:spcBef>
              <a:spcAft>
                <a:spcPts val="0"/>
              </a:spcAft>
              <a:buNone/>
            </a:pPr>
            <a:endParaRPr sz="2800" b="0" i="0" u="none" strike="noStrike" cap="none" dirty="0">
              <a:solidFill>
                <a:schemeClr val="dk1"/>
              </a:solidFill>
              <a:latin typeface="Arial"/>
              <a:ea typeface="Arial"/>
              <a:cs typeface="Arial"/>
              <a:sym typeface="Arial"/>
            </a:endParaRPr>
          </a:p>
          <a:p>
            <a:pPr marL="290513" marR="0" lvl="0" indent="-101600" algn="just" rtl="0">
              <a:spcBef>
                <a:spcPts val="0"/>
              </a:spcBef>
              <a:spcAft>
                <a:spcPts val="0"/>
              </a:spcAft>
              <a:buClr>
                <a:schemeClr val="dk1"/>
              </a:buClr>
              <a:buSzPts val="2800"/>
              <a:buFont typeface="Times New Roman"/>
              <a:buNone/>
            </a:pPr>
            <a:endParaRPr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2459038" y="149225"/>
            <a:ext cx="6075362"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Culture</a:t>
            </a:r>
            <a:endParaRPr sz="3600" b="1" dirty="0">
              <a:solidFill>
                <a:srgbClr val="FFFF00"/>
              </a:solidFill>
              <a:latin typeface="+mj-lt"/>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1"/>
          <p:cNvSpPr txBox="1">
            <a:spLocks noGrp="1"/>
          </p:cNvSpPr>
          <p:nvPr>
            <p:ph type="title"/>
          </p:nvPr>
        </p:nvSpPr>
        <p:spPr>
          <a:xfrm>
            <a:off x="649288" y="157163"/>
            <a:ext cx="7524750" cy="690687"/>
          </a:xfrm>
          <a:prstGeom prst="rect">
            <a:avLst/>
          </a:prstGeom>
          <a:noFill/>
          <a:ln>
            <a:noFill/>
          </a:ln>
        </p:spPr>
        <p:txBody>
          <a:bodyPr spcFirstLastPara="1" wrap="square" lIns="0" tIns="31100" rIns="0" bIns="0" anchor="t" anchorCtr="0">
            <a:spAutoFit/>
          </a:bodyPr>
          <a:lstStyle/>
          <a:p>
            <a:pPr marL="1577975" lvl="0" indent="839788" algn="ctr" rtl="0">
              <a:lnSpc>
                <a:spcPct val="118750"/>
              </a:lnSpc>
              <a:spcBef>
                <a:spcPts val="0"/>
              </a:spcBef>
              <a:spcAft>
                <a:spcPts val="0"/>
              </a:spcAft>
              <a:buNone/>
            </a:pPr>
            <a:r>
              <a:rPr lang="en-IN" sz="3600" b="1" dirty="0">
                <a:solidFill>
                  <a:srgbClr val="FFFF66"/>
                </a:solidFill>
                <a:latin typeface="+mj-lt"/>
                <a:ea typeface="Times New Roman"/>
                <a:cs typeface="Times New Roman"/>
                <a:sym typeface="Times New Roman"/>
              </a:rPr>
              <a:t>Introduction</a:t>
            </a:r>
            <a:endParaRPr sz="3600" b="1" dirty="0">
              <a:latin typeface="+mj-lt"/>
            </a:endParaRPr>
          </a:p>
        </p:txBody>
      </p:sp>
      <p:sp>
        <p:nvSpPr>
          <p:cNvPr id="382" name="Google Shape;382;p31"/>
          <p:cNvSpPr txBox="1"/>
          <p:nvPr/>
        </p:nvSpPr>
        <p:spPr>
          <a:xfrm>
            <a:off x="276225" y="1222572"/>
            <a:ext cx="9353550" cy="4910698"/>
          </a:xfrm>
          <a:prstGeom prst="rect">
            <a:avLst/>
          </a:prstGeom>
          <a:noFill/>
          <a:ln>
            <a:noFill/>
          </a:ln>
        </p:spPr>
        <p:txBody>
          <a:bodyPr spcFirstLastPara="1" wrap="square" lIns="0" tIns="11425" rIns="0" bIns="0" anchor="t" anchorCtr="0">
            <a:spAutoFit/>
          </a:bodyPr>
          <a:lstStyle/>
          <a:p>
            <a:pPr marL="469900" marR="0" lvl="0" indent="-457200" algn="just" rtl="0">
              <a:spcBef>
                <a:spcPts val="0"/>
              </a:spcBef>
              <a:spcAft>
                <a:spcPts val="0"/>
              </a:spcAft>
              <a:buClr>
                <a:schemeClr val="tx1"/>
              </a:buClr>
              <a:buFont typeface="Arial" panose="020B0604020202020204" pitchFamily="34" charset="0"/>
              <a:buChar char="•"/>
            </a:pPr>
            <a:r>
              <a:rPr lang="en-IN" sz="2400" b="0" dirty="0">
                <a:solidFill>
                  <a:schemeClr val="dk1"/>
                </a:solidFill>
                <a:latin typeface="+mj-lt"/>
                <a:ea typeface="Times New Roman"/>
                <a:cs typeface="Times New Roman"/>
                <a:sym typeface="Times New Roman"/>
              </a:rPr>
              <a:t>In the words of Pt. Nehru, scientific temper is the opposite of the method of religion. </a:t>
            </a:r>
          </a:p>
          <a:p>
            <a:pPr marL="12700" marR="0" lvl="0" algn="just" rtl="0">
              <a:spcBef>
                <a:spcPts val="0"/>
              </a:spcBef>
              <a:spcAft>
                <a:spcPts val="0"/>
              </a:spcAft>
              <a:buClr>
                <a:schemeClr val="tx1"/>
              </a:buClr>
            </a:pPr>
            <a:endParaRPr lang="en-IN" sz="2400" b="0" dirty="0">
              <a:solidFill>
                <a:schemeClr val="dk1"/>
              </a:solidFill>
              <a:latin typeface="+mj-lt"/>
              <a:ea typeface="Times New Roman"/>
              <a:cs typeface="Times New Roman"/>
              <a:sym typeface="Times New Roman"/>
            </a:endParaRPr>
          </a:p>
          <a:p>
            <a:pPr marL="469900" marR="0" lvl="0" indent="-457200" algn="just" rtl="0">
              <a:spcBef>
                <a:spcPts val="0"/>
              </a:spcBef>
              <a:spcAft>
                <a:spcPts val="0"/>
              </a:spcAft>
              <a:buClr>
                <a:schemeClr val="tx1"/>
              </a:buClr>
              <a:buFont typeface="Arial" panose="020B0604020202020204" pitchFamily="34" charset="0"/>
              <a:buChar char="•"/>
            </a:pPr>
            <a:r>
              <a:rPr lang="en-IN" sz="2400" b="0" dirty="0">
                <a:solidFill>
                  <a:schemeClr val="dk1"/>
                </a:solidFill>
                <a:latin typeface="+mj-lt"/>
                <a:ea typeface="Times New Roman"/>
                <a:cs typeface="Times New Roman"/>
                <a:sym typeface="Times New Roman"/>
              </a:rPr>
              <a:t>Religion relies on emotion and intuition and is (mis)applied “to everything in life, even  to  those  things  which  are  capable  of intellectual inquiry and observation”.</a:t>
            </a:r>
          </a:p>
          <a:p>
            <a:pPr marL="12700" marR="0" lvl="0" algn="just" rtl="0">
              <a:spcBef>
                <a:spcPts val="0"/>
              </a:spcBef>
              <a:spcAft>
                <a:spcPts val="0"/>
              </a:spcAft>
              <a:buClr>
                <a:schemeClr val="tx1"/>
              </a:buClr>
            </a:pPr>
            <a:endParaRPr lang="en-IN" sz="2400" dirty="0">
              <a:latin typeface="+mj-lt"/>
              <a:ea typeface="Times New Roman"/>
            </a:endParaRPr>
          </a:p>
          <a:p>
            <a:pPr marL="469900" marR="0" lvl="0" indent="-457200" algn="just" rtl="0">
              <a:spcBef>
                <a:spcPts val="0"/>
              </a:spcBef>
              <a:spcAft>
                <a:spcPts val="0"/>
              </a:spcAft>
              <a:buClr>
                <a:schemeClr val="tx1"/>
              </a:buClr>
              <a:buFont typeface="Arial" panose="020B0604020202020204" pitchFamily="34" charset="0"/>
              <a:buChar char="•"/>
            </a:pPr>
            <a:r>
              <a:rPr lang="en-IN" sz="2400" b="0" dirty="0">
                <a:solidFill>
                  <a:schemeClr val="dk1"/>
                </a:solidFill>
                <a:latin typeface="+mj-lt"/>
                <a:ea typeface="Times New Roman"/>
                <a:cs typeface="Times New Roman"/>
                <a:sym typeface="Times New Roman"/>
              </a:rPr>
              <a:t>He also indicated that scientific temper goes beyond objectivity  and fosters creativity and progress .</a:t>
            </a:r>
            <a:endParaRPr sz="2400" b="0" dirty="0">
              <a:solidFill>
                <a:schemeClr val="dk1"/>
              </a:solidFill>
              <a:latin typeface="+mj-lt"/>
              <a:ea typeface="Times New Roman"/>
              <a:cs typeface="Times New Roman"/>
              <a:sym typeface="Times New Roman"/>
            </a:endParaRPr>
          </a:p>
          <a:p>
            <a:pPr marL="12700" marR="0" lvl="0" indent="0" algn="just" rtl="0">
              <a:lnSpc>
                <a:spcPct val="101000"/>
              </a:lnSpc>
              <a:spcBef>
                <a:spcPts val="600"/>
              </a:spcBef>
              <a:spcAft>
                <a:spcPts val="0"/>
              </a:spcAft>
              <a:buNone/>
            </a:pPr>
            <a:endParaRPr sz="2800" b="0" dirty="0">
              <a:solidFill>
                <a:schemeClr val="dk1"/>
              </a:solidFill>
              <a:latin typeface="Times New Roman"/>
              <a:ea typeface="Times New Roman"/>
              <a:cs typeface="Times New Roman"/>
              <a:sym typeface="Times New Roman"/>
            </a:endParaRPr>
          </a:p>
          <a:p>
            <a:pPr marL="12700" marR="0" lvl="0" indent="0" algn="just" rtl="0">
              <a:lnSpc>
                <a:spcPct val="101000"/>
              </a:lnSpc>
              <a:spcBef>
                <a:spcPts val="600"/>
              </a:spcBef>
              <a:spcAft>
                <a:spcPts val="0"/>
              </a:spcAft>
              <a:buNone/>
            </a:pPr>
            <a:endParaRPr sz="2800" b="0" dirty="0">
              <a:solidFill>
                <a:schemeClr val="dk1"/>
              </a:solidFill>
              <a:latin typeface="Times New Roman"/>
              <a:ea typeface="Times New Roman"/>
              <a:cs typeface="Times New Roman"/>
              <a:sym typeface="Times New Roman"/>
            </a:endParaRPr>
          </a:p>
          <a:p>
            <a:pPr marL="12700" marR="0" lvl="0" indent="0" algn="just" rtl="0">
              <a:lnSpc>
                <a:spcPct val="110000"/>
              </a:lnSpc>
              <a:spcBef>
                <a:spcPts val="613"/>
              </a:spcBef>
              <a:spcAft>
                <a:spcPts val="0"/>
              </a:spcAft>
              <a:buNone/>
            </a:pPr>
            <a:endParaRPr sz="2800" b="0" dirty="0">
              <a:solidFill>
                <a:srgbClr val="000099"/>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2"/>
          <p:cNvSpPr txBox="1">
            <a:spLocks noGrp="1"/>
          </p:cNvSpPr>
          <p:nvPr>
            <p:ph type="title"/>
          </p:nvPr>
        </p:nvSpPr>
        <p:spPr>
          <a:xfrm>
            <a:off x="-433388" y="147638"/>
            <a:ext cx="9567863" cy="664596"/>
          </a:xfrm>
          <a:prstGeom prst="rect">
            <a:avLst/>
          </a:prstGeom>
          <a:noFill/>
          <a:ln>
            <a:noFill/>
          </a:ln>
        </p:spPr>
        <p:txBody>
          <a:bodyPr spcFirstLastPara="1" wrap="square" lIns="0" tIns="65650" rIns="0" bIns="0" anchor="t" anchorCtr="0">
            <a:spAutoFit/>
          </a:bodyPr>
          <a:lstStyle/>
          <a:p>
            <a:pPr marL="2917825" lvl="0" indent="-700088" algn="ctr" rtl="0">
              <a:lnSpc>
                <a:spcPct val="107825"/>
              </a:lnSpc>
              <a:spcBef>
                <a:spcPts val="0"/>
              </a:spcBef>
              <a:spcAft>
                <a:spcPts val="0"/>
              </a:spcAft>
              <a:buNone/>
            </a:pPr>
            <a:r>
              <a:rPr lang="en-IN" sz="3600" b="1" dirty="0">
                <a:solidFill>
                  <a:srgbClr val="FFFF00"/>
                </a:solidFill>
                <a:latin typeface="+mj-lt"/>
                <a:ea typeface="Times New Roman"/>
                <a:cs typeface="Times New Roman"/>
                <a:sym typeface="Times New Roman"/>
              </a:rPr>
              <a:t>Introduction</a:t>
            </a:r>
            <a:endParaRPr sz="3600" b="1" dirty="0">
              <a:latin typeface="+mj-lt"/>
            </a:endParaRPr>
          </a:p>
        </p:txBody>
      </p:sp>
      <p:sp>
        <p:nvSpPr>
          <p:cNvPr id="388" name="Google Shape;388;p3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Clr>
                <a:schemeClr val="dk1"/>
              </a:buClr>
              <a:buSzPts val="2800"/>
              <a:buFont typeface="Times New Roman"/>
              <a:buNone/>
            </a:pPr>
            <a:endParaRPr dirty="0"/>
          </a:p>
          <a:p>
            <a:pPr marL="342900" lvl="0" indent="-165100" algn="l" rtl="0">
              <a:spcBef>
                <a:spcPts val="560"/>
              </a:spcBef>
              <a:spcAft>
                <a:spcPts val="0"/>
              </a:spcAft>
              <a:buClr>
                <a:schemeClr val="dk1"/>
              </a:buClr>
              <a:buSzPts val="2800"/>
              <a:buFont typeface="Times New Roman"/>
              <a:buNone/>
            </a:pPr>
            <a:endParaRPr dirty="0"/>
          </a:p>
          <a:p>
            <a:pPr marL="0" lvl="0" indent="0" algn="just" rtl="0">
              <a:spcBef>
                <a:spcPts val="560"/>
              </a:spcBef>
              <a:spcAft>
                <a:spcPts val="0"/>
              </a:spcAft>
              <a:buClr>
                <a:schemeClr val="dk1"/>
              </a:buClr>
              <a:buSzPts val="2800"/>
              <a:buFont typeface="Times New Roman"/>
              <a:buNone/>
            </a:pPr>
            <a:r>
              <a:rPr lang="en-IN" sz="2400" dirty="0">
                <a:latin typeface="+mj-lt"/>
              </a:rPr>
              <a:t>The genesis and development of the idea of scientific temper is connected to ideas expressed earlier by </a:t>
            </a:r>
            <a:r>
              <a:rPr lang="en-IN" sz="2400" dirty="0">
                <a:solidFill>
                  <a:srgbClr val="FF0000"/>
                </a:solidFill>
                <a:latin typeface="+mj-lt"/>
              </a:rPr>
              <a:t>Charles Darwin </a:t>
            </a:r>
            <a:r>
              <a:rPr lang="en-IN" sz="2400" dirty="0">
                <a:latin typeface="+mj-lt"/>
              </a:rPr>
              <a:t>when he said, “freedom of	thought is best promoted by the gradual illumination of men's minds, which follows from the advancement of science”.</a:t>
            </a:r>
            <a:endParaRPr sz="2400" dirty="0">
              <a:latin typeface="+mj-lt"/>
            </a:endParaRPr>
          </a:p>
          <a:p>
            <a:pPr marL="342900" lvl="0" indent="-342900" algn="just" rtl="0">
              <a:spcBef>
                <a:spcPts val="560"/>
              </a:spcBef>
              <a:spcAft>
                <a:spcPts val="0"/>
              </a:spcAft>
              <a:buClr>
                <a:schemeClr val="dk1"/>
              </a:buClr>
              <a:buSzPts val="2800"/>
              <a:buFont typeface="Times New Roman"/>
              <a:buNone/>
            </a:pPr>
            <a:endParaRPr dirty="0"/>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3"/>
          <p:cNvSpPr txBox="1">
            <a:spLocks noGrp="1"/>
          </p:cNvSpPr>
          <p:nvPr>
            <p:ph type="title"/>
          </p:nvPr>
        </p:nvSpPr>
        <p:spPr>
          <a:xfrm>
            <a:off x="1314102" y="-50495"/>
            <a:ext cx="8591898" cy="873942"/>
          </a:xfrm>
          <a:prstGeom prst="rect">
            <a:avLst/>
          </a:prstGeom>
          <a:noFill/>
          <a:ln>
            <a:noFill/>
          </a:ln>
        </p:spPr>
        <p:txBody>
          <a:bodyPr spcFirstLastPara="1" wrap="square" lIns="0" tIns="12050" rIns="0" bIns="0" anchor="t" anchorCtr="0">
            <a:spAutoFit/>
          </a:bodyPr>
          <a:lstStyle/>
          <a:p>
            <a:pPr marL="12700" lvl="0" indent="0" algn="ctr" rtl="0">
              <a:spcBef>
                <a:spcPts val="0"/>
              </a:spcBef>
              <a:spcAft>
                <a:spcPts val="0"/>
              </a:spcAft>
              <a:buNone/>
            </a:pPr>
            <a:r>
              <a:rPr lang="en-IN" sz="2800" b="1" dirty="0">
                <a:solidFill>
                  <a:srgbClr val="FFFF00"/>
                </a:solidFill>
                <a:latin typeface="+mj-lt"/>
                <a:ea typeface="Times New Roman"/>
                <a:cs typeface="Times New Roman"/>
                <a:sym typeface="Times New Roman"/>
              </a:rPr>
              <a:t>What the Constitution says about scientific temper</a:t>
            </a:r>
            <a:endParaRPr sz="2800" b="1" dirty="0">
              <a:solidFill>
                <a:srgbClr val="FFFF00"/>
              </a:solidFill>
              <a:latin typeface="+mj-lt"/>
              <a:ea typeface="Times New Roman"/>
              <a:cs typeface="Times New Roman"/>
              <a:sym typeface="Times New Roman"/>
            </a:endParaRPr>
          </a:p>
        </p:txBody>
      </p:sp>
      <p:sp>
        <p:nvSpPr>
          <p:cNvPr id="394" name="Google Shape;394;p33"/>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12700" lvl="0" indent="0" algn="l" rtl="0">
              <a:spcBef>
                <a:spcPts val="0"/>
              </a:spcBef>
              <a:spcAft>
                <a:spcPts val="0"/>
              </a:spcAft>
              <a:buClr>
                <a:srgbClr val="3890A6"/>
              </a:buClr>
              <a:buSzPts val="2240"/>
              <a:buFont typeface="Times New Roman"/>
              <a:buNone/>
            </a:pPr>
            <a:endParaRPr b="1" i="1" dirty="0">
              <a:solidFill>
                <a:srgbClr val="000099"/>
              </a:solidFill>
              <a:latin typeface="Cambria"/>
              <a:ea typeface="Cambria"/>
              <a:cs typeface="Cambria"/>
              <a:sym typeface="Cambria"/>
            </a:endParaRPr>
          </a:p>
          <a:p>
            <a:pPr marL="12700" lvl="0" indent="0" algn="l" rtl="0">
              <a:spcBef>
                <a:spcPts val="613"/>
              </a:spcBef>
              <a:spcAft>
                <a:spcPts val="0"/>
              </a:spcAft>
              <a:buClr>
                <a:srgbClr val="3890A6"/>
              </a:buClr>
              <a:buSzPts val="2240"/>
              <a:buFont typeface="Times New Roman"/>
              <a:buNone/>
            </a:pPr>
            <a:endParaRPr b="1" i="1" dirty="0">
              <a:solidFill>
                <a:srgbClr val="000099"/>
              </a:solidFill>
              <a:latin typeface="Cambria"/>
              <a:ea typeface="Cambria"/>
              <a:cs typeface="Cambria"/>
              <a:sym typeface="Cambria"/>
            </a:endParaRPr>
          </a:p>
          <a:p>
            <a:pPr marL="355600" lvl="0" algn="just" rtl="0">
              <a:spcBef>
                <a:spcPts val="613"/>
              </a:spcBef>
              <a:spcAft>
                <a:spcPts val="0"/>
              </a:spcAft>
              <a:buClr>
                <a:schemeClr val="tx1"/>
              </a:buClr>
              <a:buSzPts val="2240"/>
              <a:buFont typeface="Arial" panose="020B0604020202020204" pitchFamily="34" charset="0"/>
              <a:buChar char="•"/>
            </a:pPr>
            <a:r>
              <a:rPr lang="en-IN" sz="2400" dirty="0">
                <a:solidFill>
                  <a:srgbClr val="FF0000"/>
                </a:solidFill>
                <a:latin typeface="+mj-lt"/>
              </a:rPr>
              <a:t>Article 51A </a:t>
            </a:r>
            <a:r>
              <a:rPr lang="en-IN" sz="2400" dirty="0">
                <a:latin typeface="+mj-lt"/>
              </a:rPr>
              <a:t>related to Fundamental Duties of India: “It shall be the duty of every citizen of Indian ‘to develop the scientific temper, humanism and the spirit of enquiry and reform’.</a:t>
            </a:r>
          </a:p>
          <a:p>
            <a:pPr marL="12700" lvl="0" indent="0" algn="just" rtl="0">
              <a:spcBef>
                <a:spcPts val="613"/>
              </a:spcBef>
              <a:spcAft>
                <a:spcPts val="0"/>
              </a:spcAft>
              <a:buClr>
                <a:schemeClr val="tx1"/>
              </a:buClr>
              <a:buSzPts val="2240"/>
              <a:buNone/>
            </a:pPr>
            <a:endParaRPr lang="en-IN" sz="2400" dirty="0">
              <a:latin typeface="+mj-lt"/>
            </a:endParaRPr>
          </a:p>
          <a:p>
            <a:pPr marL="355600" lvl="0" algn="just" rtl="0">
              <a:spcBef>
                <a:spcPts val="613"/>
              </a:spcBef>
              <a:spcAft>
                <a:spcPts val="0"/>
              </a:spcAft>
              <a:buClr>
                <a:schemeClr val="tx1"/>
              </a:buClr>
              <a:buSzPts val="2240"/>
              <a:buFont typeface="Arial" panose="020B0604020202020204" pitchFamily="34" charset="0"/>
              <a:buChar char="•"/>
            </a:pPr>
            <a:r>
              <a:rPr lang="en-IN" sz="2400" dirty="0">
                <a:latin typeface="+mj-lt"/>
              </a:rPr>
              <a:t>Discussion, argument and analysis are vital parts of scientific temper. Elements of fairness, equality and democracy are built on it.</a:t>
            </a:r>
            <a:endParaRPr sz="2400" dirty="0">
              <a:latin typeface="+mj-lt"/>
            </a:endParaRPr>
          </a:p>
          <a:p>
            <a:pPr marL="342900" lvl="0" indent="-3429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4"/>
          <p:cNvSpPr txBox="1">
            <a:spLocks noGrp="1"/>
          </p:cNvSpPr>
          <p:nvPr>
            <p:ph type="title"/>
          </p:nvPr>
        </p:nvSpPr>
        <p:spPr>
          <a:xfrm>
            <a:off x="2038350" y="147638"/>
            <a:ext cx="7245350" cy="7143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Concept of Scientific Temper </a:t>
            </a:r>
            <a:endParaRPr sz="3600" b="1" dirty="0">
              <a:latin typeface="+mj-lt"/>
              <a:ea typeface="Times New Roman"/>
              <a:cs typeface="Times New Roman"/>
              <a:sym typeface="Times New Roman"/>
            </a:endParaRPr>
          </a:p>
        </p:txBody>
      </p:sp>
      <p:sp>
        <p:nvSpPr>
          <p:cNvPr id="400" name="Google Shape;400;p34"/>
          <p:cNvSpPr txBox="1">
            <a:spLocks noGrp="1"/>
          </p:cNvSpPr>
          <p:nvPr>
            <p:ph type="body" idx="1"/>
          </p:nvPr>
        </p:nvSpPr>
        <p:spPr>
          <a:xfrm>
            <a:off x="234950" y="569913"/>
            <a:ext cx="9434513" cy="52228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None/>
            </a:pPr>
            <a:r>
              <a:rPr lang="en-IN" dirty="0">
                <a:latin typeface="Arial"/>
                <a:ea typeface="Arial"/>
                <a:cs typeface="Arial"/>
                <a:sym typeface="Arial"/>
              </a:rPr>
              <a:t> </a:t>
            </a:r>
            <a:endParaRPr dirty="0"/>
          </a:p>
          <a:p>
            <a:pPr marL="342900" lvl="0" algn="just" rtl="0">
              <a:spcBef>
                <a:spcPts val="560"/>
              </a:spcBef>
              <a:spcAft>
                <a:spcPts val="0"/>
              </a:spcAft>
              <a:buClr>
                <a:schemeClr val="tx1"/>
              </a:buClr>
              <a:buSzPts val="2800"/>
              <a:buFont typeface="Arial" panose="020B0604020202020204" pitchFamily="34" charset="0"/>
              <a:buChar char="•"/>
            </a:pPr>
            <a:r>
              <a:rPr lang="en-IN" sz="2400" dirty="0">
                <a:solidFill>
                  <a:srgbClr val="FF0000"/>
                </a:solidFill>
                <a:latin typeface="+mj-lt"/>
              </a:rPr>
              <a:t>‘Scientific temper’ </a:t>
            </a:r>
            <a:r>
              <a:rPr lang="en-IN" sz="2400" dirty="0">
                <a:latin typeface="+mj-lt"/>
              </a:rPr>
              <a:t>and </a:t>
            </a:r>
            <a:r>
              <a:rPr lang="en-IN" sz="2400" dirty="0">
                <a:solidFill>
                  <a:srgbClr val="FF0000"/>
                </a:solidFill>
                <a:latin typeface="+mj-lt"/>
              </a:rPr>
              <a:t>‘Rational thought’ </a:t>
            </a:r>
            <a:r>
              <a:rPr lang="en-IN" sz="2400" dirty="0">
                <a:latin typeface="+mj-lt"/>
              </a:rPr>
              <a:t>are part of  our cultural heritage  from antiquity to the frontiers of scientific knowledge.</a:t>
            </a:r>
          </a:p>
          <a:p>
            <a:pPr marL="0" lvl="0" indent="0" algn="just" rtl="0">
              <a:spcBef>
                <a:spcPts val="560"/>
              </a:spcBef>
              <a:spcAft>
                <a:spcPts val="0"/>
              </a:spcAft>
              <a:buClr>
                <a:schemeClr val="tx1"/>
              </a:buClr>
              <a:buSzPts val="2800"/>
              <a:buNone/>
            </a:pPr>
            <a:endParaRPr lang="en-IN" sz="2400" dirty="0">
              <a:latin typeface="+mj-lt"/>
            </a:endParaRPr>
          </a:p>
          <a:p>
            <a:pPr marL="342900" lvl="0" algn="just" rtl="0">
              <a:spcBef>
                <a:spcPts val="560"/>
              </a:spcBef>
              <a:spcAft>
                <a:spcPts val="0"/>
              </a:spcAft>
              <a:buClr>
                <a:schemeClr val="tx1"/>
              </a:buClr>
              <a:buSzPts val="2800"/>
              <a:buFont typeface="Arial" panose="020B0604020202020204" pitchFamily="34" charset="0"/>
              <a:buChar char="•"/>
            </a:pPr>
            <a:r>
              <a:rPr lang="en-IN" sz="2400" dirty="0">
                <a:latin typeface="+mj-lt"/>
              </a:rPr>
              <a:t>There is an </a:t>
            </a:r>
            <a:r>
              <a:rPr lang="en-IN" sz="2400" dirty="0">
                <a:solidFill>
                  <a:srgbClr val="FF0000"/>
                </a:solidFill>
                <a:latin typeface="+mj-lt"/>
              </a:rPr>
              <a:t>integral link </a:t>
            </a:r>
            <a:r>
              <a:rPr lang="en-IN" sz="2400" dirty="0">
                <a:latin typeface="+mj-lt"/>
              </a:rPr>
              <a:t>between development and openness.</a:t>
            </a:r>
          </a:p>
          <a:p>
            <a:pPr marL="0" lvl="0" indent="0" algn="just" rtl="0">
              <a:spcBef>
                <a:spcPts val="560"/>
              </a:spcBef>
              <a:spcAft>
                <a:spcPts val="0"/>
              </a:spcAft>
              <a:buClr>
                <a:schemeClr val="tx1"/>
              </a:buClr>
              <a:buSzPts val="2800"/>
              <a:buNone/>
            </a:pPr>
            <a:endParaRPr lang="en-IN" sz="2400" dirty="0">
              <a:latin typeface="+mj-lt"/>
            </a:endParaRPr>
          </a:p>
          <a:p>
            <a:pPr marL="342900" lvl="0" algn="just" rtl="0">
              <a:spcBef>
                <a:spcPts val="560"/>
              </a:spcBef>
              <a:spcAft>
                <a:spcPts val="0"/>
              </a:spcAft>
              <a:buClr>
                <a:schemeClr val="tx1"/>
              </a:buClr>
              <a:buSzPts val="2800"/>
              <a:buFont typeface="Arial" panose="020B0604020202020204" pitchFamily="34" charset="0"/>
              <a:buChar char="•"/>
            </a:pPr>
            <a:r>
              <a:rPr lang="en-IN" sz="2400" dirty="0">
                <a:latin typeface="+mj-lt"/>
              </a:rPr>
              <a:t>Social exchanges are central to the growth of scientific  knowledge,  new  techniques  and processes.</a:t>
            </a:r>
          </a:p>
          <a:p>
            <a:pPr marL="0" lvl="0" indent="0" algn="just" rtl="0">
              <a:spcBef>
                <a:spcPts val="560"/>
              </a:spcBef>
              <a:spcAft>
                <a:spcPts val="0"/>
              </a:spcAft>
              <a:buClr>
                <a:schemeClr val="tx1"/>
              </a:buClr>
              <a:buSzPts val="2800"/>
              <a:buNone/>
            </a:pPr>
            <a:endParaRPr lang="en-IN" sz="2400" dirty="0">
              <a:latin typeface="+mj-lt"/>
            </a:endParaRPr>
          </a:p>
          <a:p>
            <a:pPr marL="342900" lvl="0" algn="just" rtl="0">
              <a:spcBef>
                <a:spcPts val="560"/>
              </a:spcBef>
              <a:spcAft>
                <a:spcPts val="0"/>
              </a:spcAft>
              <a:buClr>
                <a:schemeClr val="tx1"/>
              </a:buClr>
              <a:buSzPts val="2800"/>
              <a:buFont typeface="Arial" panose="020B0604020202020204" pitchFamily="34" charset="0"/>
              <a:buChar char="•"/>
            </a:pPr>
            <a:r>
              <a:rPr lang="en-IN" sz="2400" dirty="0">
                <a:solidFill>
                  <a:srgbClr val="282828"/>
                </a:solidFill>
                <a:latin typeface="+mj-lt"/>
              </a:rPr>
              <a:t>We are exposed to tons of facts on a daily basis. What we need to do is </a:t>
            </a:r>
            <a:r>
              <a:rPr lang="en-IN" sz="2400" dirty="0">
                <a:solidFill>
                  <a:srgbClr val="FF0000"/>
                </a:solidFill>
                <a:latin typeface="+mj-lt"/>
              </a:rPr>
              <a:t>pause, think and analyse</a:t>
            </a:r>
            <a:r>
              <a:rPr lang="en-IN" sz="2400" dirty="0">
                <a:solidFill>
                  <a:srgbClr val="282828"/>
                </a:solidFill>
                <a:latin typeface="+mj-lt"/>
              </a:rPr>
              <a:t>. We need to inculcate the habit of critical thinking.</a:t>
            </a:r>
            <a:endParaRPr sz="2400" dirty="0">
              <a:latin typeface="+mj-lt"/>
            </a:endParaRPr>
          </a:p>
          <a:p>
            <a:pPr marL="12700" lvl="0" indent="0" algn="just" rtl="0">
              <a:lnSpc>
                <a:spcPct val="119642"/>
              </a:lnSpc>
              <a:spcBef>
                <a:spcPts val="100"/>
              </a:spcBef>
              <a:spcAft>
                <a:spcPts val="0"/>
              </a:spcAft>
              <a:buClr>
                <a:srgbClr val="3890A6"/>
              </a:buClr>
              <a:buSzPts val="2240"/>
              <a:buFont typeface="Times New Roman"/>
              <a:buNone/>
            </a:pPr>
            <a:endParaRPr dirty="0"/>
          </a:p>
          <a:p>
            <a:pPr marL="342900" lvl="0" indent="-342900" algn="l" rtl="0">
              <a:spcBef>
                <a:spcPts val="560"/>
              </a:spcBef>
              <a:spcAft>
                <a:spcPts val="0"/>
              </a:spcAft>
              <a:buClr>
                <a:schemeClr val="dk1"/>
              </a:buClr>
              <a:buSzPts val="2800"/>
              <a:buFont typeface="Times New Roman"/>
              <a:buNone/>
            </a:pPr>
            <a:endParaRPr dirty="0">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5"/>
          <p:cNvSpPr txBox="1">
            <a:spLocks noGrp="1"/>
          </p:cNvSpPr>
          <p:nvPr>
            <p:ph type="title"/>
          </p:nvPr>
        </p:nvSpPr>
        <p:spPr>
          <a:xfrm>
            <a:off x="1391238" y="86855"/>
            <a:ext cx="8915400" cy="619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What we can do as media students!</a:t>
            </a:r>
            <a:endParaRPr sz="3600" b="1" dirty="0">
              <a:latin typeface="+mj-lt"/>
            </a:endParaRPr>
          </a:p>
        </p:txBody>
      </p:sp>
      <p:sp>
        <p:nvSpPr>
          <p:cNvPr id="406" name="Google Shape;406;p35"/>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chemeClr val="dk1"/>
              </a:buClr>
              <a:buSzPts val="2800"/>
              <a:buFont typeface="Arial" panose="020B0604020202020204" pitchFamily="34" charset="0"/>
              <a:buChar char="•"/>
            </a:pPr>
            <a:r>
              <a:rPr lang="en-IN" dirty="0"/>
              <a:t>    </a:t>
            </a:r>
            <a:r>
              <a:rPr lang="en-IN" sz="2400" dirty="0">
                <a:latin typeface="+mj-lt"/>
              </a:rPr>
              <a:t>As media students, we have a plethora of knowledge and ways of being more aware. It is our responsibility to help curb the </a:t>
            </a:r>
            <a:r>
              <a:rPr lang="en-IN" sz="2400" dirty="0">
                <a:solidFill>
                  <a:srgbClr val="FF0000"/>
                </a:solidFill>
                <a:latin typeface="+mj-lt"/>
              </a:rPr>
              <a:t>menace of misinformation</a:t>
            </a:r>
            <a:r>
              <a:rPr lang="en-IN" sz="2400" dirty="0">
                <a:latin typeface="+mj-lt"/>
              </a:rPr>
              <a:t> and make other people aware of how they can do so too.</a:t>
            </a:r>
            <a:endParaRPr sz="2400" dirty="0">
              <a:latin typeface="+mj-lt"/>
            </a:endParaRPr>
          </a:p>
          <a:p>
            <a:pPr marL="0" lvl="0" indent="0" algn="l" rtl="0">
              <a:spcBef>
                <a:spcPts val="560"/>
              </a:spcBef>
              <a:spcAft>
                <a:spcPts val="0"/>
              </a:spcAft>
              <a:buClr>
                <a:schemeClr val="dk1"/>
              </a:buClr>
              <a:buSzPts val="2800"/>
              <a:buFont typeface="Times New Roman"/>
              <a:buNone/>
            </a:pPr>
            <a:r>
              <a:rPr lang="en-IN" sz="2400" dirty="0">
                <a:latin typeface="+mj-lt"/>
              </a:rPr>
              <a:t>         </a:t>
            </a:r>
            <a:endParaRPr sz="2400" dirty="0">
              <a:latin typeface="+mj-lt"/>
            </a:endParaRPr>
          </a:p>
          <a:p>
            <a:pPr marL="0" lvl="0" indent="0" algn="l" rtl="0">
              <a:spcBef>
                <a:spcPts val="560"/>
              </a:spcBef>
              <a:spcAft>
                <a:spcPts val="0"/>
              </a:spcAft>
              <a:buClr>
                <a:schemeClr val="dk1"/>
              </a:buClr>
              <a:buSzPts val="2800"/>
              <a:buFont typeface="Times New Roman"/>
              <a:buNone/>
            </a:pPr>
            <a:r>
              <a:rPr lang="en-IN" sz="2400" dirty="0">
                <a:latin typeface="+mj-lt"/>
              </a:rPr>
              <a:t>   Some ways of developing a good scientific temper in the </a:t>
            </a:r>
            <a:endParaRPr sz="2400" dirty="0">
              <a:latin typeface="+mj-lt"/>
            </a:endParaRPr>
          </a:p>
          <a:p>
            <a:pPr marL="0" lvl="0" indent="0" algn="l" rtl="0">
              <a:spcBef>
                <a:spcPts val="560"/>
              </a:spcBef>
              <a:spcAft>
                <a:spcPts val="0"/>
              </a:spcAft>
              <a:buClr>
                <a:schemeClr val="dk1"/>
              </a:buClr>
              <a:buSzPts val="2800"/>
              <a:buFont typeface="Times New Roman"/>
              <a:buNone/>
            </a:pPr>
            <a:r>
              <a:rPr lang="en-IN" sz="2400" dirty="0">
                <a:latin typeface="+mj-lt"/>
              </a:rPr>
              <a:t>   digital age are:</a:t>
            </a:r>
          </a:p>
          <a:p>
            <a:pPr marL="0" lvl="0" indent="0" algn="l" rtl="0">
              <a:spcBef>
                <a:spcPts val="560"/>
              </a:spcBef>
              <a:spcAft>
                <a:spcPts val="0"/>
              </a:spcAft>
              <a:buClr>
                <a:schemeClr val="dk1"/>
              </a:buClr>
              <a:buSzPts val="2800"/>
              <a:buFont typeface="Times New Roman"/>
              <a:buNone/>
            </a:pPr>
            <a:endParaRPr sz="2400" dirty="0">
              <a:latin typeface="+mj-lt"/>
            </a:endParaRPr>
          </a:p>
          <a:p>
            <a:pPr marL="342900" lvl="0" indent="-342900" algn="l" rtl="0">
              <a:spcBef>
                <a:spcPts val="560"/>
              </a:spcBef>
              <a:spcAft>
                <a:spcPts val="0"/>
              </a:spcAft>
              <a:buClr>
                <a:schemeClr val="dk1"/>
              </a:buClr>
              <a:buSzPts val="2800"/>
              <a:buFont typeface="Times New Roman"/>
              <a:buChar char="•"/>
            </a:pPr>
            <a:r>
              <a:rPr lang="en-IN" sz="2400" dirty="0">
                <a:solidFill>
                  <a:srgbClr val="FF0000"/>
                </a:solidFill>
                <a:latin typeface="+mj-lt"/>
              </a:rPr>
              <a:t>Fact check </a:t>
            </a:r>
            <a:r>
              <a:rPr lang="en-IN" sz="2400" dirty="0">
                <a:latin typeface="+mj-lt"/>
              </a:rPr>
              <a:t>before forwarding any posts on social media (</a:t>
            </a:r>
            <a:r>
              <a:rPr lang="en-IN" sz="2400" dirty="0" err="1">
                <a:latin typeface="+mj-lt"/>
              </a:rPr>
              <a:t>Whatsapp</a:t>
            </a:r>
            <a:r>
              <a:rPr lang="en-IN" sz="2400" dirty="0">
                <a:latin typeface="+mj-lt"/>
              </a:rPr>
              <a:t>, Facebook, Instagram et al). Remember </a:t>
            </a:r>
            <a:r>
              <a:rPr lang="en-IN" sz="2400" dirty="0">
                <a:solidFill>
                  <a:srgbClr val="FF0000"/>
                </a:solidFill>
                <a:latin typeface="+mj-lt"/>
              </a:rPr>
              <a:t>fake news </a:t>
            </a:r>
            <a:r>
              <a:rPr lang="en-IN" sz="2400" dirty="0">
                <a:latin typeface="+mj-lt"/>
              </a:rPr>
              <a:t>travels faster than the truth, so think before forwarding.</a:t>
            </a:r>
            <a:endParaRPr sz="2400" dirty="0">
              <a:latin typeface="+mj-lt"/>
            </a:endParaRPr>
          </a:p>
          <a:p>
            <a:pPr marL="342900" lvl="0" indent="-165100" algn="l" rtl="0">
              <a:spcBef>
                <a:spcPts val="560"/>
              </a:spcBef>
              <a:spcAft>
                <a:spcPts val="0"/>
              </a:spcAft>
              <a:buClr>
                <a:schemeClr val="dk1"/>
              </a:buClr>
              <a:buSzPts val="2800"/>
              <a:buFont typeface="Times New Roman"/>
              <a:buNone/>
            </a:pPr>
            <a:endParaRPr dirty="0"/>
          </a:p>
          <a:p>
            <a:pPr marL="0" lvl="0" indent="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6"/>
          <p:cNvSpPr txBox="1">
            <a:spLocks noGrp="1"/>
          </p:cNvSpPr>
          <p:nvPr>
            <p:ph type="title"/>
          </p:nvPr>
        </p:nvSpPr>
        <p:spPr>
          <a:xfrm>
            <a:off x="1176338" y="168275"/>
            <a:ext cx="8915400" cy="6826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What we can do as media students!</a:t>
            </a:r>
            <a:endParaRPr sz="3600" b="1" dirty="0">
              <a:latin typeface="+mj-lt"/>
            </a:endParaRPr>
          </a:p>
        </p:txBody>
      </p:sp>
      <p:sp>
        <p:nvSpPr>
          <p:cNvPr id="412" name="Google Shape;412;p36"/>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800"/>
              <a:buFont typeface="Times New Roman"/>
              <a:buChar char="•"/>
            </a:pPr>
            <a:r>
              <a:rPr lang="en-IN" dirty="0">
                <a:latin typeface="+mj-lt"/>
              </a:rPr>
              <a:t>Social media is a platform of </a:t>
            </a:r>
            <a:r>
              <a:rPr lang="en-IN" dirty="0">
                <a:solidFill>
                  <a:srgbClr val="FF0000"/>
                </a:solidFill>
                <a:latin typeface="+mj-lt"/>
              </a:rPr>
              <a:t>free speech, but use it wisely</a:t>
            </a:r>
            <a:r>
              <a:rPr lang="en-IN" dirty="0">
                <a:latin typeface="+mj-lt"/>
              </a:rPr>
              <a:t>. Share information with family members and friends on how they can use a digital platform for voicing their opinions. But remember to be careful about the words you are using. While its good to let out your opinion, the attitude of a good scientific temper enables us to  honour others opinions and suggestions as well.</a:t>
            </a:r>
            <a:endParaRPr dirty="0">
              <a:latin typeface="+mj-lt"/>
            </a:endParaRPr>
          </a:p>
          <a:p>
            <a:pPr marL="342900" lvl="0" indent="-165100" algn="just" rtl="0">
              <a:spcBef>
                <a:spcPts val="560"/>
              </a:spcBef>
              <a:spcAft>
                <a:spcPts val="0"/>
              </a:spcAft>
              <a:buClr>
                <a:schemeClr val="dk1"/>
              </a:buClr>
              <a:buSzPts val="2800"/>
              <a:buFont typeface="Times New Roman"/>
              <a:buNone/>
            </a:pPr>
            <a:endParaRPr dirty="0">
              <a:latin typeface="+mj-lt"/>
            </a:endParaRPr>
          </a:p>
          <a:p>
            <a:pPr marL="342900" lvl="0" indent="-342900" algn="just" rtl="0">
              <a:spcBef>
                <a:spcPts val="560"/>
              </a:spcBef>
              <a:spcAft>
                <a:spcPts val="0"/>
              </a:spcAft>
              <a:buClr>
                <a:schemeClr val="dk1"/>
              </a:buClr>
              <a:buSzPts val="2800"/>
              <a:buFont typeface="Times New Roman"/>
              <a:buChar char="•"/>
            </a:pPr>
            <a:r>
              <a:rPr lang="en-IN" dirty="0">
                <a:solidFill>
                  <a:srgbClr val="FF0000"/>
                </a:solidFill>
                <a:latin typeface="+mj-lt"/>
              </a:rPr>
              <a:t>Keep your eyes and ears open</a:t>
            </a:r>
            <a:r>
              <a:rPr lang="en-IN" dirty="0">
                <a:latin typeface="+mj-lt"/>
              </a:rPr>
              <a:t>. Read about a particular news from </a:t>
            </a:r>
            <a:r>
              <a:rPr lang="en-IN" dirty="0">
                <a:solidFill>
                  <a:srgbClr val="FF0000"/>
                </a:solidFill>
                <a:latin typeface="+mj-lt"/>
              </a:rPr>
              <a:t>multiple trusted sites</a:t>
            </a:r>
            <a:r>
              <a:rPr lang="en-IN" dirty="0">
                <a:latin typeface="+mj-lt"/>
              </a:rPr>
              <a:t>. This will keep you vigilant of when a news is leading to rumour mongering.</a:t>
            </a:r>
            <a:endParaRPr dirty="0">
              <a:latin typeface="+mj-lt"/>
            </a:endParaRPr>
          </a:p>
          <a:p>
            <a:pPr marL="0" lvl="0" indent="0" algn="l" rtl="0">
              <a:spcBef>
                <a:spcPts val="560"/>
              </a:spcBef>
              <a:spcAft>
                <a:spcPts val="0"/>
              </a:spcAft>
              <a:buClr>
                <a:schemeClr val="dk1"/>
              </a:buClr>
              <a:buSzPts val="2800"/>
              <a:buFont typeface="Times New Roman"/>
              <a:buNone/>
            </a:pPr>
            <a:r>
              <a:rPr lang="en-IN" dirty="0"/>
              <a:t> </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37" descr="Scientific Temper Answer Writing.png"/>
          <p:cNvPicPr preferRelativeResize="0">
            <a:picLocks noGrp="1"/>
          </p:cNvPicPr>
          <p:nvPr>
            <p:ph type="body" idx="1"/>
          </p:nvPr>
        </p:nvPicPr>
        <p:blipFill rotWithShape="1">
          <a:blip r:embed="rId3">
            <a:alphaModFix/>
          </a:blip>
          <a:srcRect/>
          <a:stretch/>
        </p:blipFill>
        <p:spPr>
          <a:xfrm>
            <a:off x="0" y="849313"/>
            <a:ext cx="9906000" cy="566896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en-IN" b="1">
                <a:latin typeface="Cambria"/>
                <a:ea typeface="Cambria"/>
                <a:cs typeface="Cambria"/>
                <a:sym typeface="Cambria"/>
              </a:rPr>
            </a:br>
            <a:br>
              <a:rPr lang="en-IN" b="1">
                <a:latin typeface="Cambria"/>
                <a:ea typeface="Cambria"/>
                <a:cs typeface="Cambria"/>
                <a:sym typeface="Cambria"/>
              </a:rPr>
            </a:br>
            <a:endParaRPr/>
          </a:p>
        </p:txBody>
      </p:sp>
      <p:sp>
        <p:nvSpPr>
          <p:cNvPr id="423" name="Google Shape;423;p38"/>
          <p:cNvSpPr txBox="1"/>
          <p:nvPr/>
        </p:nvSpPr>
        <p:spPr>
          <a:xfrm>
            <a:off x="2046288" y="2012950"/>
            <a:ext cx="5811837"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b="1" dirty="0">
                <a:solidFill>
                  <a:schemeClr val="dk1"/>
                </a:solidFill>
                <a:latin typeface="+mj-lt"/>
                <a:ea typeface="Times New Roman"/>
                <a:cs typeface="Times New Roman"/>
                <a:sym typeface="Times New Roman"/>
              </a:rPr>
              <a:t>Indian Freedom Movement (1857-1947)</a:t>
            </a:r>
            <a:endParaRPr sz="3600" dirty="0">
              <a:latin typeface="+mj-lt"/>
            </a:endParaRPr>
          </a:p>
          <a:p>
            <a:pPr marL="0" marR="0" lvl="0" indent="0" algn="ctr" rtl="0">
              <a:spcBef>
                <a:spcPts val="0"/>
              </a:spcBef>
              <a:spcAft>
                <a:spcPts val="0"/>
              </a:spcAft>
              <a:buNone/>
            </a:pPr>
            <a:r>
              <a:rPr lang="en-IN" sz="3600" b="1" dirty="0">
                <a:solidFill>
                  <a:schemeClr val="dk1"/>
                </a:solidFill>
                <a:latin typeface="+mj-lt"/>
                <a:ea typeface="Times New Roman"/>
                <a:cs typeface="Times New Roman"/>
                <a:sym typeface="Times New Roman"/>
              </a:rPr>
              <a:t>Landmarks</a:t>
            </a:r>
            <a:endParaRPr sz="3600"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39"/>
          <p:cNvPicPr preferRelativeResize="0"/>
          <p:nvPr/>
        </p:nvPicPr>
        <p:blipFill rotWithShape="1">
          <a:blip r:embed="rId3">
            <a:alphaModFix/>
          </a:blip>
          <a:srcRect/>
          <a:stretch/>
        </p:blipFill>
        <p:spPr>
          <a:xfrm>
            <a:off x="0" y="638175"/>
            <a:ext cx="9906000" cy="5911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0"/>
          <p:cNvSpPr txBox="1">
            <a:spLocks noGrp="1"/>
          </p:cNvSpPr>
          <p:nvPr>
            <p:ph type="title"/>
          </p:nvPr>
        </p:nvSpPr>
        <p:spPr>
          <a:xfrm>
            <a:off x="877888" y="136525"/>
            <a:ext cx="8915400" cy="566165"/>
          </a:xfrm>
          <a:prstGeom prst="rect">
            <a:avLst/>
          </a:prstGeom>
          <a:noFill/>
          <a:ln>
            <a:noFill/>
          </a:ln>
        </p:spPr>
        <p:txBody>
          <a:bodyPr spcFirstLastPara="1" wrap="square" lIns="0" tIns="12050" rIns="0" bIns="0" anchor="t" anchorCtr="0">
            <a:spAutoFit/>
          </a:bodyPr>
          <a:lstStyle/>
          <a:p>
            <a:pPr marL="1270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Introduction</a:t>
            </a:r>
            <a:endParaRPr sz="3600" b="1" dirty="0">
              <a:solidFill>
                <a:srgbClr val="FFFF00"/>
              </a:solidFill>
              <a:latin typeface="+mj-lt"/>
              <a:ea typeface="Times New Roman"/>
              <a:cs typeface="Times New Roman"/>
              <a:sym typeface="Times New Roman"/>
            </a:endParaRPr>
          </a:p>
        </p:txBody>
      </p:sp>
      <p:sp>
        <p:nvSpPr>
          <p:cNvPr id="434" name="Google Shape;434;p40"/>
          <p:cNvSpPr txBox="1">
            <a:spLocks noGrp="1"/>
          </p:cNvSpPr>
          <p:nvPr>
            <p:ph type="body" idx="4294967295"/>
          </p:nvPr>
        </p:nvSpPr>
        <p:spPr>
          <a:xfrm>
            <a:off x="236538" y="1071563"/>
            <a:ext cx="9432925" cy="5081587"/>
          </a:xfrm>
          <a:prstGeom prst="rect">
            <a:avLst/>
          </a:prstGeom>
          <a:noFill/>
          <a:ln>
            <a:noFill/>
          </a:ln>
        </p:spPr>
        <p:txBody>
          <a:bodyPr spcFirstLastPara="1" wrap="square" lIns="91425" tIns="45700" rIns="91425" bIns="45700" anchor="t" anchorCtr="0">
            <a:noAutofit/>
          </a:bodyPr>
          <a:lstStyle/>
          <a:p>
            <a:pPr marL="457200" lvl="0" indent="-406400" algn="just" rtl="0">
              <a:lnSpc>
                <a:spcPct val="101000"/>
              </a:lnSpc>
              <a:spcBef>
                <a:spcPts val="0"/>
              </a:spcBef>
              <a:spcAft>
                <a:spcPts val="0"/>
              </a:spcAft>
              <a:buSzPts val="2800"/>
              <a:buChar char="•"/>
            </a:pPr>
            <a:r>
              <a:rPr lang="en-IN" dirty="0"/>
              <a:t>The </a:t>
            </a:r>
            <a:r>
              <a:rPr lang="en-IN" dirty="0">
                <a:solidFill>
                  <a:srgbClr val="FF0000"/>
                </a:solidFill>
              </a:rPr>
              <a:t>Portuguese</a:t>
            </a:r>
            <a:r>
              <a:rPr lang="en-IN" dirty="0"/>
              <a:t> were the first to arrive in India. Vasco da Gama's sea-route opened the way for the colonization of India. He landed in Calicut in 1498 .</a:t>
            </a:r>
            <a:endParaRPr dirty="0"/>
          </a:p>
          <a:p>
            <a:pPr marL="12700" lvl="0" indent="0" algn="just" rtl="0">
              <a:lnSpc>
                <a:spcPct val="101000"/>
              </a:lnSpc>
              <a:spcBef>
                <a:spcPts val="75"/>
              </a:spcBef>
              <a:spcAft>
                <a:spcPts val="0"/>
              </a:spcAft>
              <a:buClr>
                <a:srgbClr val="3890A6"/>
              </a:buClr>
              <a:buSzPts val="2240"/>
              <a:buFont typeface="Times New Roman"/>
              <a:buNone/>
            </a:pPr>
            <a:endParaRPr dirty="0"/>
          </a:p>
          <a:p>
            <a:pPr marL="457200" lvl="0" indent="-406400" algn="just" rtl="0">
              <a:spcBef>
                <a:spcPts val="613"/>
              </a:spcBef>
              <a:spcAft>
                <a:spcPts val="0"/>
              </a:spcAft>
              <a:buSzPts val="2800"/>
              <a:buChar char="•"/>
            </a:pPr>
            <a:r>
              <a:rPr lang="en-IN" dirty="0">
                <a:solidFill>
                  <a:srgbClr val="FF0000"/>
                </a:solidFill>
              </a:rPr>
              <a:t>French</a:t>
            </a:r>
            <a:r>
              <a:rPr lang="en-IN" dirty="0"/>
              <a:t> settlements began in the 17th Century with  establishment of </a:t>
            </a:r>
            <a:r>
              <a:rPr lang="en-IN" dirty="0" err="1"/>
              <a:t>centers</a:t>
            </a:r>
            <a:r>
              <a:rPr lang="en-IN" dirty="0"/>
              <a:t> for commercial trade.</a:t>
            </a:r>
            <a:endParaRPr dirty="0"/>
          </a:p>
          <a:p>
            <a:pPr marL="12700" lvl="0" indent="0" algn="just" rtl="0">
              <a:spcBef>
                <a:spcPts val="613"/>
              </a:spcBef>
              <a:spcAft>
                <a:spcPts val="0"/>
              </a:spcAft>
              <a:buClr>
                <a:schemeClr val="dk1"/>
              </a:buClr>
              <a:buSzPts val="2800"/>
              <a:buFont typeface="Times New Roman"/>
              <a:buNone/>
            </a:pPr>
            <a:endParaRPr dirty="0"/>
          </a:p>
          <a:p>
            <a:pPr marL="457200" lvl="0" indent="-406400" algn="just" rtl="0">
              <a:spcBef>
                <a:spcPts val="613"/>
              </a:spcBef>
              <a:spcAft>
                <a:spcPts val="0"/>
              </a:spcAft>
              <a:buSzPts val="2800"/>
              <a:buChar char="•"/>
            </a:pPr>
            <a:r>
              <a:rPr lang="en-IN" dirty="0"/>
              <a:t>By the middle of the 18</a:t>
            </a:r>
            <a:r>
              <a:rPr lang="en-IN" baseline="30000" dirty="0"/>
              <a:t>th</a:t>
            </a:r>
            <a:r>
              <a:rPr lang="en-IN" dirty="0"/>
              <a:t> Century, it was the </a:t>
            </a:r>
            <a:r>
              <a:rPr lang="en-IN" dirty="0">
                <a:solidFill>
                  <a:srgbClr val="FF0000"/>
                </a:solidFill>
              </a:rPr>
              <a:t>Dutch</a:t>
            </a:r>
            <a:r>
              <a:rPr lang="en-IN" dirty="0"/>
              <a:t> however who had the strongest presence  in India, with major </a:t>
            </a:r>
            <a:r>
              <a:rPr lang="en-IN" dirty="0" err="1"/>
              <a:t>centers</a:t>
            </a:r>
            <a:r>
              <a:rPr lang="en-IN" dirty="0"/>
              <a:t> at Calcutta, Bombay and Bengal.</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
          <p:cNvSpPr txBox="1">
            <a:spLocks noGrp="1"/>
          </p:cNvSpPr>
          <p:nvPr>
            <p:ph type="title"/>
          </p:nvPr>
        </p:nvSpPr>
        <p:spPr>
          <a:xfrm>
            <a:off x="990600" y="122781"/>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Culture</a:t>
            </a:r>
            <a:endParaRPr sz="3600" b="1" dirty="0">
              <a:latin typeface="+mj-lt"/>
            </a:endParaRPr>
          </a:p>
        </p:txBody>
      </p:sp>
      <p:sp>
        <p:nvSpPr>
          <p:cNvPr id="229" name="Google Shape;229;p5"/>
          <p:cNvSpPr txBox="1">
            <a:spLocks noGrp="1"/>
          </p:cNvSpPr>
          <p:nvPr>
            <p:ph type="body" idx="4294967295"/>
          </p:nvPr>
        </p:nvSpPr>
        <p:spPr>
          <a:xfrm>
            <a:off x="471488" y="1014413"/>
            <a:ext cx="9434512" cy="52244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Cambria"/>
              <a:buNone/>
            </a:pPr>
            <a:r>
              <a:rPr lang="en-IN" sz="2400" dirty="0">
                <a:latin typeface="+mj-lt"/>
                <a:ea typeface="Cambria"/>
                <a:cs typeface="Cambria"/>
                <a:sym typeface="Cambria"/>
              </a:rPr>
              <a:t>Culture can be understood through three broad levels (with certain overlapping):</a:t>
            </a:r>
            <a:endParaRPr sz="2400" dirty="0">
              <a:latin typeface="+mj-lt"/>
            </a:endParaRPr>
          </a:p>
          <a:p>
            <a:pPr marL="0" lvl="0" indent="0" algn="l" rtl="0">
              <a:lnSpc>
                <a:spcPct val="106250"/>
              </a:lnSpc>
              <a:spcBef>
                <a:spcPts val="725"/>
              </a:spcBef>
              <a:spcAft>
                <a:spcPts val="0"/>
              </a:spcAft>
              <a:buClr>
                <a:srgbClr val="D24716"/>
              </a:buClr>
              <a:buSzPts val="2352"/>
              <a:buFont typeface="Cambria"/>
              <a:buNone/>
            </a:pPr>
            <a:r>
              <a:rPr lang="en-IN" sz="2400" dirty="0">
                <a:latin typeface="+mj-lt"/>
                <a:ea typeface="Cambria"/>
                <a:cs typeface="Cambria"/>
                <a:sym typeface="Cambria"/>
              </a:rPr>
              <a:t>  </a:t>
            </a:r>
            <a:endParaRPr sz="2400" dirty="0">
              <a:latin typeface="+mj-lt"/>
            </a:endParaRPr>
          </a:p>
          <a:p>
            <a:pPr marL="342900" lvl="0" indent="-342900" algn="l" rtl="0">
              <a:lnSpc>
                <a:spcPct val="106250"/>
              </a:lnSpc>
              <a:spcBef>
                <a:spcPts val="725"/>
              </a:spcBef>
              <a:spcAft>
                <a:spcPts val="0"/>
              </a:spcAft>
              <a:buClr>
                <a:schemeClr val="dk1"/>
              </a:buClr>
              <a:buSzPts val="2800"/>
              <a:buFont typeface="Cambria"/>
              <a:buChar char="•"/>
            </a:pPr>
            <a:r>
              <a:rPr lang="en-IN" sz="2400" dirty="0">
                <a:latin typeface="+mj-lt"/>
                <a:ea typeface="Cambria"/>
                <a:cs typeface="Cambria"/>
                <a:sym typeface="Cambria"/>
              </a:rPr>
              <a:t>     The</a:t>
            </a:r>
            <a:r>
              <a:rPr lang="en-IN" sz="2400" dirty="0">
                <a:latin typeface="+mj-lt"/>
              </a:rPr>
              <a:t> </a:t>
            </a:r>
            <a:r>
              <a:rPr lang="en-IN" sz="2400" dirty="0">
                <a:latin typeface="+mj-lt"/>
                <a:ea typeface="Cambria"/>
                <a:cs typeface="Cambria"/>
                <a:sym typeface="Cambria"/>
              </a:rPr>
              <a:t>general</a:t>
            </a:r>
            <a:r>
              <a:rPr lang="en-IN" sz="2400" dirty="0">
                <a:latin typeface="+mj-lt"/>
              </a:rPr>
              <a:t> </a:t>
            </a:r>
            <a:r>
              <a:rPr lang="en-IN" sz="2400" dirty="0">
                <a:latin typeface="+mj-lt"/>
                <a:ea typeface="Cambria"/>
                <a:cs typeface="Cambria"/>
                <a:sym typeface="Cambria"/>
              </a:rPr>
              <a:t>process</a:t>
            </a:r>
            <a:r>
              <a:rPr lang="en-IN" sz="2400" dirty="0">
                <a:latin typeface="+mj-lt"/>
              </a:rPr>
              <a:t> </a:t>
            </a:r>
            <a:r>
              <a:rPr lang="en-IN" sz="2400" dirty="0">
                <a:latin typeface="+mj-lt"/>
                <a:ea typeface="Cambria"/>
                <a:cs typeface="Cambria"/>
                <a:sym typeface="Cambria"/>
              </a:rPr>
              <a:t>of</a:t>
            </a:r>
            <a:r>
              <a:rPr lang="en-IN" sz="2400" dirty="0">
                <a:latin typeface="+mj-lt"/>
              </a:rPr>
              <a:t> </a:t>
            </a:r>
            <a:r>
              <a:rPr lang="en-IN" sz="2400" dirty="0">
                <a:latin typeface="+mj-lt"/>
                <a:ea typeface="Cambria"/>
                <a:cs typeface="Cambria"/>
                <a:sym typeface="Cambria"/>
              </a:rPr>
              <a:t>intellectual,</a:t>
            </a:r>
            <a:r>
              <a:rPr lang="en-IN" sz="2400" dirty="0">
                <a:latin typeface="+mj-lt"/>
              </a:rPr>
              <a:t> </a:t>
            </a:r>
            <a:r>
              <a:rPr lang="en-IN" sz="2400" dirty="0">
                <a:latin typeface="+mj-lt"/>
                <a:ea typeface="Cambria"/>
                <a:cs typeface="Cambria"/>
                <a:sym typeface="Cambria"/>
              </a:rPr>
              <a:t>spiritual</a:t>
            </a:r>
            <a:r>
              <a:rPr lang="en-IN" sz="2400" dirty="0">
                <a:latin typeface="+mj-lt"/>
              </a:rPr>
              <a:t> </a:t>
            </a:r>
            <a:r>
              <a:rPr lang="en-IN" sz="2400" dirty="0">
                <a:latin typeface="+mj-lt"/>
                <a:ea typeface="Cambria"/>
                <a:cs typeface="Cambria"/>
                <a:sym typeface="Cambria"/>
              </a:rPr>
              <a:t>and</a:t>
            </a:r>
            <a:r>
              <a:rPr lang="en-IN" sz="2400" dirty="0">
                <a:latin typeface="+mj-lt"/>
              </a:rPr>
              <a:t> </a:t>
            </a:r>
            <a:r>
              <a:rPr lang="en-IN" sz="2400" dirty="0">
                <a:solidFill>
                  <a:srgbClr val="FF0000"/>
                </a:solidFill>
                <a:latin typeface="+mj-lt"/>
                <a:ea typeface="Cambria"/>
                <a:cs typeface="Cambria"/>
                <a:sym typeface="Cambria"/>
              </a:rPr>
              <a:t>aesthetic</a:t>
            </a:r>
            <a:r>
              <a:rPr lang="en-IN" sz="2400" dirty="0">
                <a:solidFill>
                  <a:srgbClr val="FF0000"/>
                </a:solidFill>
                <a:latin typeface="+mj-lt"/>
              </a:rPr>
              <a:t> </a:t>
            </a:r>
            <a:r>
              <a:rPr lang="en-IN" sz="2400" dirty="0">
                <a:solidFill>
                  <a:srgbClr val="FF0000"/>
                </a:solidFill>
                <a:latin typeface="+mj-lt"/>
                <a:ea typeface="Cambria"/>
                <a:cs typeface="Cambria"/>
                <a:sym typeface="Cambria"/>
              </a:rPr>
              <a:t>(visual)</a:t>
            </a:r>
            <a:r>
              <a:rPr lang="en-IN" sz="2400" dirty="0">
                <a:solidFill>
                  <a:srgbClr val="FF0000"/>
                </a:solidFill>
                <a:latin typeface="+mj-lt"/>
              </a:rPr>
              <a:t> </a:t>
            </a:r>
            <a:r>
              <a:rPr lang="en-IN" sz="2400" dirty="0">
                <a:solidFill>
                  <a:srgbClr val="FF0000"/>
                </a:solidFill>
                <a:latin typeface="+mj-lt"/>
                <a:ea typeface="Cambria"/>
                <a:cs typeface="Cambria"/>
                <a:sym typeface="Cambria"/>
              </a:rPr>
              <a:t>development</a:t>
            </a:r>
            <a:endParaRPr sz="2400" dirty="0">
              <a:latin typeface="+mj-lt"/>
            </a:endParaRPr>
          </a:p>
          <a:p>
            <a:pPr marL="400050" lvl="0" indent="-250698" algn="l" rtl="0">
              <a:lnSpc>
                <a:spcPct val="106250"/>
              </a:lnSpc>
              <a:spcBef>
                <a:spcPts val="638"/>
              </a:spcBef>
              <a:spcAft>
                <a:spcPts val="0"/>
              </a:spcAft>
              <a:buClr>
                <a:srgbClr val="D24716"/>
              </a:buClr>
              <a:buSzPts val="2352"/>
              <a:buFont typeface="Times New Roman"/>
              <a:buNone/>
            </a:pPr>
            <a:endParaRPr sz="2400" dirty="0">
              <a:latin typeface="+mj-lt"/>
              <a:ea typeface="Cambria"/>
              <a:cs typeface="Cambria"/>
              <a:sym typeface="Cambria"/>
            </a:endParaRPr>
          </a:p>
          <a:p>
            <a:pPr marL="342900" lvl="0" indent="-342900" algn="l" rtl="0">
              <a:lnSpc>
                <a:spcPct val="106250"/>
              </a:lnSpc>
              <a:spcBef>
                <a:spcPts val="638"/>
              </a:spcBef>
              <a:spcAft>
                <a:spcPts val="0"/>
              </a:spcAft>
              <a:buClr>
                <a:schemeClr val="dk1"/>
              </a:buClr>
              <a:buSzPts val="2800"/>
              <a:buFont typeface="Cambria"/>
              <a:buChar char="•"/>
            </a:pPr>
            <a:r>
              <a:rPr lang="en-IN" sz="2400" dirty="0">
                <a:latin typeface="+mj-lt"/>
                <a:ea typeface="Cambria"/>
                <a:cs typeface="Cambria"/>
                <a:sym typeface="Cambria"/>
              </a:rPr>
              <a:t>  A</a:t>
            </a:r>
            <a:r>
              <a:rPr lang="en-IN" sz="2400" dirty="0">
                <a:latin typeface="+mj-lt"/>
              </a:rPr>
              <a:t> </a:t>
            </a:r>
            <a:r>
              <a:rPr lang="en-IN" sz="2400" dirty="0">
                <a:latin typeface="+mj-lt"/>
                <a:ea typeface="Cambria"/>
                <a:cs typeface="Cambria"/>
                <a:sym typeface="Cambria"/>
              </a:rPr>
              <a:t>particular</a:t>
            </a:r>
            <a:r>
              <a:rPr lang="en-IN" sz="2400" dirty="0">
                <a:latin typeface="+mj-lt"/>
              </a:rPr>
              <a:t> </a:t>
            </a:r>
            <a:r>
              <a:rPr lang="en-IN" sz="2400" dirty="0">
                <a:latin typeface="+mj-lt"/>
                <a:ea typeface="Cambria"/>
                <a:cs typeface="Cambria"/>
                <a:sym typeface="Cambria"/>
              </a:rPr>
              <a:t>way</a:t>
            </a:r>
            <a:r>
              <a:rPr lang="en-IN" sz="2400" dirty="0">
                <a:latin typeface="+mj-lt"/>
              </a:rPr>
              <a:t> </a:t>
            </a:r>
            <a:r>
              <a:rPr lang="en-IN" sz="2400" dirty="0">
                <a:latin typeface="+mj-lt"/>
                <a:ea typeface="Cambria"/>
                <a:cs typeface="Cambria"/>
                <a:sym typeface="Cambria"/>
              </a:rPr>
              <a:t>of</a:t>
            </a:r>
            <a:r>
              <a:rPr lang="en-IN" sz="2400" dirty="0">
                <a:latin typeface="+mj-lt"/>
              </a:rPr>
              <a:t> </a:t>
            </a:r>
            <a:r>
              <a:rPr lang="en-IN" sz="2400" dirty="0">
                <a:latin typeface="+mj-lt"/>
                <a:ea typeface="Cambria"/>
                <a:cs typeface="Cambria"/>
                <a:sym typeface="Cambria"/>
              </a:rPr>
              <a:t>life</a:t>
            </a:r>
            <a:r>
              <a:rPr lang="en-IN" sz="2400" dirty="0">
                <a:latin typeface="+mj-lt"/>
              </a:rPr>
              <a:t> (</a:t>
            </a:r>
            <a:r>
              <a:rPr lang="en-IN" sz="2400" dirty="0">
                <a:latin typeface="+mj-lt"/>
                <a:ea typeface="Cambria"/>
                <a:cs typeface="Cambria"/>
                <a:sym typeface="Cambria"/>
              </a:rPr>
              <a:t>whether</a:t>
            </a:r>
            <a:r>
              <a:rPr lang="en-IN" sz="2400" dirty="0">
                <a:latin typeface="+mj-lt"/>
              </a:rPr>
              <a:t> </a:t>
            </a:r>
            <a:r>
              <a:rPr lang="en-IN" sz="2400" dirty="0">
                <a:latin typeface="+mj-lt"/>
                <a:ea typeface="Cambria"/>
                <a:cs typeface="Cambria"/>
                <a:sym typeface="Cambria"/>
              </a:rPr>
              <a:t>of</a:t>
            </a:r>
            <a:r>
              <a:rPr lang="en-IN" sz="2400" dirty="0">
                <a:latin typeface="+mj-lt"/>
              </a:rPr>
              <a:t> </a:t>
            </a:r>
            <a:r>
              <a:rPr lang="en-IN" sz="2400" dirty="0">
                <a:latin typeface="+mj-lt"/>
                <a:ea typeface="Cambria"/>
                <a:cs typeface="Cambria"/>
                <a:sym typeface="Cambria"/>
              </a:rPr>
              <a:t>a</a:t>
            </a:r>
            <a:r>
              <a:rPr lang="en-IN" sz="2400" dirty="0">
                <a:latin typeface="+mj-lt"/>
              </a:rPr>
              <a:t> </a:t>
            </a:r>
            <a:r>
              <a:rPr lang="en-IN" sz="2400" dirty="0">
                <a:solidFill>
                  <a:srgbClr val="FF0000"/>
                </a:solidFill>
                <a:latin typeface="+mj-lt"/>
                <a:ea typeface="Cambria"/>
                <a:cs typeface="Cambria"/>
                <a:sym typeface="Cambria"/>
              </a:rPr>
              <a:t>people,</a:t>
            </a:r>
            <a:r>
              <a:rPr lang="en-IN" sz="2400" dirty="0">
                <a:solidFill>
                  <a:srgbClr val="FF0000"/>
                </a:solidFill>
                <a:latin typeface="+mj-lt"/>
              </a:rPr>
              <a:t> </a:t>
            </a:r>
            <a:r>
              <a:rPr lang="en-IN" sz="2400" dirty="0">
                <a:solidFill>
                  <a:srgbClr val="FF0000"/>
                </a:solidFill>
                <a:latin typeface="+mj-lt"/>
                <a:ea typeface="Cambria"/>
                <a:cs typeface="Cambria"/>
                <a:sym typeface="Cambria"/>
              </a:rPr>
              <a:t>period,</a:t>
            </a:r>
            <a:r>
              <a:rPr lang="en-IN" sz="2400" dirty="0">
                <a:solidFill>
                  <a:srgbClr val="FF0000"/>
                </a:solidFill>
                <a:latin typeface="+mj-lt"/>
              </a:rPr>
              <a:t> </a:t>
            </a:r>
            <a:r>
              <a:rPr lang="en-IN" sz="2400" dirty="0">
                <a:solidFill>
                  <a:srgbClr val="FF0000"/>
                </a:solidFill>
                <a:latin typeface="+mj-lt"/>
                <a:ea typeface="Cambria"/>
                <a:cs typeface="Cambria"/>
                <a:sym typeface="Cambria"/>
              </a:rPr>
              <a:t>or</a:t>
            </a:r>
            <a:r>
              <a:rPr lang="en-IN" sz="2400" dirty="0">
                <a:solidFill>
                  <a:srgbClr val="FF0000"/>
                </a:solidFill>
                <a:latin typeface="+mj-lt"/>
              </a:rPr>
              <a:t> </a:t>
            </a:r>
            <a:r>
              <a:rPr lang="en-IN" sz="2400" dirty="0">
                <a:solidFill>
                  <a:srgbClr val="FF0000"/>
                </a:solidFill>
                <a:latin typeface="+mj-lt"/>
                <a:ea typeface="Cambria"/>
                <a:cs typeface="Cambria"/>
                <a:sym typeface="Cambria"/>
              </a:rPr>
              <a:t>a</a:t>
            </a:r>
            <a:r>
              <a:rPr lang="en-IN" sz="2400" dirty="0">
                <a:solidFill>
                  <a:srgbClr val="FF0000"/>
                </a:solidFill>
                <a:latin typeface="+mj-lt"/>
              </a:rPr>
              <a:t> </a:t>
            </a:r>
            <a:r>
              <a:rPr lang="en-IN" sz="2400" dirty="0">
                <a:solidFill>
                  <a:srgbClr val="FF0000"/>
                </a:solidFill>
                <a:latin typeface="+mj-lt"/>
                <a:ea typeface="Cambria"/>
                <a:cs typeface="Cambria"/>
                <a:sym typeface="Cambria"/>
              </a:rPr>
              <a:t>group).</a:t>
            </a:r>
            <a:endParaRPr sz="2400" dirty="0">
              <a:latin typeface="+mj-lt"/>
            </a:endParaRPr>
          </a:p>
          <a:p>
            <a:pPr marL="0" lvl="0" indent="0" algn="l" rtl="0">
              <a:lnSpc>
                <a:spcPct val="106250"/>
              </a:lnSpc>
              <a:spcBef>
                <a:spcPts val="638"/>
              </a:spcBef>
              <a:spcAft>
                <a:spcPts val="0"/>
              </a:spcAft>
              <a:buClr>
                <a:srgbClr val="D24716"/>
              </a:buClr>
              <a:buSzPts val="2352"/>
              <a:buFont typeface="Times New Roman"/>
              <a:buNone/>
            </a:pPr>
            <a:endParaRPr sz="2400" dirty="0">
              <a:solidFill>
                <a:srgbClr val="000099"/>
              </a:solidFill>
              <a:latin typeface="+mj-lt"/>
              <a:ea typeface="Cambria"/>
              <a:cs typeface="Cambria"/>
              <a:sym typeface="Cambria"/>
            </a:endParaRPr>
          </a:p>
          <a:p>
            <a:pPr marL="342900" lvl="0" indent="-342900" algn="l" rtl="0">
              <a:lnSpc>
                <a:spcPct val="106714"/>
              </a:lnSpc>
              <a:spcBef>
                <a:spcPts val="638"/>
              </a:spcBef>
              <a:spcAft>
                <a:spcPts val="0"/>
              </a:spcAft>
              <a:buClr>
                <a:schemeClr val="dk1"/>
              </a:buClr>
              <a:buSzPts val="2800"/>
              <a:buFont typeface="Cambria"/>
              <a:buChar char="•"/>
            </a:pPr>
            <a:r>
              <a:rPr lang="en-IN" sz="2400" dirty="0">
                <a:latin typeface="+mj-lt"/>
                <a:ea typeface="Cambria"/>
                <a:cs typeface="Cambria"/>
                <a:sym typeface="Cambria"/>
              </a:rPr>
              <a:t>  Intellectual</a:t>
            </a:r>
            <a:r>
              <a:rPr lang="en-IN" sz="2400" dirty="0">
                <a:latin typeface="+mj-lt"/>
              </a:rPr>
              <a:t> </a:t>
            </a:r>
            <a:r>
              <a:rPr lang="en-IN" sz="2400" dirty="0">
                <a:latin typeface="+mj-lt"/>
                <a:ea typeface="Cambria"/>
                <a:cs typeface="Cambria"/>
                <a:sym typeface="Cambria"/>
              </a:rPr>
              <a:t>and</a:t>
            </a:r>
            <a:r>
              <a:rPr lang="en-IN" sz="2400" dirty="0">
                <a:latin typeface="+mj-lt"/>
              </a:rPr>
              <a:t> </a:t>
            </a:r>
            <a:r>
              <a:rPr lang="en-IN" sz="2400" dirty="0">
                <a:latin typeface="+mj-lt"/>
                <a:ea typeface="Cambria"/>
                <a:cs typeface="Cambria"/>
                <a:sym typeface="Cambria"/>
              </a:rPr>
              <a:t>artistic</a:t>
            </a:r>
            <a:r>
              <a:rPr lang="en-IN" sz="2400" dirty="0">
                <a:latin typeface="+mj-lt"/>
              </a:rPr>
              <a:t> </a:t>
            </a:r>
            <a:r>
              <a:rPr lang="en-IN" sz="2400" dirty="0">
                <a:latin typeface="+mj-lt"/>
                <a:ea typeface="Cambria"/>
                <a:cs typeface="Cambria"/>
                <a:sym typeface="Cambria"/>
              </a:rPr>
              <a:t>works expressed</a:t>
            </a:r>
            <a:r>
              <a:rPr lang="en-IN" sz="2400" dirty="0">
                <a:latin typeface="+mj-lt"/>
              </a:rPr>
              <a:t> </a:t>
            </a:r>
            <a:r>
              <a:rPr lang="en-IN" sz="2400" dirty="0">
                <a:latin typeface="+mj-lt"/>
                <a:ea typeface="Cambria"/>
                <a:cs typeface="Cambria"/>
                <a:sym typeface="Cambria"/>
              </a:rPr>
              <a:t>through</a:t>
            </a:r>
            <a:r>
              <a:rPr lang="en-IN" sz="2400" dirty="0">
                <a:latin typeface="+mj-lt"/>
              </a:rPr>
              <a:t> </a:t>
            </a:r>
            <a:r>
              <a:rPr lang="en-IN" sz="2400" dirty="0">
                <a:solidFill>
                  <a:srgbClr val="FF0000"/>
                </a:solidFill>
                <a:latin typeface="+mj-lt"/>
                <a:ea typeface="Cambria"/>
                <a:cs typeface="Cambria"/>
                <a:sym typeface="Cambria"/>
              </a:rPr>
              <a:t>music,</a:t>
            </a:r>
            <a:endParaRPr sz="2400" dirty="0">
              <a:latin typeface="+mj-lt"/>
            </a:endParaRPr>
          </a:p>
          <a:p>
            <a:pPr marL="0" lvl="0" indent="0" algn="l" rtl="0">
              <a:lnSpc>
                <a:spcPct val="106714"/>
              </a:lnSpc>
              <a:spcBef>
                <a:spcPts val="638"/>
              </a:spcBef>
              <a:spcAft>
                <a:spcPts val="0"/>
              </a:spcAft>
              <a:buClr>
                <a:srgbClr val="D24716"/>
              </a:buClr>
              <a:buSzPts val="2352"/>
              <a:buFont typeface="Cambria"/>
              <a:buNone/>
            </a:pPr>
            <a:r>
              <a:rPr lang="en-IN" sz="2400" dirty="0">
                <a:solidFill>
                  <a:srgbClr val="FF0000"/>
                </a:solidFill>
                <a:latin typeface="+mj-lt"/>
                <a:ea typeface="Cambria"/>
                <a:cs typeface="Cambria"/>
                <a:sym typeface="Cambria"/>
              </a:rPr>
              <a:t>    </a:t>
            </a:r>
            <a:r>
              <a:rPr lang="en-IN" sz="2400" dirty="0">
                <a:solidFill>
                  <a:srgbClr val="FF0000"/>
                </a:solidFill>
                <a:latin typeface="+mj-lt"/>
              </a:rPr>
              <a:t> </a:t>
            </a:r>
            <a:r>
              <a:rPr lang="en-IN" sz="2400" dirty="0">
                <a:solidFill>
                  <a:srgbClr val="FF0000"/>
                </a:solidFill>
                <a:latin typeface="+mj-lt"/>
                <a:ea typeface="Cambria"/>
                <a:cs typeface="Cambria"/>
                <a:sym typeface="Cambria"/>
              </a:rPr>
              <a:t>literature,</a:t>
            </a:r>
            <a:r>
              <a:rPr lang="en-IN" sz="2400" dirty="0">
                <a:solidFill>
                  <a:srgbClr val="FF0000"/>
                </a:solidFill>
                <a:latin typeface="+mj-lt"/>
              </a:rPr>
              <a:t> </a:t>
            </a:r>
            <a:r>
              <a:rPr lang="en-IN" sz="2400" dirty="0">
                <a:solidFill>
                  <a:srgbClr val="FF0000"/>
                </a:solidFill>
                <a:latin typeface="+mj-lt"/>
                <a:ea typeface="Cambria"/>
                <a:cs typeface="Cambria"/>
                <a:sym typeface="Cambria"/>
              </a:rPr>
              <a:t>art,</a:t>
            </a:r>
            <a:r>
              <a:rPr lang="en-IN" sz="2400" dirty="0">
                <a:solidFill>
                  <a:srgbClr val="FF0000"/>
                </a:solidFill>
                <a:latin typeface="+mj-lt"/>
              </a:rPr>
              <a:t> </a:t>
            </a:r>
            <a:r>
              <a:rPr lang="en-IN" sz="2400" dirty="0">
                <a:solidFill>
                  <a:srgbClr val="FF0000"/>
                </a:solidFill>
                <a:latin typeface="+mj-lt"/>
                <a:ea typeface="Cambria"/>
                <a:cs typeface="Cambria"/>
                <a:sym typeface="Cambria"/>
              </a:rPr>
              <a:t>film</a:t>
            </a:r>
            <a:r>
              <a:rPr lang="en-IN" sz="2400" dirty="0">
                <a:solidFill>
                  <a:srgbClr val="FF0000"/>
                </a:solidFill>
                <a:latin typeface="+mj-lt"/>
              </a:rPr>
              <a:t> </a:t>
            </a:r>
            <a:r>
              <a:rPr lang="en-IN" sz="2400" dirty="0">
                <a:solidFill>
                  <a:srgbClr val="FF0000"/>
                </a:solidFill>
                <a:latin typeface="+mj-lt"/>
                <a:ea typeface="Cambria"/>
                <a:cs typeface="Cambria"/>
                <a:sym typeface="Cambria"/>
              </a:rPr>
              <a:t>etc.</a:t>
            </a:r>
            <a:endParaRPr sz="2400" dirty="0">
              <a:latin typeface="+mj-lt"/>
            </a:endParaRPr>
          </a:p>
          <a:p>
            <a:pPr marL="285750" lvl="0" indent="-10795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1"/>
          <p:cNvSpPr txBox="1">
            <a:spLocks noGrp="1"/>
          </p:cNvSpPr>
          <p:nvPr>
            <p:ph type="body" idx="4294967295"/>
          </p:nvPr>
        </p:nvSpPr>
        <p:spPr>
          <a:xfrm>
            <a:off x="209550" y="1014413"/>
            <a:ext cx="9378950" cy="5224462"/>
          </a:xfrm>
          <a:prstGeom prst="rect">
            <a:avLst/>
          </a:prstGeom>
          <a:noFill/>
          <a:ln>
            <a:noFill/>
          </a:ln>
        </p:spPr>
        <p:txBody>
          <a:bodyPr spcFirstLastPara="1" wrap="square" lIns="91425" tIns="45700" rIns="91425" bIns="45700" anchor="t" anchorCtr="0">
            <a:noAutofit/>
          </a:bodyPr>
          <a:lstStyle/>
          <a:p>
            <a:pPr marL="12700" lvl="0" indent="0" algn="just" rtl="0">
              <a:lnSpc>
                <a:spcPct val="101000"/>
              </a:lnSpc>
              <a:spcBef>
                <a:spcPts val="0"/>
              </a:spcBef>
              <a:spcAft>
                <a:spcPts val="0"/>
              </a:spcAft>
              <a:buClr>
                <a:srgbClr val="3890A6"/>
              </a:buClr>
              <a:buSzPts val="2240"/>
              <a:buFont typeface="Times New Roman"/>
              <a:buNone/>
            </a:pPr>
            <a:endParaRPr dirty="0"/>
          </a:p>
          <a:p>
            <a:pPr marL="469900" lvl="0" indent="-457200" algn="just" rtl="0">
              <a:lnSpc>
                <a:spcPct val="101000"/>
              </a:lnSpc>
              <a:spcBef>
                <a:spcPts val="63"/>
              </a:spcBef>
              <a:spcAft>
                <a:spcPts val="0"/>
              </a:spcAft>
              <a:buClr>
                <a:schemeClr val="dk1"/>
              </a:buClr>
              <a:buSzPts val="2800"/>
              <a:buFont typeface="Arial"/>
              <a:buChar char="•"/>
            </a:pPr>
            <a:r>
              <a:rPr lang="en-IN" sz="2600" dirty="0">
                <a:latin typeface="+mj-lt"/>
              </a:rPr>
              <a:t>The </a:t>
            </a:r>
            <a:r>
              <a:rPr lang="en-IN" sz="2600" dirty="0">
                <a:solidFill>
                  <a:srgbClr val="FF0000"/>
                </a:solidFill>
                <a:latin typeface="+mj-lt"/>
              </a:rPr>
              <a:t>English East India Company </a:t>
            </a:r>
            <a:r>
              <a:rPr lang="en-IN" sz="2600" dirty="0">
                <a:latin typeface="+mj-lt"/>
              </a:rPr>
              <a:t>was initially established in 1600. In course of time it came up with settlements in Madras, Bombay and Calcutta. </a:t>
            </a:r>
            <a:endParaRPr sz="2600" dirty="0">
              <a:latin typeface="+mj-lt"/>
            </a:endParaRPr>
          </a:p>
          <a:p>
            <a:pPr marL="469900" lvl="0" indent="-457200" algn="just" rtl="0">
              <a:lnSpc>
                <a:spcPct val="101000"/>
              </a:lnSpc>
              <a:spcBef>
                <a:spcPts val="63"/>
              </a:spcBef>
              <a:spcAft>
                <a:spcPts val="0"/>
              </a:spcAft>
              <a:buClr>
                <a:schemeClr val="dk1"/>
              </a:buClr>
              <a:buSzPts val="2800"/>
              <a:buFont typeface="Arial"/>
              <a:buChar char="•"/>
            </a:pPr>
            <a:r>
              <a:rPr lang="en-IN" sz="2600" dirty="0">
                <a:latin typeface="+mj-lt"/>
              </a:rPr>
              <a:t>By  the  beginning  of  the  19th  Century,  the Company regime was firmly entrenched in India.</a:t>
            </a:r>
            <a:endParaRPr sz="2600" dirty="0">
              <a:latin typeface="+mj-lt"/>
            </a:endParaRPr>
          </a:p>
          <a:p>
            <a:pPr marL="469900" lvl="0" indent="-457200" algn="just" rtl="0">
              <a:spcBef>
                <a:spcPts val="100"/>
              </a:spcBef>
              <a:spcAft>
                <a:spcPts val="0"/>
              </a:spcAft>
              <a:buClr>
                <a:schemeClr val="dk1"/>
              </a:buClr>
              <a:buSzPts val="2800"/>
              <a:buFont typeface="Arial"/>
              <a:buChar char="•"/>
            </a:pPr>
            <a:r>
              <a:rPr lang="en-IN" sz="2600" dirty="0">
                <a:latin typeface="+mj-lt"/>
              </a:rPr>
              <a:t>The  Indian  soldiers  as  well  as  people  in administration could not rise in hierarchy as the senior jobs were reserved for the British.</a:t>
            </a:r>
            <a:endParaRPr sz="2600" dirty="0">
              <a:latin typeface="+mj-lt"/>
            </a:endParaRPr>
          </a:p>
          <a:p>
            <a:pPr marL="469900" lvl="0" indent="-457200" algn="just" rtl="0">
              <a:lnSpc>
                <a:spcPct val="102000"/>
              </a:lnSpc>
              <a:spcBef>
                <a:spcPts val="550"/>
              </a:spcBef>
              <a:spcAft>
                <a:spcPts val="0"/>
              </a:spcAft>
              <a:buClr>
                <a:schemeClr val="dk1"/>
              </a:buClr>
              <a:buSzPts val="2800"/>
              <a:buFont typeface="Arial"/>
              <a:buChar char="•"/>
            </a:pPr>
            <a:r>
              <a:rPr lang="en-IN" sz="2600" dirty="0">
                <a:latin typeface="+mj-lt"/>
              </a:rPr>
              <a:t>Thus, there was all-round discontent and disgust against the British rule. </a:t>
            </a:r>
            <a:endParaRPr sz="2600" dirty="0">
              <a:latin typeface="+mj-lt"/>
            </a:endParaRPr>
          </a:p>
          <a:p>
            <a:pPr marL="342900" lvl="0" indent="-342900" algn="l" rtl="0">
              <a:spcBef>
                <a:spcPts val="560"/>
              </a:spcBef>
              <a:spcAft>
                <a:spcPts val="0"/>
              </a:spcAft>
              <a:buClr>
                <a:schemeClr val="dk1"/>
              </a:buClr>
              <a:buSzPts val="2800"/>
              <a:buFont typeface="Times New Roman"/>
              <a:buNone/>
            </a:pPr>
            <a:endParaRPr dirty="0"/>
          </a:p>
        </p:txBody>
      </p:sp>
      <p:sp>
        <p:nvSpPr>
          <p:cNvPr id="440" name="Google Shape;440;p41"/>
          <p:cNvSpPr txBox="1"/>
          <p:nvPr/>
        </p:nvSpPr>
        <p:spPr>
          <a:xfrm>
            <a:off x="3889375" y="115888"/>
            <a:ext cx="50339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b="1" dirty="0">
                <a:solidFill>
                  <a:srgbClr val="FFFF00"/>
                </a:solidFill>
                <a:latin typeface="+mj-lt"/>
                <a:ea typeface="Times New Roman"/>
                <a:cs typeface="Times New Roman"/>
                <a:sym typeface="Times New Roman"/>
              </a:rPr>
              <a:t>Introduction</a:t>
            </a:r>
            <a:endParaRPr sz="3600" b="1" dirty="0">
              <a:solidFill>
                <a:schemeClr val="dk1"/>
              </a:solidFill>
              <a:latin typeface="+mj-lt"/>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2"/>
          <p:cNvSpPr txBox="1">
            <a:spLocks noGrp="1"/>
          </p:cNvSpPr>
          <p:nvPr>
            <p:ph type="title"/>
          </p:nvPr>
        </p:nvSpPr>
        <p:spPr>
          <a:xfrm>
            <a:off x="1624596" y="164432"/>
            <a:ext cx="8231300" cy="506085"/>
          </a:xfrm>
          <a:prstGeom prst="rect">
            <a:avLst/>
          </a:prstGeom>
          <a:noFill/>
          <a:ln>
            <a:noFill/>
          </a:ln>
        </p:spPr>
        <p:txBody>
          <a:bodyPr spcFirstLastPara="1" wrap="square" lIns="0" tIns="18400" rIns="0" bIns="0" anchor="t" anchorCtr="0">
            <a:spAutoFit/>
          </a:bodyPr>
          <a:lstStyle/>
          <a:p>
            <a:pPr marL="12700" lvl="0" indent="0" algn="ctr" rtl="0">
              <a:lnSpc>
                <a:spcPct val="99000"/>
              </a:lnSpc>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solidFill>
                <a:srgbClr val="FFFF00"/>
              </a:solidFill>
              <a:latin typeface="+mj-lt"/>
              <a:ea typeface="Times New Roman"/>
              <a:cs typeface="Times New Roman"/>
              <a:sym typeface="Times New Roman"/>
            </a:endParaRPr>
          </a:p>
        </p:txBody>
      </p:sp>
      <p:sp>
        <p:nvSpPr>
          <p:cNvPr id="447" name="Google Shape;447;p42"/>
          <p:cNvSpPr txBox="1">
            <a:spLocks noGrp="1"/>
          </p:cNvSpPr>
          <p:nvPr>
            <p:ph type="body" idx="1"/>
          </p:nvPr>
        </p:nvSpPr>
        <p:spPr>
          <a:xfrm>
            <a:off x="263525" y="1014425"/>
            <a:ext cx="9434400" cy="54261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IN" sz="2400" b="1" u="sng" dirty="0">
                <a:solidFill>
                  <a:srgbClr val="FF0000"/>
                </a:solidFill>
                <a:latin typeface="+mj-lt"/>
              </a:rPr>
              <a:t>Revolt of 1857</a:t>
            </a:r>
            <a:endParaRPr sz="2400" dirty="0">
              <a:latin typeface="+mj-lt"/>
            </a:endParaRPr>
          </a:p>
          <a:p>
            <a:pPr marL="12700" lvl="0" indent="0" algn="just" rtl="0">
              <a:spcBef>
                <a:spcPts val="100"/>
              </a:spcBef>
              <a:spcAft>
                <a:spcPts val="0"/>
              </a:spcAft>
              <a:buClr>
                <a:srgbClr val="3890A6"/>
              </a:buClr>
              <a:buSzPts val="2240"/>
              <a:buFont typeface="Times New Roman"/>
              <a:buNone/>
            </a:pPr>
            <a:endParaRPr sz="2400" b="1" u="sng" dirty="0">
              <a:latin typeface="+mj-lt"/>
            </a:endParaRPr>
          </a:p>
          <a:p>
            <a:pPr marL="457200" lvl="0" indent="-342900" algn="just" rtl="0">
              <a:lnSpc>
                <a:spcPct val="102000"/>
              </a:lnSpc>
              <a:spcBef>
                <a:spcPts val="550"/>
              </a:spcBef>
              <a:spcAft>
                <a:spcPts val="0"/>
              </a:spcAft>
              <a:buSzPts val="1800"/>
              <a:buChar char="•"/>
            </a:pPr>
            <a:r>
              <a:rPr lang="en-IN" sz="2400" dirty="0">
                <a:latin typeface="+mj-lt"/>
              </a:rPr>
              <a:t>The first </a:t>
            </a:r>
            <a:r>
              <a:rPr lang="en-IN" sz="2400" dirty="0">
                <a:solidFill>
                  <a:schemeClr val="accent6"/>
                </a:solidFill>
                <a:latin typeface="+mj-lt"/>
              </a:rPr>
              <a:t>organised</a:t>
            </a:r>
            <a:r>
              <a:rPr lang="en-IN" sz="2400" dirty="0">
                <a:latin typeface="+mj-lt"/>
              </a:rPr>
              <a:t> movement against the East India company started as a sepoy mutiny. Rebellions started emerging from across the country. Rebels such as Nana Sahib, </a:t>
            </a:r>
            <a:r>
              <a:rPr lang="en-IN" sz="2400" dirty="0" err="1">
                <a:latin typeface="+mj-lt"/>
              </a:rPr>
              <a:t>Tantia</a:t>
            </a:r>
            <a:r>
              <a:rPr lang="en-IN" sz="2400" dirty="0">
                <a:latin typeface="+mj-lt"/>
              </a:rPr>
              <a:t> Tope and Rani Lakshmi Bai joined the movement. It was widespread but unsuccessful.</a:t>
            </a:r>
          </a:p>
          <a:p>
            <a:pPr marL="114300" lvl="0" indent="0" algn="just" rtl="0">
              <a:lnSpc>
                <a:spcPct val="102000"/>
              </a:lnSpc>
              <a:spcBef>
                <a:spcPts val="550"/>
              </a:spcBef>
              <a:spcAft>
                <a:spcPts val="0"/>
              </a:spcAft>
              <a:buSzPts val="1800"/>
              <a:buNone/>
            </a:pPr>
            <a:endParaRPr sz="2400" dirty="0">
              <a:latin typeface="+mj-lt"/>
            </a:endParaRPr>
          </a:p>
          <a:p>
            <a:pPr marL="457200" lvl="0" indent="-342900" algn="just" rtl="0">
              <a:lnSpc>
                <a:spcPct val="102000"/>
              </a:lnSpc>
              <a:spcBef>
                <a:spcPts val="0"/>
              </a:spcBef>
              <a:spcAft>
                <a:spcPts val="0"/>
              </a:spcAft>
              <a:buSzPts val="1800"/>
              <a:buChar char="•"/>
            </a:pPr>
            <a:r>
              <a:rPr lang="en-IN" sz="2400" dirty="0">
                <a:latin typeface="+mj-lt"/>
              </a:rPr>
              <a:t>It began as a revolt of the sepoys of the East India Company’s army but gradually secured the participation of the masses. The revolt was controlled by the British within one year; it began from Meerut in May, 1857 and ended in Gwalior in June, 1858.</a:t>
            </a:r>
            <a:endParaRPr sz="2400" dirty="0">
              <a:latin typeface="+mj-lt"/>
            </a:endParaRPr>
          </a:p>
          <a:p>
            <a:pPr marL="298450" lvl="0" indent="-148590" algn="just" rtl="0">
              <a:lnSpc>
                <a:spcPct val="102000"/>
              </a:lnSpc>
              <a:spcBef>
                <a:spcPts val="550"/>
              </a:spcBef>
              <a:spcAft>
                <a:spcPts val="0"/>
              </a:spcAft>
              <a:buClr>
                <a:srgbClr val="3890A6"/>
              </a:buClr>
              <a:buSzPts val="2160"/>
              <a:buFont typeface="Noto Sans Symbols"/>
              <a:buNone/>
            </a:pPr>
            <a:endParaRPr sz="2700" dirty="0">
              <a:latin typeface="Cambria"/>
              <a:ea typeface="Cambria"/>
              <a:cs typeface="Cambria"/>
              <a:sym typeface="Cambria"/>
            </a:endParaRPr>
          </a:p>
          <a:p>
            <a:pPr marL="342900" lvl="0" indent="-3429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3"/>
          <p:cNvSpPr txBox="1">
            <a:spLocks noGrp="1"/>
          </p:cNvSpPr>
          <p:nvPr>
            <p:ph type="body" idx="1"/>
          </p:nvPr>
        </p:nvSpPr>
        <p:spPr>
          <a:xfrm>
            <a:off x="357470" y="1070780"/>
            <a:ext cx="9434513" cy="52244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New Roman"/>
              <a:buNone/>
            </a:pPr>
            <a:r>
              <a:rPr lang="en-IN" sz="2400" dirty="0">
                <a:latin typeface="+mj-lt"/>
              </a:rPr>
              <a:t>There were a lot of </a:t>
            </a:r>
            <a:r>
              <a:rPr lang="en-IN" sz="2400" dirty="0">
                <a:solidFill>
                  <a:srgbClr val="FF0000"/>
                </a:solidFill>
                <a:latin typeface="+mj-lt"/>
              </a:rPr>
              <a:t>reasons behind the 1857 revolt </a:t>
            </a:r>
            <a:r>
              <a:rPr lang="en-IN" sz="2400" dirty="0">
                <a:latin typeface="+mj-lt"/>
              </a:rPr>
              <a:t>:</a:t>
            </a:r>
            <a:endParaRPr sz="2400" dirty="0">
              <a:latin typeface="+mj-lt"/>
            </a:endParaRPr>
          </a:p>
          <a:p>
            <a:pPr marL="342900" lvl="0" indent="-342900" algn="l" rtl="0">
              <a:spcBef>
                <a:spcPts val="560"/>
              </a:spcBef>
              <a:spcAft>
                <a:spcPts val="0"/>
              </a:spcAft>
              <a:buClr>
                <a:schemeClr val="dk1"/>
              </a:buClr>
              <a:buSzPts val="2800"/>
              <a:buFont typeface="Times New Roman"/>
              <a:buChar char="•"/>
            </a:pPr>
            <a:r>
              <a:rPr lang="en-IN" sz="2400" dirty="0">
                <a:latin typeface="+mj-lt"/>
              </a:rPr>
              <a:t>Political Causes (Doctrine of Lapse etc)</a:t>
            </a:r>
            <a:endParaRPr sz="2400" dirty="0">
              <a:latin typeface="+mj-lt"/>
            </a:endParaRPr>
          </a:p>
          <a:p>
            <a:pPr marL="342900" lvl="0" indent="-342900" algn="l" rtl="0">
              <a:spcBef>
                <a:spcPts val="560"/>
              </a:spcBef>
              <a:spcAft>
                <a:spcPts val="0"/>
              </a:spcAft>
              <a:buClr>
                <a:schemeClr val="dk1"/>
              </a:buClr>
              <a:buSzPts val="2800"/>
              <a:buFont typeface="Times New Roman"/>
              <a:buChar char="•"/>
            </a:pPr>
            <a:r>
              <a:rPr lang="en-IN" sz="2400" dirty="0">
                <a:latin typeface="+mj-lt"/>
              </a:rPr>
              <a:t>Social  Causes (Sati etc)</a:t>
            </a:r>
            <a:endParaRPr sz="2400" dirty="0">
              <a:latin typeface="+mj-lt"/>
            </a:endParaRPr>
          </a:p>
          <a:p>
            <a:pPr marL="342900" lvl="0" indent="-342900" algn="l" rtl="0">
              <a:spcBef>
                <a:spcPts val="560"/>
              </a:spcBef>
              <a:spcAft>
                <a:spcPts val="0"/>
              </a:spcAft>
              <a:buClr>
                <a:schemeClr val="dk1"/>
              </a:buClr>
              <a:buSzPts val="2800"/>
              <a:buFont typeface="Times New Roman"/>
              <a:buChar char="•"/>
            </a:pPr>
            <a:r>
              <a:rPr lang="en-IN" sz="2400" dirty="0">
                <a:latin typeface="+mj-lt"/>
              </a:rPr>
              <a:t>Religious Causes (Conversion to Christianity etc.)</a:t>
            </a:r>
            <a:endParaRPr sz="2400" dirty="0">
              <a:latin typeface="+mj-lt"/>
            </a:endParaRPr>
          </a:p>
          <a:p>
            <a:pPr marL="342900" lvl="0" indent="-342900" algn="l" rtl="0">
              <a:spcBef>
                <a:spcPts val="560"/>
              </a:spcBef>
              <a:spcAft>
                <a:spcPts val="0"/>
              </a:spcAft>
              <a:buClr>
                <a:schemeClr val="dk1"/>
              </a:buClr>
              <a:buSzPts val="2800"/>
              <a:buFont typeface="Times New Roman"/>
              <a:buChar char="•"/>
            </a:pPr>
            <a:r>
              <a:rPr lang="en-IN" sz="2400" dirty="0">
                <a:latin typeface="+mj-lt"/>
              </a:rPr>
              <a:t>Economic Causes (Heavy land taxes etc.)</a:t>
            </a:r>
            <a:endParaRPr sz="2400" dirty="0">
              <a:latin typeface="+mj-lt"/>
            </a:endParaRPr>
          </a:p>
          <a:p>
            <a:pPr marL="342900" lvl="0" indent="-342900" algn="l" rtl="0">
              <a:spcBef>
                <a:spcPts val="560"/>
              </a:spcBef>
              <a:spcAft>
                <a:spcPts val="0"/>
              </a:spcAft>
              <a:buClr>
                <a:schemeClr val="dk1"/>
              </a:buClr>
              <a:buSzPts val="2800"/>
              <a:buFont typeface="Times New Roman"/>
              <a:buChar char="•"/>
            </a:pPr>
            <a:r>
              <a:rPr lang="en-IN" sz="2400" dirty="0">
                <a:latin typeface="+mj-lt"/>
              </a:rPr>
              <a:t>Military Causes (Crossing seas to farther lands etc.)</a:t>
            </a:r>
            <a:endParaRPr sz="2400" dirty="0">
              <a:latin typeface="+mj-lt"/>
            </a:endParaRPr>
          </a:p>
          <a:p>
            <a:pPr marL="342900" lvl="0" indent="-342900" algn="l" rtl="0">
              <a:spcBef>
                <a:spcPts val="560"/>
              </a:spcBef>
              <a:spcAft>
                <a:spcPts val="0"/>
              </a:spcAft>
              <a:buClr>
                <a:schemeClr val="dk1"/>
              </a:buClr>
              <a:buSzPts val="2800"/>
              <a:buFont typeface="Times New Roman"/>
              <a:buChar char="•"/>
            </a:pPr>
            <a:r>
              <a:rPr lang="en-IN" sz="2400" dirty="0">
                <a:latin typeface="+mj-lt"/>
              </a:rPr>
              <a:t>Other Causes (Rumours of cartridges greased with pig fat etc.)</a:t>
            </a:r>
            <a:endParaRPr sz="2400" dirty="0">
              <a:latin typeface="+mj-lt"/>
            </a:endParaRPr>
          </a:p>
        </p:txBody>
      </p:sp>
      <p:sp>
        <p:nvSpPr>
          <p:cNvPr id="3" name="Google Shape;446;p42">
            <a:extLst>
              <a:ext uri="{FF2B5EF4-FFF2-40B4-BE49-F238E27FC236}">
                <a16:creationId xmlns:a16="http://schemas.microsoft.com/office/drawing/2014/main" id="{5C4399EB-9CD3-443C-9E8E-8664C242DEA9}"/>
              </a:ext>
            </a:extLst>
          </p:cNvPr>
          <p:cNvSpPr txBox="1">
            <a:spLocks noGrp="1"/>
          </p:cNvSpPr>
          <p:nvPr>
            <p:ph type="title"/>
          </p:nvPr>
        </p:nvSpPr>
        <p:spPr>
          <a:xfrm>
            <a:off x="1624596" y="164432"/>
            <a:ext cx="8231300" cy="506085"/>
          </a:xfrm>
          <a:prstGeom prst="rect">
            <a:avLst/>
          </a:prstGeom>
          <a:noFill/>
          <a:ln>
            <a:noFill/>
          </a:ln>
        </p:spPr>
        <p:txBody>
          <a:bodyPr spcFirstLastPara="1" wrap="square" lIns="0" tIns="18400" rIns="0" bIns="0" anchor="t" anchorCtr="0">
            <a:spAutoFit/>
          </a:bodyPr>
          <a:lstStyle/>
          <a:p>
            <a:pPr marL="12700" lvl="0" indent="0" algn="ctr" rtl="0">
              <a:lnSpc>
                <a:spcPct val="99000"/>
              </a:lnSpc>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solidFill>
                <a:srgbClr val="FFFF00"/>
              </a:solidFill>
              <a:latin typeface="+mj-lt"/>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4"/>
          <p:cNvSpPr txBox="1">
            <a:spLocks noGrp="1"/>
          </p:cNvSpPr>
          <p:nvPr>
            <p:ph type="title"/>
          </p:nvPr>
        </p:nvSpPr>
        <p:spPr>
          <a:xfrm>
            <a:off x="989556" y="0"/>
            <a:ext cx="9638778" cy="692552"/>
          </a:xfrm>
          <a:prstGeom prst="rect">
            <a:avLst/>
          </a:prstGeom>
          <a:noFill/>
          <a:ln>
            <a:noFill/>
          </a:ln>
        </p:spPr>
        <p:txBody>
          <a:bodyPr spcFirstLastPara="1" wrap="square" lIns="0" tIns="32375" rIns="0" bIns="0" anchor="t" anchorCtr="0">
            <a:spAutoFit/>
          </a:bodyPr>
          <a:lstStyle/>
          <a:p>
            <a:pPr marL="12700" lvl="0" indent="0" algn="ctr" rtl="0">
              <a:lnSpc>
                <a:spcPct val="133593"/>
              </a:lnSpc>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solidFill>
                <a:srgbClr val="FFFF00"/>
              </a:solidFill>
              <a:latin typeface="+mj-lt"/>
            </a:endParaRPr>
          </a:p>
        </p:txBody>
      </p:sp>
      <p:sp>
        <p:nvSpPr>
          <p:cNvPr id="458" name="Google Shape;458;p44"/>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12700" lvl="0" indent="0" algn="just" rtl="0">
              <a:lnSpc>
                <a:spcPct val="101000"/>
              </a:lnSpc>
              <a:spcBef>
                <a:spcPts val="0"/>
              </a:spcBef>
              <a:spcAft>
                <a:spcPts val="0"/>
              </a:spcAft>
              <a:buClr>
                <a:srgbClr val="3890A6"/>
              </a:buClr>
              <a:buSzPts val="2240"/>
              <a:buFont typeface="Times New Roman"/>
              <a:buNone/>
            </a:pPr>
            <a:r>
              <a:rPr lang="en-IN" sz="2600" b="1" u="sng" dirty="0">
                <a:solidFill>
                  <a:srgbClr val="FF0000"/>
                </a:solidFill>
                <a:latin typeface="+mj-lt"/>
              </a:rPr>
              <a:t>Formation of Indian National Congress (INC)</a:t>
            </a:r>
            <a:endParaRPr sz="2600" dirty="0">
              <a:latin typeface="+mj-lt"/>
            </a:endParaRPr>
          </a:p>
          <a:p>
            <a:pPr marL="12700" lvl="0" indent="0" algn="just" rtl="0">
              <a:lnSpc>
                <a:spcPct val="101000"/>
              </a:lnSpc>
              <a:spcBef>
                <a:spcPts val="63"/>
              </a:spcBef>
              <a:spcAft>
                <a:spcPts val="0"/>
              </a:spcAft>
              <a:buClr>
                <a:srgbClr val="3890A6"/>
              </a:buClr>
              <a:buSzPts val="2240"/>
              <a:buFont typeface="Times New Roman"/>
              <a:buNone/>
            </a:pPr>
            <a:endParaRPr sz="2600" b="1" u="sng" dirty="0">
              <a:latin typeface="+mj-lt"/>
            </a:endParaRPr>
          </a:p>
          <a:p>
            <a:pPr marL="469900" lvl="0" indent="-457200" algn="just" rtl="0">
              <a:lnSpc>
                <a:spcPct val="101000"/>
              </a:lnSpc>
              <a:spcBef>
                <a:spcPts val="63"/>
              </a:spcBef>
              <a:spcAft>
                <a:spcPts val="0"/>
              </a:spcAft>
              <a:buClr>
                <a:schemeClr val="dk1"/>
              </a:buClr>
              <a:buSzPts val="3304"/>
              <a:buFont typeface="Times New Roman"/>
              <a:buChar char="•"/>
            </a:pPr>
            <a:r>
              <a:rPr lang="en-IN" sz="2600" dirty="0">
                <a:latin typeface="+mj-lt"/>
              </a:rPr>
              <a:t>A retired English Civil servant, </a:t>
            </a:r>
            <a:r>
              <a:rPr lang="en-IN" sz="2600" dirty="0">
                <a:solidFill>
                  <a:schemeClr val="accent6"/>
                </a:solidFill>
                <a:latin typeface="+mj-lt"/>
              </a:rPr>
              <a:t>A.O. Hume </a:t>
            </a:r>
            <a:r>
              <a:rPr lang="en-IN" sz="2600" dirty="0">
                <a:latin typeface="+mj-lt"/>
              </a:rPr>
              <a:t>mobilized leading intellectuals of the time (</a:t>
            </a:r>
            <a:r>
              <a:rPr lang="en-IN" sz="2600" dirty="0" err="1">
                <a:latin typeface="+mj-lt"/>
              </a:rPr>
              <a:t>Dadabhai</a:t>
            </a:r>
            <a:r>
              <a:rPr lang="en-IN" sz="2600" dirty="0">
                <a:latin typeface="+mj-lt"/>
              </a:rPr>
              <a:t> </a:t>
            </a:r>
            <a:r>
              <a:rPr lang="en-IN" sz="2600" dirty="0" err="1">
                <a:latin typeface="+mj-lt"/>
              </a:rPr>
              <a:t>Naoroji</a:t>
            </a:r>
            <a:r>
              <a:rPr lang="en-IN" sz="2600" dirty="0">
                <a:latin typeface="+mj-lt"/>
              </a:rPr>
              <a:t>, </a:t>
            </a:r>
            <a:r>
              <a:rPr lang="en-IN" sz="2600" dirty="0" err="1">
                <a:latin typeface="+mj-lt"/>
              </a:rPr>
              <a:t>Dinshaw</a:t>
            </a:r>
            <a:r>
              <a:rPr lang="en-IN" sz="2600" dirty="0">
                <a:latin typeface="+mj-lt"/>
              </a:rPr>
              <a:t> </a:t>
            </a:r>
            <a:r>
              <a:rPr lang="en-IN" sz="2600" dirty="0" err="1">
                <a:latin typeface="+mj-lt"/>
              </a:rPr>
              <a:t>Wacha</a:t>
            </a:r>
            <a:r>
              <a:rPr lang="en-IN" sz="2600" dirty="0">
                <a:latin typeface="+mj-lt"/>
              </a:rPr>
              <a:t> and others) to organize the first session of INC in 1885.</a:t>
            </a:r>
            <a:endParaRPr sz="2600" dirty="0">
              <a:latin typeface="+mj-lt"/>
            </a:endParaRPr>
          </a:p>
          <a:p>
            <a:pPr marL="469900" lvl="0" indent="-247396" algn="just" rtl="0">
              <a:lnSpc>
                <a:spcPct val="101000"/>
              </a:lnSpc>
              <a:spcBef>
                <a:spcPts val="63"/>
              </a:spcBef>
              <a:spcAft>
                <a:spcPts val="0"/>
              </a:spcAft>
              <a:buClr>
                <a:schemeClr val="dk1"/>
              </a:buClr>
              <a:buSzPts val="3304"/>
              <a:buFont typeface="Times New Roman"/>
              <a:buNone/>
            </a:pPr>
            <a:endParaRPr sz="2600" dirty="0">
              <a:latin typeface="+mj-lt"/>
            </a:endParaRPr>
          </a:p>
          <a:p>
            <a:pPr marL="469900" lvl="0" indent="-457200" algn="just" rtl="0">
              <a:lnSpc>
                <a:spcPct val="101000"/>
              </a:lnSpc>
              <a:spcBef>
                <a:spcPts val="63"/>
              </a:spcBef>
              <a:spcAft>
                <a:spcPts val="0"/>
              </a:spcAft>
              <a:buClr>
                <a:schemeClr val="dk1"/>
              </a:buClr>
              <a:buSzPts val="3304"/>
              <a:buFont typeface="Times New Roman"/>
              <a:buChar char="•"/>
            </a:pPr>
            <a:r>
              <a:rPr lang="en-IN" sz="2600" dirty="0">
                <a:latin typeface="+mj-lt"/>
              </a:rPr>
              <a:t>This was essentially an organisation for the expression of demands of the Indian people. It started negotiating terms with the British empire and organised movements ever since it started. </a:t>
            </a:r>
            <a:endParaRPr sz="2600" dirty="0">
              <a:solidFill>
                <a:srgbClr val="000099"/>
              </a:solidFill>
              <a:latin typeface="+mj-lt"/>
              <a:ea typeface="Arial"/>
              <a:cs typeface="Arial"/>
              <a:sym typeface="Arial"/>
            </a:endParaRPr>
          </a:p>
          <a:p>
            <a:pPr marL="12700" lvl="0" indent="0" algn="just" rtl="0">
              <a:lnSpc>
                <a:spcPct val="101000"/>
              </a:lnSpc>
              <a:spcBef>
                <a:spcPts val="63"/>
              </a:spcBef>
              <a:spcAft>
                <a:spcPts val="0"/>
              </a:spcAft>
              <a:buClr>
                <a:srgbClr val="3890A6"/>
              </a:buClr>
              <a:buSzPts val="2240"/>
              <a:buFont typeface="Times New Roman"/>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5"/>
          <p:cNvSpPr txBox="1">
            <a:spLocks noGrp="1"/>
          </p:cNvSpPr>
          <p:nvPr>
            <p:ph type="title"/>
          </p:nvPr>
        </p:nvSpPr>
        <p:spPr>
          <a:xfrm>
            <a:off x="1327520" y="-32432"/>
            <a:ext cx="8915400" cy="1303114"/>
          </a:xfrm>
          <a:prstGeom prst="rect">
            <a:avLst/>
          </a:prstGeom>
          <a:noFill/>
          <a:ln>
            <a:noFill/>
          </a:ln>
        </p:spPr>
        <p:txBody>
          <a:bodyPr spcFirstLastPara="1" wrap="square" lIns="0" tIns="44450" rIns="0" bIns="0" anchor="t" anchorCtr="0">
            <a:spAutoFit/>
          </a:bodyPr>
          <a:lstStyle/>
          <a:p>
            <a:pPr marL="1431925" lvl="0" indent="-1384300" algn="ctr" rtl="0">
              <a:lnSpc>
                <a:spcPct val="146093"/>
              </a:lnSpc>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br>
              <a:rPr lang="en-IN" sz="2400" dirty="0">
                <a:solidFill>
                  <a:srgbClr val="FFFF00"/>
                </a:solidFill>
              </a:rPr>
            </a:br>
            <a:r>
              <a:rPr lang="en-IN" sz="2400" dirty="0" err="1">
                <a:solidFill>
                  <a:schemeClr val="lt1"/>
                </a:solidFill>
              </a:rPr>
              <a:t>Movement</a:t>
            </a:r>
            <a:r>
              <a:rPr lang="en-IN" sz="2400" dirty="0">
                <a:solidFill>
                  <a:schemeClr val="lt1"/>
                </a:solidFill>
              </a:rPr>
              <a:t> (cond..)</a:t>
            </a:r>
            <a:endParaRPr sz="2400" dirty="0">
              <a:solidFill>
                <a:schemeClr val="lt1"/>
              </a:solidFill>
            </a:endParaRPr>
          </a:p>
        </p:txBody>
      </p:sp>
      <p:sp>
        <p:nvSpPr>
          <p:cNvPr id="464" name="Google Shape;464;p45"/>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165100" algn="just" rtl="0">
              <a:spcBef>
                <a:spcPts val="0"/>
              </a:spcBef>
              <a:spcAft>
                <a:spcPts val="0"/>
              </a:spcAft>
              <a:buClr>
                <a:schemeClr val="dk1"/>
              </a:buClr>
              <a:buSzPts val="2800"/>
              <a:buFont typeface="Times New Roman"/>
              <a:buNone/>
            </a:pPr>
            <a:endParaRPr dirty="0"/>
          </a:p>
          <a:p>
            <a:pPr marL="342900" lvl="0" indent="-342900" algn="just" rtl="0">
              <a:spcBef>
                <a:spcPts val="560"/>
              </a:spcBef>
              <a:spcAft>
                <a:spcPts val="0"/>
              </a:spcAft>
              <a:buClr>
                <a:schemeClr val="dk1"/>
              </a:buClr>
              <a:buSzPts val="2800"/>
              <a:buFont typeface="Times New Roman"/>
              <a:buChar char="•"/>
            </a:pPr>
            <a:r>
              <a:rPr lang="en-IN" sz="2600" dirty="0">
                <a:latin typeface="+mj-lt"/>
              </a:rPr>
              <a:t>Initially having only 72 delegates the Congress became stronger by the day with over 15 million members by the end of the freedom movement in 1947. </a:t>
            </a:r>
            <a:endParaRPr sz="2600" dirty="0">
              <a:latin typeface="+mj-lt"/>
            </a:endParaRPr>
          </a:p>
          <a:p>
            <a:pPr marL="0" lvl="0" indent="0" algn="just" rtl="0">
              <a:spcBef>
                <a:spcPts val="560"/>
              </a:spcBef>
              <a:spcAft>
                <a:spcPts val="0"/>
              </a:spcAft>
              <a:buClr>
                <a:schemeClr val="dk1"/>
              </a:buClr>
              <a:buSzPts val="2800"/>
              <a:buFont typeface="Times New Roman"/>
              <a:buNone/>
            </a:pPr>
            <a:endParaRPr sz="2600" dirty="0">
              <a:latin typeface="+mj-lt"/>
            </a:endParaRPr>
          </a:p>
          <a:p>
            <a:pPr marL="342900" lvl="0" indent="-342900" algn="just" rtl="0">
              <a:spcBef>
                <a:spcPts val="560"/>
              </a:spcBef>
              <a:spcAft>
                <a:spcPts val="0"/>
              </a:spcAft>
              <a:buClr>
                <a:schemeClr val="dk1"/>
              </a:buClr>
              <a:buSzPts val="2800"/>
              <a:buFont typeface="Times New Roman"/>
              <a:buChar char="•"/>
            </a:pPr>
            <a:r>
              <a:rPr lang="en-IN" sz="2600" dirty="0">
                <a:latin typeface="+mj-lt"/>
              </a:rPr>
              <a:t>The birth of INC in 1885 marked the entry of new educated middle-class into politics  and  transformed  the  Indian  political horizon.</a:t>
            </a:r>
            <a:endParaRPr sz="2600" dirty="0">
              <a:latin typeface="+mj-lt"/>
            </a:endParaRPr>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6"/>
          <p:cNvSpPr txBox="1">
            <a:spLocks noGrp="1"/>
          </p:cNvSpPr>
          <p:nvPr>
            <p:ph type="title"/>
          </p:nvPr>
        </p:nvSpPr>
        <p:spPr>
          <a:xfrm>
            <a:off x="1297618" y="112887"/>
            <a:ext cx="8915400" cy="6302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470" name="Google Shape;470;p46"/>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New Roman"/>
              <a:buNone/>
            </a:pPr>
            <a:endParaRPr u="sng" dirty="0"/>
          </a:p>
          <a:p>
            <a:pPr marL="0" lvl="0" indent="0" algn="l" rtl="0">
              <a:spcBef>
                <a:spcPts val="560"/>
              </a:spcBef>
              <a:spcAft>
                <a:spcPts val="0"/>
              </a:spcAft>
              <a:buClr>
                <a:srgbClr val="FF0000"/>
              </a:buClr>
              <a:buSzPts val="2800"/>
              <a:buFont typeface="Times New Roman"/>
              <a:buNone/>
            </a:pPr>
            <a:r>
              <a:rPr lang="en-IN" sz="2400" b="1" u="sng" dirty="0">
                <a:solidFill>
                  <a:srgbClr val="FF0000"/>
                </a:solidFill>
                <a:latin typeface="+mj-lt"/>
              </a:rPr>
              <a:t>Partition of Bengal</a:t>
            </a:r>
            <a:endParaRPr sz="2400" dirty="0">
              <a:latin typeface="+mj-lt"/>
            </a:endParaRPr>
          </a:p>
          <a:p>
            <a:pPr marL="0" lvl="0" indent="0" algn="l" rtl="0">
              <a:spcBef>
                <a:spcPts val="560"/>
              </a:spcBef>
              <a:spcAft>
                <a:spcPts val="0"/>
              </a:spcAft>
              <a:buClr>
                <a:schemeClr val="dk1"/>
              </a:buClr>
              <a:buSzPts val="2800"/>
              <a:buFont typeface="Times New Roman"/>
              <a:buNone/>
            </a:pPr>
            <a:endParaRPr sz="2400" u="sng" dirty="0">
              <a:latin typeface="+mj-lt"/>
            </a:endParaRPr>
          </a:p>
          <a:p>
            <a:pPr marL="342900" algn="just">
              <a:spcBef>
                <a:spcPts val="560"/>
              </a:spcBef>
              <a:buSzPts val="2800"/>
            </a:pPr>
            <a:r>
              <a:rPr lang="en-IN" sz="2400" dirty="0">
                <a:latin typeface="+mj-lt"/>
              </a:rPr>
              <a:t>Viceroy of India, Lord Curzon announced the decision to    divide Bengal in July 1905. </a:t>
            </a:r>
          </a:p>
          <a:p>
            <a:pPr marL="342900" algn="just">
              <a:spcBef>
                <a:spcPts val="560"/>
              </a:spcBef>
              <a:buSzPts val="2800"/>
            </a:pPr>
            <a:r>
              <a:rPr lang="en-IN" sz="2400" dirty="0">
                <a:latin typeface="+mj-lt"/>
              </a:rPr>
              <a:t>The partition took place in October 1905 between the Muslim majority areas in East and Hindu majority areas in West.</a:t>
            </a:r>
          </a:p>
          <a:p>
            <a:pPr marL="342900" algn="just">
              <a:spcBef>
                <a:spcPts val="560"/>
              </a:spcBef>
              <a:buSzPts val="2800"/>
            </a:pPr>
            <a:r>
              <a:rPr lang="en-IN" sz="2400" dirty="0">
                <a:latin typeface="+mj-lt"/>
              </a:rPr>
              <a:t> The Indian population protested against the government and Bengal was reunited in 1911. It was however later partitioned again in 1947.</a:t>
            </a:r>
            <a:endParaRPr sz="2400" dirty="0">
              <a:latin typeface="+mj-lt"/>
            </a:endParaRPr>
          </a:p>
          <a:p>
            <a:pPr marL="342900" lvl="0" indent="-165100" algn="l" rtl="0">
              <a:spcBef>
                <a:spcPts val="560"/>
              </a:spcBef>
              <a:spcAft>
                <a:spcPts val="0"/>
              </a:spcAft>
              <a:buClr>
                <a:schemeClr val="dk1"/>
              </a:buClr>
              <a:buSzPts val="2800"/>
              <a:buFont typeface="Times New Roman"/>
              <a:buNone/>
            </a:pPr>
            <a:endParaRPr dirty="0"/>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7"/>
          <p:cNvSpPr txBox="1"/>
          <p:nvPr/>
        </p:nvSpPr>
        <p:spPr>
          <a:xfrm>
            <a:off x="255588" y="987425"/>
            <a:ext cx="9420225"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N" sz="2400" b="1" u="sng" dirty="0">
                <a:solidFill>
                  <a:srgbClr val="FF0000"/>
                </a:solidFill>
                <a:latin typeface="+mj-lt"/>
                <a:ea typeface="Times New Roman"/>
                <a:cs typeface="Times New Roman"/>
                <a:sym typeface="Times New Roman"/>
              </a:rPr>
              <a:t>Arrival of Mahatma Gandhi </a:t>
            </a:r>
            <a:endParaRPr sz="2400" dirty="0">
              <a:latin typeface="+mj-lt"/>
            </a:endParaRPr>
          </a:p>
          <a:p>
            <a:pPr marL="0" marR="0" lvl="0" indent="0" algn="just" rtl="0">
              <a:spcBef>
                <a:spcPts val="0"/>
              </a:spcBef>
              <a:spcAft>
                <a:spcPts val="0"/>
              </a:spcAft>
              <a:buNone/>
            </a:pPr>
            <a:endParaRPr sz="2400" b="0" u="sng" dirty="0">
              <a:solidFill>
                <a:schemeClr val="dk1"/>
              </a:solidFill>
              <a:latin typeface="+mj-lt"/>
              <a:ea typeface="Times New Roman"/>
              <a:cs typeface="Times New Roman"/>
              <a:sym typeface="Times New Roman"/>
            </a:endParaRPr>
          </a:p>
          <a:p>
            <a:pPr marL="342900" marR="0" lvl="0" indent="-342900" algn="just" rtl="0">
              <a:spcBef>
                <a:spcPts val="0"/>
              </a:spcBef>
              <a:spcAft>
                <a:spcPts val="0"/>
              </a:spcAft>
              <a:buFont typeface="Arial" panose="020B0604020202020204" pitchFamily="34" charset="0"/>
              <a:buChar char="•"/>
            </a:pPr>
            <a:r>
              <a:rPr lang="en-IN" sz="2400" b="0" dirty="0">
                <a:solidFill>
                  <a:schemeClr val="dk1"/>
                </a:solidFill>
                <a:latin typeface="+mj-lt"/>
                <a:ea typeface="Times New Roman"/>
                <a:cs typeface="Times New Roman"/>
                <a:sym typeface="Times New Roman"/>
              </a:rPr>
              <a:t>After fighting against the colonial Empire in South Africa, Mahatma Gandhi returned to India in 1915. </a:t>
            </a:r>
          </a:p>
          <a:p>
            <a:pPr marR="0" lvl="0" algn="just" rtl="0">
              <a:spcBef>
                <a:spcPts val="0"/>
              </a:spcBef>
              <a:spcAft>
                <a:spcPts val="0"/>
              </a:spcAft>
            </a:pPr>
            <a:endParaRPr lang="en-IN" sz="2400" b="0" dirty="0">
              <a:solidFill>
                <a:schemeClr val="dk1"/>
              </a:solidFill>
              <a:latin typeface="+mj-lt"/>
              <a:ea typeface="Times New Roman"/>
              <a:cs typeface="Times New Roman"/>
              <a:sym typeface="Times New Roman"/>
            </a:endParaRPr>
          </a:p>
          <a:p>
            <a:pPr marL="342900" marR="0" lvl="0" indent="-342900" algn="just" rtl="0">
              <a:spcBef>
                <a:spcPts val="0"/>
              </a:spcBef>
              <a:spcAft>
                <a:spcPts val="0"/>
              </a:spcAft>
              <a:buFont typeface="Arial" panose="020B0604020202020204" pitchFamily="34" charset="0"/>
              <a:buChar char="•"/>
            </a:pPr>
            <a:r>
              <a:rPr lang="en-IN" sz="2400" b="0" dirty="0">
                <a:solidFill>
                  <a:schemeClr val="dk1"/>
                </a:solidFill>
                <a:latin typeface="+mj-lt"/>
                <a:ea typeface="Times New Roman"/>
                <a:cs typeface="Times New Roman"/>
                <a:sym typeface="Times New Roman"/>
              </a:rPr>
              <a:t>Here, he started organising peasants and labourers to protest against oppressive colonial laws like land tax. </a:t>
            </a:r>
          </a:p>
          <a:p>
            <a:pPr marR="0" lvl="0" algn="just" rtl="0">
              <a:spcBef>
                <a:spcPts val="0"/>
              </a:spcBef>
              <a:spcAft>
                <a:spcPts val="0"/>
              </a:spcAft>
            </a:pPr>
            <a:endParaRPr lang="en-IN" sz="2400" b="0" dirty="0">
              <a:solidFill>
                <a:schemeClr val="dk1"/>
              </a:solidFill>
              <a:latin typeface="+mj-lt"/>
              <a:ea typeface="Times New Roman"/>
              <a:cs typeface="Times New Roman"/>
              <a:sym typeface="Times New Roman"/>
            </a:endParaRPr>
          </a:p>
          <a:p>
            <a:pPr marL="342900" marR="0" lvl="0" indent="-342900" algn="just" rtl="0">
              <a:spcBef>
                <a:spcPts val="0"/>
              </a:spcBef>
              <a:spcAft>
                <a:spcPts val="0"/>
              </a:spcAft>
              <a:buFont typeface="Arial" panose="020B0604020202020204" pitchFamily="34" charset="0"/>
              <a:buChar char="•"/>
            </a:pPr>
            <a:r>
              <a:rPr lang="en-IN" sz="2400" b="0" dirty="0">
                <a:solidFill>
                  <a:schemeClr val="dk1"/>
                </a:solidFill>
                <a:latin typeface="+mj-lt"/>
                <a:ea typeface="Times New Roman"/>
                <a:cs typeface="Times New Roman"/>
                <a:sym typeface="Times New Roman"/>
              </a:rPr>
              <a:t>He joined the Congress party in 1921 and led nationwide movements against the British Empire. </a:t>
            </a:r>
          </a:p>
          <a:p>
            <a:pPr marR="0" lvl="0" algn="just" rtl="0">
              <a:spcBef>
                <a:spcPts val="0"/>
              </a:spcBef>
              <a:spcAft>
                <a:spcPts val="0"/>
              </a:spcAft>
            </a:pPr>
            <a:endParaRPr lang="en-IN" sz="2400" b="0" dirty="0">
              <a:solidFill>
                <a:schemeClr val="dk1"/>
              </a:solidFill>
              <a:latin typeface="+mj-lt"/>
              <a:ea typeface="Times New Roman"/>
              <a:cs typeface="Times New Roman"/>
              <a:sym typeface="Times New Roman"/>
            </a:endParaRPr>
          </a:p>
          <a:p>
            <a:pPr marL="342900" marR="0" lvl="0" indent="-342900" algn="just" rtl="0">
              <a:spcBef>
                <a:spcPts val="0"/>
              </a:spcBef>
              <a:spcAft>
                <a:spcPts val="0"/>
              </a:spcAft>
              <a:buFont typeface="Arial" panose="020B0604020202020204" pitchFamily="34" charset="0"/>
              <a:buChar char="•"/>
            </a:pPr>
            <a:r>
              <a:rPr lang="en-IN" sz="2400" b="0" dirty="0">
                <a:solidFill>
                  <a:schemeClr val="dk1"/>
                </a:solidFill>
                <a:latin typeface="+mj-lt"/>
                <a:ea typeface="Times New Roman"/>
                <a:cs typeface="Times New Roman"/>
                <a:sym typeface="Times New Roman"/>
              </a:rPr>
              <a:t>He led India to independence. Mahatma Gandhi also preached non violence, championed women rights, protested against untouchability and worked towards ensuring communal harmony.</a:t>
            </a:r>
            <a:endParaRPr sz="2400" dirty="0">
              <a:latin typeface="+mj-lt"/>
            </a:endParaRPr>
          </a:p>
        </p:txBody>
      </p:sp>
      <p:sp>
        <p:nvSpPr>
          <p:cNvPr id="476" name="Google Shape;476;p47"/>
          <p:cNvSpPr txBox="1">
            <a:spLocks noGrp="1"/>
          </p:cNvSpPr>
          <p:nvPr>
            <p:ph type="title"/>
          </p:nvPr>
        </p:nvSpPr>
        <p:spPr>
          <a:xfrm>
            <a:off x="1352137" y="147638"/>
            <a:ext cx="8915400" cy="6286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8"/>
          <p:cNvSpPr txBox="1">
            <a:spLocks noGrp="1"/>
          </p:cNvSpPr>
          <p:nvPr>
            <p:ph type="title"/>
          </p:nvPr>
        </p:nvSpPr>
        <p:spPr>
          <a:xfrm>
            <a:off x="1282700" y="125413"/>
            <a:ext cx="8915400" cy="614848"/>
          </a:xfrm>
          <a:prstGeom prst="rect">
            <a:avLst/>
          </a:prstGeom>
          <a:noFill/>
          <a:ln>
            <a:noFill/>
          </a:ln>
        </p:spPr>
        <p:txBody>
          <a:bodyPr spcFirstLastPara="1" wrap="square" lIns="0" tIns="28575" rIns="0" bIns="0" anchor="t" anchorCtr="0">
            <a:spAutoFit/>
          </a:bodyPr>
          <a:lstStyle/>
          <a:p>
            <a:pPr marL="944563" lvl="0" indent="-933450" algn="ctr" rtl="0">
              <a:lnSpc>
                <a:spcPct val="119111"/>
              </a:lnSpc>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482" name="Google Shape;482;p48"/>
          <p:cNvSpPr txBox="1">
            <a:spLocks noGrp="1"/>
          </p:cNvSpPr>
          <p:nvPr>
            <p:ph type="body" idx="1"/>
          </p:nvPr>
        </p:nvSpPr>
        <p:spPr>
          <a:xfrm>
            <a:off x="0" y="1014413"/>
            <a:ext cx="9698038" cy="52244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None/>
            </a:pPr>
            <a:r>
              <a:rPr lang="en-IN" dirty="0"/>
              <a:t>    </a:t>
            </a:r>
            <a:endParaRPr dirty="0"/>
          </a:p>
          <a:p>
            <a:pPr marL="342900" lvl="0" indent="-342900" algn="l" rtl="0">
              <a:spcBef>
                <a:spcPts val="560"/>
              </a:spcBef>
              <a:spcAft>
                <a:spcPts val="0"/>
              </a:spcAft>
              <a:buClr>
                <a:srgbClr val="FF0000"/>
              </a:buClr>
              <a:buSzPts val="2800"/>
              <a:buFont typeface="Times New Roman"/>
              <a:buNone/>
            </a:pPr>
            <a:r>
              <a:rPr lang="en-IN" sz="2400" b="1" dirty="0">
                <a:solidFill>
                  <a:srgbClr val="FF0000"/>
                </a:solidFill>
                <a:latin typeface="+mj-lt"/>
              </a:rPr>
              <a:t>    </a:t>
            </a:r>
            <a:r>
              <a:rPr lang="en-IN" sz="2400" b="1" u="sng" dirty="0" err="1">
                <a:solidFill>
                  <a:srgbClr val="FF0000"/>
                </a:solidFill>
                <a:latin typeface="+mj-lt"/>
              </a:rPr>
              <a:t>Champaran</a:t>
            </a:r>
            <a:r>
              <a:rPr lang="en-IN" sz="2400" b="1" u="sng" dirty="0">
                <a:solidFill>
                  <a:srgbClr val="FF0000"/>
                </a:solidFill>
                <a:latin typeface="+mj-lt"/>
              </a:rPr>
              <a:t> Satyagraha, 1917</a:t>
            </a:r>
            <a:endParaRPr sz="2400" dirty="0">
              <a:latin typeface="+mj-lt"/>
            </a:endParaRPr>
          </a:p>
          <a:p>
            <a:pPr marL="342900" lvl="0" indent="-342900" algn="l" rtl="0">
              <a:spcBef>
                <a:spcPts val="560"/>
              </a:spcBef>
              <a:spcAft>
                <a:spcPts val="0"/>
              </a:spcAft>
              <a:buClr>
                <a:schemeClr val="dk1"/>
              </a:buClr>
              <a:buSzPts val="2800"/>
              <a:buFont typeface="Times New Roman"/>
              <a:buNone/>
            </a:pPr>
            <a:endParaRPr sz="2400" b="1" u="sng" dirty="0">
              <a:latin typeface="+mj-lt"/>
            </a:endParaRPr>
          </a:p>
          <a:p>
            <a:pPr marL="342900" algn="just">
              <a:spcBef>
                <a:spcPts val="560"/>
              </a:spcBef>
              <a:buSzPts val="2800"/>
            </a:pPr>
            <a:r>
              <a:rPr lang="en-IN" sz="2400" dirty="0">
                <a:latin typeface="+mj-lt"/>
              </a:rPr>
              <a:t>It was the </a:t>
            </a:r>
            <a:r>
              <a:rPr lang="en-IN" sz="2400" dirty="0">
                <a:solidFill>
                  <a:schemeClr val="accent6"/>
                </a:solidFill>
                <a:latin typeface="+mj-lt"/>
              </a:rPr>
              <a:t>first satyagraha </a:t>
            </a:r>
            <a:r>
              <a:rPr lang="en-IN" sz="2400" dirty="0">
                <a:latin typeface="+mj-lt"/>
              </a:rPr>
              <a:t>inspired by Mahatma Gandhi.</a:t>
            </a:r>
          </a:p>
          <a:p>
            <a:pPr marL="342900" algn="just">
              <a:spcBef>
                <a:spcPts val="560"/>
              </a:spcBef>
              <a:buSzPts val="2800"/>
            </a:pPr>
            <a:r>
              <a:rPr lang="en-IN" sz="2400" dirty="0">
                <a:latin typeface="+mj-lt"/>
              </a:rPr>
              <a:t>The farmers in the </a:t>
            </a:r>
            <a:r>
              <a:rPr lang="en-IN" sz="2400" dirty="0" err="1">
                <a:latin typeface="+mj-lt"/>
              </a:rPr>
              <a:t>Champaran</a:t>
            </a:r>
            <a:r>
              <a:rPr lang="en-IN" sz="2400" dirty="0">
                <a:latin typeface="+mj-lt"/>
              </a:rPr>
              <a:t> district of Bihar were being forced to grow indigo. </a:t>
            </a:r>
          </a:p>
          <a:p>
            <a:pPr marL="342900" algn="just">
              <a:spcBef>
                <a:spcPts val="560"/>
              </a:spcBef>
              <a:buSzPts val="2800"/>
            </a:pPr>
            <a:r>
              <a:rPr lang="en-IN" sz="2400" dirty="0">
                <a:latin typeface="+mj-lt"/>
              </a:rPr>
              <a:t>Besides, they were barely paid anything for their produce. This in turn led to a farmer’s uprising. </a:t>
            </a:r>
            <a:endParaRPr sz="2400" dirty="0">
              <a:latin typeface="+mj-lt"/>
            </a:endParaRPr>
          </a:p>
          <a:p>
            <a:pPr marL="342900" lvl="0" indent="-342900" algn="just" rtl="0">
              <a:spcBef>
                <a:spcPts val="560"/>
              </a:spcBef>
              <a:spcAft>
                <a:spcPts val="0"/>
              </a:spcAft>
              <a:buClr>
                <a:schemeClr val="dk1"/>
              </a:buClr>
              <a:buSzPts val="2800"/>
              <a:buFont typeface="Times New Roman"/>
              <a:buNone/>
            </a:pPr>
            <a:r>
              <a:rPr lang="en-IN" dirty="0"/>
              <a:t> </a:t>
            </a:r>
            <a:endParaRPr dirty="0"/>
          </a:p>
          <a:p>
            <a:pPr marL="342900" lvl="0" indent="-342900" algn="l" rtl="0">
              <a:spcBef>
                <a:spcPts val="560"/>
              </a:spcBef>
              <a:spcAft>
                <a:spcPts val="0"/>
              </a:spcAft>
              <a:buClr>
                <a:schemeClr val="dk1"/>
              </a:buClr>
              <a:buSzPts val="2800"/>
              <a:buFont typeface="Times New Roman"/>
              <a:buNone/>
            </a:pPr>
            <a:r>
              <a:rPr lang="en-IN" dirty="0"/>
              <a:t> </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9"/>
          <p:cNvSpPr txBox="1">
            <a:spLocks noGrp="1"/>
          </p:cNvSpPr>
          <p:nvPr>
            <p:ph type="title"/>
          </p:nvPr>
        </p:nvSpPr>
        <p:spPr>
          <a:xfrm>
            <a:off x="1303338" y="200025"/>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488" name="Google Shape;488;p49"/>
          <p:cNvSpPr txBox="1">
            <a:spLocks noGrp="1"/>
          </p:cNvSpPr>
          <p:nvPr>
            <p:ph type="body" idx="4294967295"/>
          </p:nvPr>
        </p:nvSpPr>
        <p:spPr>
          <a:xfrm>
            <a:off x="0" y="1014413"/>
            <a:ext cx="9517063" cy="5173662"/>
          </a:xfrm>
          <a:prstGeom prst="rect">
            <a:avLst/>
          </a:prstGeom>
          <a:noFill/>
          <a:ln>
            <a:noFill/>
          </a:ln>
        </p:spPr>
        <p:txBody>
          <a:bodyPr spcFirstLastPara="1" wrap="square" lIns="91425" tIns="45700" rIns="91425" bIns="45700" anchor="t" anchorCtr="0">
            <a:noAutofit/>
          </a:bodyPr>
          <a:lstStyle/>
          <a:p>
            <a:pPr marL="342900" lvl="0" indent="-342900" algn="l" rtl="0">
              <a:spcBef>
                <a:spcPts val="560"/>
              </a:spcBef>
              <a:spcAft>
                <a:spcPts val="0"/>
              </a:spcAft>
              <a:buClr>
                <a:schemeClr val="dk1"/>
              </a:buClr>
              <a:buSzPts val="2800"/>
              <a:buFont typeface="Times New Roman"/>
              <a:buNone/>
            </a:pPr>
            <a:r>
              <a:rPr lang="en-IN" dirty="0"/>
              <a:t>	 </a:t>
            </a:r>
            <a:r>
              <a:rPr lang="en-IN" sz="2400" b="1" u="sng" dirty="0">
                <a:solidFill>
                  <a:srgbClr val="FF0000"/>
                </a:solidFill>
                <a:latin typeface="+mj-lt"/>
              </a:rPr>
              <a:t>Khilafat movement</a:t>
            </a:r>
          </a:p>
          <a:p>
            <a:pPr marL="342900" lvl="0" indent="-342900" algn="l" rtl="0">
              <a:spcBef>
                <a:spcPts val="560"/>
              </a:spcBef>
              <a:spcAft>
                <a:spcPts val="0"/>
              </a:spcAft>
              <a:buClr>
                <a:schemeClr val="dk1"/>
              </a:buClr>
              <a:buSzPts val="2800"/>
              <a:buFont typeface="Times New Roman"/>
              <a:buNone/>
            </a:pPr>
            <a:endParaRPr sz="2400" dirty="0">
              <a:latin typeface="+mj-lt"/>
            </a:endParaRPr>
          </a:p>
          <a:p>
            <a:pPr marL="342900" indent="-342900"/>
            <a:r>
              <a:rPr lang="en-IN" sz="2400" dirty="0">
                <a:latin typeface="+mj-lt"/>
              </a:rPr>
              <a:t>    At the end of World War I, the British ousted the Ottoman</a:t>
            </a:r>
            <a:endParaRPr sz="2400" dirty="0">
              <a:latin typeface="+mj-lt"/>
            </a:endParaRPr>
          </a:p>
          <a:p>
            <a:pPr marL="342900" lvl="0" indent="-342900" algn="just" rtl="0">
              <a:spcBef>
                <a:spcPts val="560"/>
              </a:spcBef>
              <a:spcAft>
                <a:spcPts val="0"/>
              </a:spcAft>
              <a:buClr>
                <a:schemeClr val="dk1"/>
              </a:buClr>
              <a:buSzPts val="2800"/>
              <a:buFont typeface="Times New Roman"/>
              <a:buNone/>
            </a:pPr>
            <a:r>
              <a:rPr lang="en-IN" sz="2400" dirty="0">
                <a:latin typeface="+mj-lt"/>
              </a:rPr>
              <a:t>    Empire in Turkey, dethroned the caliph and insulted millions of Muslims from around the world.</a:t>
            </a:r>
          </a:p>
          <a:p>
            <a:pPr marL="342900" indent="-342900" algn="just"/>
            <a:r>
              <a:rPr lang="en-IN" sz="2400" dirty="0">
                <a:latin typeface="+mj-lt"/>
              </a:rPr>
              <a:t>The enraged Indian Muslims launched campaigns against the British government which continued from 1919 to 1924. </a:t>
            </a:r>
          </a:p>
          <a:p>
            <a:pPr marL="342900" indent="-342900" algn="just"/>
            <a:r>
              <a:rPr lang="en-IN" sz="2400" dirty="0">
                <a:latin typeface="+mj-lt"/>
              </a:rPr>
              <a:t>This movement got a political tone when Congress joined hands with  Muslim league to fight against the colonisers.</a:t>
            </a:r>
            <a:endParaRPr sz="2400" dirty="0">
              <a:latin typeface="+mj-lt"/>
            </a:endParaRPr>
          </a:p>
          <a:p>
            <a:pPr marL="342900" lvl="0" indent="-342900" algn="just" rtl="0">
              <a:spcBef>
                <a:spcPts val="560"/>
              </a:spcBef>
              <a:spcAft>
                <a:spcPts val="0"/>
              </a:spcAft>
              <a:buClr>
                <a:schemeClr val="dk1"/>
              </a:buClr>
              <a:buSzPts val="2800"/>
              <a:buFont typeface="Times New Roman"/>
              <a:buNone/>
            </a:pPr>
            <a:endParaRPr dirty="0"/>
          </a:p>
          <a:p>
            <a:pPr marL="342900" lvl="0" indent="-342900" algn="l" rtl="0">
              <a:spcBef>
                <a:spcPts val="560"/>
              </a:spcBef>
              <a:spcAft>
                <a:spcPts val="0"/>
              </a:spcAft>
              <a:buClr>
                <a:schemeClr val="dk1"/>
              </a:buClr>
              <a:buSzPts val="2800"/>
              <a:buFont typeface="Times New Roman"/>
              <a:buNone/>
            </a:pPr>
            <a:r>
              <a:rPr lang="en-IN" dirty="0"/>
              <a:t> </a:t>
            </a:r>
            <a:endParaRPr dirty="0"/>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0"/>
          <p:cNvSpPr txBox="1">
            <a:spLocks noGrp="1"/>
          </p:cNvSpPr>
          <p:nvPr>
            <p:ph type="title"/>
          </p:nvPr>
        </p:nvSpPr>
        <p:spPr>
          <a:xfrm>
            <a:off x="1265433" y="115975"/>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494" name="Google Shape;494;p50"/>
          <p:cNvSpPr txBox="1">
            <a:spLocks noGrp="1"/>
          </p:cNvSpPr>
          <p:nvPr>
            <p:ph type="body" idx="1"/>
          </p:nvPr>
        </p:nvSpPr>
        <p:spPr>
          <a:xfrm>
            <a:off x="160338" y="815975"/>
            <a:ext cx="9434512" cy="52244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None/>
            </a:pPr>
            <a:endParaRPr u="sng" dirty="0"/>
          </a:p>
          <a:p>
            <a:pPr marL="342900" lvl="0" indent="-342900" algn="just" rtl="0">
              <a:spcBef>
                <a:spcPts val="560"/>
              </a:spcBef>
              <a:spcAft>
                <a:spcPts val="0"/>
              </a:spcAft>
              <a:buClr>
                <a:srgbClr val="FF0000"/>
              </a:buClr>
              <a:buSzPts val="2800"/>
              <a:buFont typeface="Times New Roman"/>
              <a:buNone/>
            </a:pPr>
            <a:r>
              <a:rPr lang="en-IN" sz="2400" b="1" u="sng" dirty="0">
                <a:solidFill>
                  <a:srgbClr val="FF0000"/>
                </a:solidFill>
                <a:latin typeface="+mj-lt"/>
              </a:rPr>
              <a:t>Jallianwala Bagh massacre:-</a:t>
            </a:r>
            <a:endParaRPr sz="2400" dirty="0">
              <a:latin typeface="+mj-lt"/>
            </a:endParaRPr>
          </a:p>
          <a:p>
            <a:pPr marL="342900" lvl="0" indent="-342900" algn="just" rtl="0">
              <a:spcBef>
                <a:spcPts val="560"/>
              </a:spcBef>
              <a:spcAft>
                <a:spcPts val="0"/>
              </a:spcAft>
              <a:buClr>
                <a:schemeClr val="dk1"/>
              </a:buClr>
              <a:buSzPts val="2800"/>
              <a:buFont typeface="Times New Roman"/>
              <a:buNone/>
            </a:pPr>
            <a:endParaRPr sz="2400" u="sng" dirty="0">
              <a:latin typeface="+mj-lt"/>
            </a:endParaRPr>
          </a:p>
          <a:p>
            <a:pPr marL="342900" algn="just">
              <a:spcBef>
                <a:spcPts val="560"/>
              </a:spcBef>
              <a:buSzPts val="2800"/>
            </a:pPr>
            <a:r>
              <a:rPr lang="en-IN" sz="2400" dirty="0">
                <a:latin typeface="+mj-lt"/>
              </a:rPr>
              <a:t>Also known as the Amritsar Massacre on 13 April 1919, the </a:t>
            </a:r>
            <a:endParaRPr sz="2400" dirty="0">
              <a:latin typeface="+mj-lt"/>
            </a:endParaRPr>
          </a:p>
          <a:p>
            <a:pPr marL="342900" lvl="0" indent="-342900" algn="just" rtl="0">
              <a:spcBef>
                <a:spcPts val="560"/>
              </a:spcBef>
              <a:spcAft>
                <a:spcPts val="0"/>
              </a:spcAft>
              <a:buClr>
                <a:schemeClr val="dk1"/>
              </a:buClr>
              <a:buSzPts val="2800"/>
              <a:buFont typeface="Times New Roman"/>
              <a:buNone/>
            </a:pPr>
            <a:r>
              <a:rPr lang="en-IN" sz="2400" dirty="0">
                <a:latin typeface="+mj-lt"/>
              </a:rPr>
              <a:t>Bagh witnessed ruthless killing of hundreds of innocent people</a:t>
            </a:r>
            <a:endParaRPr sz="2400" dirty="0">
              <a:latin typeface="+mj-lt"/>
            </a:endParaRPr>
          </a:p>
          <a:p>
            <a:pPr marL="342900" lvl="0" indent="-342900" algn="just" rtl="0">
              <a:spcBef>
                <a:spcPts val="560"/>
              </a:spcBef>
              <a:spcAft>
                <a:spcPts val="0"/>
              </a:spcAft>
              <a:buClr>
                <a:schemeClr val="dk1"/>
              </a:buClr>
              <a:buSzPts val="2800"/>
              <a:buFont typeface="Times New Roman"/>
              <a:buNone/>
            </a:pPr>
            <a:r>
              <a:rPr lang="en-IN" sz="2400" dirty="0">
                <a:latin typeface="+mj-lt"/>
              </a:rPr>
              <a:t>who were otherwise protesting peacefully against the </a:t>
            </a:r>
            <a:r>
              <a:rPr lang="en-IN" sz="2400" dirty="0" err="1">
                <a:latin typeface="+mj-lt"/>
              </a:rPr>
              <a:t>Rowlatt</a:t>
            </a:r>
            <a:endParaRPr sz="2400" dirty="0">
              <a:latin typeface="+mj-lt"/>
            </a:endParaRPr>
          </a:p>
          <a:p>
            <a:pPr marL="342900" lvl="0" indent="-342900" algn="just" rtl="0">
              <a:spcBef>
                <a:spcPts val="560"/>
              </a:spcBef>
              <a:spcAft>
                <a:spcPts val="0"/>
              </a:spcAft>
              <a:buClr>
                <a:schemeClr val="dk1"/>
              </a:buClr>
              <a:buSzPts val="2800"/>
              <a:buFont typeface="Times New Roman"/>
              <a:buNone/>
            </a:pPr>
            <a:r>
              <a:rPr lang="en-IN" sz="2400" dirty="0">
                <a:latin typeface="+mj-lt"/>
              </a:rPr>
              <a:t>Act.</a:t>
            </a:r>
          </a:p>
          <a:p>
            <a:pPr marL="342900" algn="just">
              <a:spcBef>
                <a:spcPts val="560"/>
              </a:spcBef>
              <a:buSzPts val="2800"/>
            </a:pPr>
            <a:r>
              <a:rPr lang="en-IN" sz="2400" dirty="0">
                <a:latin typeface="+mj-lt"/>
              </a:rPr>
              <a:t>The massacre changed the tone of freedom movement in India.</a:t>
            </a:r>
            <a:endParaRPr sz="2400" dirty="0">
              <a:latin typeface="+mj-lt"/>
            </a:endParaRPr>
          </a:p>
          <a:p>
            <a:pPr marL="342900" lvl="0" indent="-342900" algn="just" rtl="0">
              <a:spcBef>
                <a:spcPts val="560"/>
              </a:spcBef>
              <a:spcAft>
                <a:spcPts val="0"/>
              </a:spcAft>
              <a:buClr>
                <a:schemeClr val="dk1"/>
              </a:buClr>
              <a:buSzPts val="2800"/>
              <a:buFont typeface="Times New Roman"/>
              <a:buNone/>
            </a:pPr>
            <a:r>
              <a:rPr lang="en-IN" sz="2400" dirty="0">
                <a:latin typeface="+mj-lt"/>
              </a:rPr>
              <a:t>It gave birth to rebels like Bhagat Singh and protests against the</a:t>
            </a:r>
            <a:endParaRPr sz="2400" dirty="0">
              <a:latin typeface="+mj-lt"/>
            </a:endParaRPr>
          </a:p>
          <a:p>
            <a:pPr marL="342900" lvl="0" indent="-342900" algn="just" rtl="0">
              <a:spcBef>
                <a:spcPts val="560"/>
              </a:spcBef>
              <a:spcAft>
                <a:spcPts val="0"/>
              </a:spcAft>
              <a:buClr>
                <a:schemeClr val="dk1"/>
              </a:buClr>
              <a:buSzPts val="2800"/>
              <a:buFont typeface="Times New Roman"/>
              <a:buNone/>
            </a:pPr>
            <a:r>
              <a:rPr lang="en-IN" sz="2400" dirty="0">
                <a:latin typeface="+mj-lt"/>
              </a:rPr>
              <a:t>genocide happened on a massive scale .</a:t>
            </a:r>
            <a:endParaRPr sz="2400" dirty="0">
              <a:latin typeface="+mj-lt"/>
            </a:endParaRPr>
          </a:p>
          <a:p>
            <a:pPr marL="342900" lvl="0" indent="-3429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a:spLocks noGrp="1"/>
          </p:cNvSpPr>
          <p:nvPr>
            <p:ph type="title"/>
          </p:nvPr>
        </p:nvSpPr>
        <p:spPr>
          <a:xfrm>
            <a:off x="731838" y="147638"/>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Culture</a:t>
            </a:r>
            <a:endParaRPr sz="3600" b="1" dirty="0">
              <a:latin typeface="+mj-lt"/>
            </a:endParaRPr>
          </a:p>
        </p:txBody>
      </p:sp>
      <p:sp>
        <p:nvSpPr>
          <p:cNvPr id="235" name="Google Shape;235;p6"/>
          <p:cNvSpPr txBox="1">
            <a:spLocks noGrp="1"/>
          </p:cNvSpPr>
          <p:nvPr>
            <p:ph type="body" idx="4294967295"/>
          </p:nvPr>
        </p:nvSpPr>
        <p:spPr>
          <a:xfrm>
            <a:off x="222250" y="1014413"/>
            <a:ext cx="9391650" cy="5224462"/>
          </a:xfrm>
          <a:prstGeom prst="rect">
            <a:avLst/>
          </a:prstGeom>
          <a:noFill/>
          <a:ln>
            <a:noFill/>
          </a:ln>
        </p:spPr>
        <p:txBody>
          <a:bodyPr spcFirstLastPara="1" wrap="square" lIns="91425" tIns="45700" rIns="91425" bIns="45700" anchor="t" anchorCtr="0">
            <a:noAutofit/>
          </a:bodyPr>
          <a:lstStyle/>
          <a:p>
            <a:pPr marL="0" lvl="0" indent="-149352" algn="just" rtl="0">
              <a:spcBef>
                <a:spcPts val="0"/>
              </a:spcBef>
              <a:spcAft>
                <a:spcPts val="0"/>
              </a:spcAft>
              <a:buClr>
                <a:schemeClr val="dk1"/>
              </a:buClr>
              <a:buSzPts val="2352"/>
              <a:buFont typeface="Arial"/>
              <a:buChar char="•"/>
            </a:pPr>
            <a:r>
              <a:rPr lang="en-IN" sz="2400" dirty="0">
                <a:latin typeface="+mj-lt"/>
              </a:rPr>
              <a:t>The  word ‘culture’  is used  interchangeably with civilization, and both have a history in what they have meant at different points of time and in different societies.</a:t>
            </a:r>
            <a:endParaRPr sz="2400" dirty="0">
              <a:latin typeface="+mj-lt"/>
            </a:endParaRPr>
          </a:p>
          <a:p>
            <a:pPr marL="0" lvl="0" indent="0" algn="just" rtl="0">
              <a:spcBef>
                <a:spcPts val="525"/>
              </a:spcBef>
              <a:spcAft>
                <a:spcPts val="0"/>
              </a:spcAft>
              <a:buClr>
                <a:schemeClr val="dk1"/>
              </a:buClr>
              <a:buSzPts val="2352"/>
              <a:buFont typeface="Arial"/>
              <a:buNone/>
            </a:pPr>
            <a:endParaRPr sz="2400" dirty="0">
              <a:latin typeface="+mj-lt"/>
            </a:endParaRPr>
          </a:p>
          <a:p>
            <a:pPr marL="11112" lvl="0" indent="-177800" algn="just" rtl="0">
              <a:lnSpc>
                <a:spcPct val="111178"/>
              </a:lnSpc>
              <a:spcBef>
                <a:spcPts val="738"/>
              </a:spcBef>
              <a:spcAft>
                <a:spcPts val="0"/>
              </a:spcAft>
              <a:buClr>
                <a:srgbClr val="FF0000"/>
              </a:buClr>
              <a:buSzPts val="2800"/>
              <a:buFont typeface="Arial"/>
              <a:buChar char="•"/>
            </a:pPr>
            <a:r>
              <a:rPr lang="en-IN" sz="2400" dirty="0">
                <a:solidFill>
                  <a:srgbClr val="FF0000"/>
                </a:solidFill>
                <a:latin typeface="+mj-lt"/>
              </a:rPr>
              <a:t>Heritage is a similarly broad concept of culture</a:t>
            </a:r>
            <a:r>
              <a:rPr lang="en-IN" sz="2400" dirty="0">
                <a:latin typeface="+mj-lt"/>
              </a:rPr>
              <a:t>. Whatever we inherit from our past can be called our heritage.</a:t>
            </a:r>
            <a:endParaRPr sz="2400" dirty="0">
              <a:latin typeface="+mj-lt"/>
            </a:endParaRPr>
          </a:p>
          <a:p>
            <a:pPr marL="11112" lvl="0" indent="0" algn="just" rtl="0">
              <a:lnSpc>
                <a:spcPct val="111178"/>
              </a:lnSpc>
              <a:spcBef>
                <a:spcPts val="738"/>
              </a:spcBef>
              <a:spcAft>
                <a:spcPts val="0"/>
              </a:spcAft>
              <a:buClr>
                <a:schemeClr val="dk1"/>
              </a:buClr>
              <a:buSzPts val="2380"/>
              <a:buFont typeface="Arial"/>
              <a:buNone/>
            </a:pPr>
            <a:endParaRPr sz="2400" dirty="0">
              <a:latin typeface="+mj-lt"/>
            </a:endParaRPr>
          </a:p>
          <a:p>
            <a:pPr marL="11112" lvl="0" indent="-151130" algn="just" rtl="0">
              <a:lnSpc>
                <a:spcPct val="111178"/>
              </a:lnSpc>
              <a:spcBef>
                <a:spcPts val="738"/>
              </a:spcBef>
              <a:spcAft>
                <a:spcPts val="0"/>
              </a:spcAft>
              <a:buClr>
                <a:schemeClr val="dk1"/>
              </a:buClr>
              <a:buSzPts val="2380"/>
              <a:buFont typeface="Arial"/>
              <a:buChar char="•"/>
            </a:pPr>
            <a:r>
              <a:rPr lang="en-IN" sz="2400" dirty="0">
                <a:latin typeface="+mj-lt"/>
              </a:rPr>
              <a:t>It includes our craft traditions, music, dance, painting, architecture and other art forms, traditions of  production  and  technology, different systems of therapies, our environment with all its bio-diversity, our systems of philosophy etc.</a:t>
            </a:r>
            <a:endParaRPr sz="2400" dirty="0">
              <a:latin typeface="+mj-lt"/>
            </a:endParaRPr>
          </a:p>
          <a:p>
            <a:pPr marL="11112" lvl="0" indent="0" algn="just" rtl="0">
              <a:lnSpc>
                <a:spcPct val="111178"/>
              </a:lnSpc>
              <a:spcBef>
                <a:spcPts val="738"/>
              </a:spcBef>
              <a:spcAft>
                <a:spcPts val="0"/>
              </a:spcAft>
              <a:buClr>
                <a:schemeClr val="dk1"/>
              </a:buClr>
              <a:buSzPts val="2380"/>
              <a:buFont typeface="Arial"/>
              <a:buNone/>
            </a:pPr>
            <a:endParaRPr dirty="0">
              <a:solidFill>
                <a:srgbClr val="000099"/>
              </a:solidFill>
              <a:latin typeface="Cambria"/>
              <a:ea typeface="Cambria"/>
              <a:cs typeface="Cambria"/>
              <a:sym typeface="Cambria"/>
            </a:endParaRPr>
          </a:p>
          <a:p>
            <a:pPr marL="282575" lvl="0" indent="-93663" algn="l" rtl="0">
              <a:spcBef>
                <a:spcPts val="560"/>
              </a:spcBef>
              <a:spcAft>
                <a:spcPts val="0"/>
              </a:spcAft>
              <a:buClr>
                <a:schemeClr val="dk1"/>
              </a:buClr>
              <a:buSzPts val="2800"/>
              <a:buFont typeface="Arial"/>
              <a:buNone/>
            </a:pP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1"/>
          <p:cNvSpPr txBox="1">
            <a:spLocks noGrp="1"/>
          </p:cNvSpPr>
          <p:nvPr>
            <p:ph type="title"/>
          </p:nvPr>
        </p:nvSpPr>
        <p:spPr>
          <a:xfrm>
            <a:off x="1279525" y="104775"/>
            <a:ext cx="8915400" cy="73501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500" name="Google Shape;500;p51"/>
          <p:cNvSpPr txBox="1">
            <a:spLocks noGrp="1"/>
          </p:cNvSpPr>
          <p:nvPr>
            <p:ph type="body" idx="1"/>
          </p:nvPr>
        </p:nvSpPr>
        <p:spPr>
          <a:xfrm>
            <a:off x="263525" y="1014413"/>
            <a:ext cx="9050338" cy="52244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New Roman"/>
              <a:buNone/>
            </a:pPr>
            <a:endParaRPr u="sng" dirty="0"/>
          </a:p>
          <a:p>
            <a:pPr marL="0" lvl="0" indent="0" algn="l" rtl="0">
              <a:spcBef>
                <a:spcPts val="560"/>
              </a:spcBef>
              <a:spcAft>
                <a:spcPts val="0"/>
              </a:spcAft>
              <a:buClr>
                <a:srgbClr val="FF0000"/>
              </a:buClr>
              <a:buSzPts val="2800"/>
              <a:buFont typeface="Times New Roman"/>
              <a:buNone/>
            </a:pPr>
            <a:r>
              <a:rPr lang="en-IN" sz="2400" b="1" u="sng" dirty="0">
                <a:solidFill>
                  <a:srgbClr val="FF0000"/>
                </a:solidFill>
                <a:latin typeface="+mj-lt"/>
              </a:rPr>
              <a:t>Non Cooperation Movement:-</a:t>
            </a:r>
            <a:endParaRPr sz="2400" dirty="0">
              <a:latin typeface="+mj-lt"/>
            </a:endParaRPr>
          </a:p>
          <a:p>
            <a:pPr marL="342900" lvl="0" indent="-342900" algn="l" rtl="0">
              <a:spcBef>
                <a:spcPts val="560"/>
              </a:spcBef>
              <a:spcAft>
                <a:spcPts val="0"/>
              </a:spcAft>
              <a:buClr>
                <a:schemeClr val="dk1"/>
              </a:buClr>
              <a:buSzPts val="2800"/>
              <a:buFont typeface="Times New Roman"/>
              <a:buNone/>
            </a:pPr>
            <a:endParaRPr sz="2400" u="sng" dirty="0">
              <a:latin typeface="+mj-lt"/>
            </a:endParaRPr>
          </a:p>
          <a:p>
            <a:pPr marL="342900" algn="just">
              <a:spcBef>
                <a:spcPts val="560"/>
              </a:spcBef>
              <a:buSzPts val="2800"/>
            </a:pPr>
            <a:r>
              <a:rPr lang="en-IN" sz="2400" dirty="0">
                <a:latin typeface="+mj-lt"/>
              </a:rPr>
              <a:t>In September of 1920, Mahatma Gandhi started the Non- </a:t>
            </a:r>
            <a:endParaRPr sz="2400" dirty="0">
              <a:latin typeface="+mj-lt"/>
            </a:endParaRPr>
          </a:p>
          <a:p>
            <a:pPr marL="342900" lvl="0" indent="-342900" algn="just" rtl="0">
              <a:spcBef>
                <a:spcPts val="560"/>
              </a:spcBef>
              <a:spcAft>
                <a:spcPts val="0"/>
              </a:spcAft>
              <a:buClr>
                <a:schemeClr val="dk1"/>
              </a:buClr>
              <a:buSzPts val="2800"/>
              <a:buFont typeface="Times New Roman"/>
              <a:buNone/>
            </a:pPr>
            <a:r>
              <a:rPr lang="en-IN" sz="2400" dirty="0">
                <a:latin typeface="+mj-lt"/>
              </a:rPr>
              <a:t>    Cooperation Movement.</a:t>
            </a:r>
          </a:p>
          <a:p>
            <a:pPr marL="342900" algn="just">
              <a:spcBef>
                <a:spcPts val="560"/>
              </a:spcBef>
              <a:buSzPts val="2800"/>
            </a:pPr>
            <a:r>
              <a:rPr lang="en-IN" sz="2400" dirty="0">
                <a:latin typeface="+mj-lt"/>
              </a:rPr>
              <a:t>The Non-Cooperation Movement was launched in response to the Jallianwala Bagh Massacre and lead to the withdrawal of national cooperation and support for the British government and authorities. </a:t>
            </a:r>
            <a:endParaRPr sz="2400" dirty="0">
              <a:latin typeface="+mj-lt"/>
            </a:endParaRPr>
          </a:p>
          <a:p>
            <a:pPr marL="342900" lvl="0" indent="-342900" algn="l" rtl="0">
              <a:spcBef>
                <a:spcPts val="560"/>
              </a:spcBef>
              <a:spcAft>
                <a:spcPts val="0"/>
              </a:spcAft>
              <a:buClr>
                <a:schemeClr val="dk1"/>
              </a:buClr>
              <a:buSzPts val="2800"/>
              <a:buFont typeface="Times New Roman"/>
              <a:buNone/>
            </a:pPr>
            <a:endParaRPr sz="2400" u="sng" dirty="0">
              <a:latin typeface="+mj-lt"/>
            </a:endParaRPr>
          </a:p>
          <a:p>
            <a:pPr marL="0" lvl="0" indent="0" algn="just" rtl="0">
              <a:spcBef>
                <a:spcPts val="560"/>
              </a:spcBef>
              <a:spcAft>
                <a:spcPts val="0"/>
              </a:spcAft>
              <a:buClr>
                <a:schemeClr val="dk1"/>
              </a:buClr>
              <a:buSzPts val="2800"/>
              <a:buFont typeface="Times New Roman"/>
              <a:buNone/>
            </a:pPr>
            <a:endParaRPr dirty="0"/>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2"/>
          <p:cNvSpPr txBox="1">
            <a:spLocks noGrp="1"/>
          </p:cNvSpPr>
          <p:nvPr>
            <p:ph type="title"/>
          </p:nvPr>
        </p:nvSpPr>
        <p:spPr>
          <a:xfrm>
            <a:off x="1282700" y="168275"/>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506" name="Google Shape;506;p52"/>
          <p:cNvSpPr txBox="1">
            <a:spLocks noGrp="1"/>
          </p:cNvSpPr>
          <p:nvPr>
            <p:ph type="body" idx="4294967295"/>
          </p:nvPr>
        </p:nvSpPr>
        <p:spPr>
          <a:xfrm>
            <a:off x="138113" y="1100138"/>
            <a:ext cx="9629775" cy="52244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2800"/>
              <a:buFont typeface="Times New Roman"/>
              <a:buNone/>
            </a:pPr>
            <a:r>
              <a:rPr lang="en-IN" sz="2400" b="1" u="sng" dirty="0">
                <a:solidFill>
                  <a:srgbClr val="FF0000"/>
                </a:solidFill>
                <a:latin typeface="+mj-lt"/>
              </a:rPr>
              <a:t>Civil disobedience movement/Salt march:-</a:t>
            </a:r>
            <a:endParaRPr sz="2400" dirty="0">
              <a:latin typeface="+mj-lt"/>
            </a:endParaRPr>
          </a:p>
          <a:p>
            <a:pPr marL="342900" lvl="0" indent="-342900" algn="l" rtl="0">
              <a:spcBef>
                <a:spcPts val="560"/>
              </a:spcBef>
              <a:spcAft>
                <a:spcPts val="0"/>
              </a:spcAft>
              <a:buClr>
                <a:schemeClr val="dk1"/>
              </a:buClr>
              <a:buSzPts val="2800"/>
              <a:buFont typeface="Times New Roman"/>
              <a:buNone/>
            </a:pPr>
            <a:endParaRPr sz="2400" u="sng" dirty="0">
              <a:latin typeface="+mj-lt"/>
            </a:endParaRPr>
          </a:p>
          <a:p>
            <a:pPr marL="342900" indent="-342900" algn="just"/>
            <a:r>
              <a:rPr lang="en-IN" sz="2400" dirty="0">
                <a:latin typeface="+mj-lt"/>
              </a:rPr>
              <a:t>There were two phases of movement: 1921-1924 and 1930- 1931. Mahatma Gandhi started the movement wherein civilians would refused to follow certain laws formed by the British government.</a:t>
            </a:r>
          </a:p>
          <a:p>
            <a:pPr marL="342900" indent="-342900" algn="just"/>
            <a:r>
              <a:rPr lang="en-IN" sz="2400" dirty="0">
                <a:latin typeface="+mj-lt"/>
              </a:rPr>
              <a:t>Dandi March was one of the most iconic act of non-violent civil disobedience. </a:t>
            </a:r>
          </a:p>
          <a:p>
            <a:pPr marL="342900" indent="-342900" algn="just"/>
            <a:r>
              <a:rPr lang="en-IN" sz="2400" dirty="0">
                <a:latin typeface="+mj-lt"/>
              </a:rPr>
              <a:t>Gandhiji, along with a huge crowd walked from Sabarmati Ashram to Dandi as a means of non-violent protest against the repressive salt tax imposed by the British government.</a:t>
            </a:r>
            <a:endParaRPr sz="2400" dirty="0">
              <a:latin typeface="+mj-lt"/>
            </a:endParaRPr>
          </a:p>
          <a:p>
            <a:pPr marL="342900" lvl="0" indent="-342900" algn="l" rtl="0">
              <a:spcBef>
                <a:spcPts val="560"/>
              </a:spcBef>
              <a:spcAft>
                <a:spcPts val="0"/>
              </a:spcAft>
              <a:buClr>
                <a:schemeClr val="dk1"/>
              </a:buClr>
              <a:buSzPts val="2800"/>
              <a:buFont typeface="Times New Roman"/>
              <a:buNone/>
            </a:pPr>
            <a:endParaRPr dirty="0"/>
          </a:p>
          <a:p>
            <a:pPr marL="342900" lvl="0" indent="-165100" algn="l" rtl="0">
              <a:spcBef>
                <a:spcPts val="560"/>
              </a:spcBef>
              <a:spcAft>
                <a:spcPts val="0"/>
              </a:spcAft>
              <a:buClr>
                <a:schemeClr val="dk1"/>
              </a:buClr>
              <a:buSzPts val="2800"/>
              <a:buFont typeface="Times New Roman"/>
              <a:buNone/>
            </a:pPr>
            <a:endParaRPr dirty="0">
              <a:latin typeface="Arial"/>
              <a:ea typeface="Arial"/>
              <a:cs typeface="Arial"/>
              <a:sym typeface="Arial"/>
            </a:endParaRPr>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3"/>
          <p:cNvSpPr txBox="1">
            <a:spLocks noGrp="1"/>
          </p:cNvSpPr>
          <p:nvPr>
            <p:ph type="title"/>
          </p:nvPr>
        </p:nvSpPr>
        <p:spPr>
          <a:xfrm>
            <a:off x="1217613" y="147638"/>
            <a:ext cx="8915400" cy="6080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400" dirty="0">
                <a:solidFill>
                  <a:srgbClr val="FFFF00"/>
                </a:solidFill>
                <a:latin typeface="+mj-lt"/>
                <a:ea typeface="Times New Roman"/>
                <a:cs typeface="Times New Roman"/>
                <a:sym typeface="Times New Roman"/>
              </a:rPr>
              <a:t>Landmarks in Indian Freedom Movement</a:t>
            </a:r>
            <a:endParaRPr sz="3400" dirty="0">
              <a:latin typeface="+mj-lt"/>
            </a:endParaRPr>
          </a:p>
        </p:txBody>
      </p:sp>
      <p:sp>
        <p:nvSpPr>
          <p:cNvPr id="512" name="Google Shape;512;p53"/>
          <p:cNvSpPr txBox="1">
            <a:spLocks noGrp="1"/>
          </p:cNvSpPr>
          <p:nvPr>
            <p:ph type="body" idx="4294967295"/>
          </p:nvPr>
        </p:nvSpPr>
        <p:spPr>
          <a:xfrm>
            <a:off x="195263" y="1014413"/>
            <a:ext cx="9498012" cy="5224462"/>
          </a:xfrm>
          <a:prstGeom prst="rect">
            <a:avLst/>
          </a:prstGeom>
          <a:noFill/>
          <a:ln>
            <a:noFill/>
          </a:ln>
        </p:spPr>
        <p:txBody>
          <a:bodyPr spcFirstLastPara="1" wrap="square" lIns="91425" tIns="45700" rIns="91425" bIns="45700" anchor="t" anchorCtr="0">
            <a:noAutofit/>
          </a:bodyPr>
          <a:lstStyle/>
          <a:p>
            <a:pPr marL="0" lvl="0" indent="0" algn="just" rtl="0">
              <a:spcBef>
                <a:spcPts val="560"/>
              </a:spcBef>
              <a:spcAft>
                <a:spcPts val="0"/>
              </a:spcAft>
              <a:buClr>
                <a:srgbClr val="FF0000"/>
              </a:buClr>
              <a:buSzPts val="2800"/>
              <a:buFont typeface="Times New Roman"/>
              <a:buNone/>
            </a:pPr>
            <a:r>
              <a:rPr lang="en-IN" sz="2400" b="1" u="sng" dirty="0">
                <a:solidFill>
                  <a:srgbClr val="FF0000"/>
                </a:solidFill>
                <a:latin typeface="+mj-lt"/>
              </a:rPr>
              <a:t>Cabinet Mission,1946:-</a:t>
            </a:r>
            <a:endParaRPr sz="2400" b="1" u="sng" dirty="0">
              <a:latin typeface="+mj-lt"/>
            </a:endParaRPr>
          </a:p>
          <a:p>
            <a:pPr marL="342900" indent="-342900" algn="just"/>
            <a:r>
              <a:rPr lang="en-IN" sz="2400" dirty="0">
                <a:latin typeface="+mj-lt"/>
              </a:rPr>
              <a:t>In 1946, British Prime Minister Attlee announced the Cabinet Mission. It contained proposals regarding the constitutional future of India. </a:t>
            </a:r>
          </a:p>
          <a:p>
            <a:pPr marL="0" indent="0" algn="just">
              <a:buNone/>
            </a:pPr>
            <a:endParaRPr lang="en-IN" sz="2400" dirty="0">
              <a:latin typeface="+mj-lt"/>
            </a:endParaRPr>
          </a:p>
          <a:p>
            <a:pPr marL="342900" indent="-342900" algn="just"/>
            <a:r>
              <a:rPr lang="en-IN" sz="2400" dirty="0">
                <a:latin typeface="+mj-lt"/>
              </a:rPr>
              <a:t>Lord Wavell invited Jawahar Lal Nehru to form an interim government. Nehru was elected as leader of the Congress Party.</a:t>
            </a:r>
          </a:p>
          <a:p>
            <a:pPr marL="0" indent="0" algn="just">
              <a:buNone/>
            </a:pPr>
            <a:endParaRPr lang="en-IN" sz="2400" dirty="0">
              <a:latin typeface="+mj-lt"/>
            </a:endParaRPr>
          </a:p>
          <a:p>
            <a:pPr marL="342900" indent="-342900" algn="just"/>
            <a:r>
              <a:rPr lang="en-IN" sz="2400" dirty="0">
                <a:latin typeface="+mj-lt"/>
              </a:rPr>
              <a:t>The mission had to deal with the two main political parties in India – Indian National Congress and the Muslim League – both had fundamental differences over India’s future.</a:t>
            </a:r>
            <a:endParaRPr sz="2400" dirty="0">
              <a:latin typeface="+mj-lt"/>
            </a:endParaRPr>
          </a:p>
          <a:p>
            <a:pPr marL="0" lvl="0" indent="0" algn="just" rtl="0">
              <a:spcBef>
                <a:spcPts val="560"/>
              </a:spcBef>
              <a:spcAft>
                <a:spcPts val="0"/>
              </a:spcAft>
              <a:buClr>
                <a:schemeClr val="dk1"/>
              </a:buClr>
              <a:buSzPts val="2800"/>
              <a:buFont typeface="Times New Roman"/>
              <a:buNone/>
            </a:pPr>
            <a:endParaRPr u="sng" dirty="0"/>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4"/>
          <p:cNvSpPr txBox="1">
            <a:spLocks noGrp="1"/>
          </p:cNvSpPr>
          <p:nvPr>
            <p:ph type="title"/>
          </p:nvPr>
        </p:nvSpPr>
        <p:spPr>
          <a:xfrm>
            <a:off x="1250950" y="115888"/>
            <a:ext cx="8915400" cy="6286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518" name="Google Shape;518;p54"/>
          <p:cNvSpPr txBox="1">
            <a:spLocks noGrp="1"/>
          </p:cNvSpPr>
          <p:nvPr>
            <p:ph type="body" idx="1"/>
          </p:nvPr>
        </p:nvSpPr>
        <p:spPr>
          <a:xfrm>
            <a:off x="150900" y="945715"/>
            <a:ext cx="9434512" cy="513702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Clr>
                <a:srgbClr val="FF0000"/>
              </a:buClr>
              <a:buSzPts val="2800"/>
              <a:buFont typeface="Times New Roman"/>
              <a:buNone/>
            </a:pPr>
            <a:r>
              <a:rPr lang="en-IN" sz="2400" b="1" u="sng" dirty="0">
                <a:solidFill>
                  <a:srgbClr val="FF0000"/>
                </a:solidFill>
                <a:latin typeface="+mj-lt"/>
              </a:rPr>
              <a:t>Nehru Report :-</a:t>
            </a:r>
            <a:endParaRPr sz="2400" u="sng" dirty="0">
              <a:latin typeface="+mj-lt"/>
            </a:endParaRPr>
          </a:p>
          <a:p>
            <a:pPr marL="342900" algn="just">
              <a:spcBef>
                <a:spcPts val="560"/>
              </a:spcBef>
              <a:buSzPts val="2800"/>
            </a:pPr>
            <a:r>
              <a:rPr lang="en-IN" sz="2400" dirty="0">
                <a:latin typeface="+mj-lt"/>
              </a:rPr>
              <a:t>Initially, Britain did not acknowledge the right of Indians to frame their own constitution. Until almost the end of the Raj, the nature of Indian constitutional development was to be decided exclusively by British Parliament as per their policies.</a:t>
            </a:r>
          </a:p>
          <a:p>
            <a:pPr marL="0" indent="0" algn="just">
              <a:spcBef>
                <a:spcPts val="560"/>
              </a:spcBef>
              <a:buSzPts val="2800"/>
              <a:buNone/>
            </a:pPr>
            <a:endParaRPr lang="en-IN" sz="2400" dirty="0">
              <a:latin typeface="+mj-lt"/>
            </a:endParaRPr>
          </a:p>
          <a:p>
            <a:pPr marL="342900" algn="just">
              <a:spcBef>
                <a:spcPts val="560"/>
              </a:spcBef>
              <a:buSzPts val="2800"/>
            </a:pPr>
            <a:r>
              <a:rPr lang="en-IN" sz="2400" dirty="0">
                <a:latin typeface="+mj-lt"/>
              </a:rPr>
              <a:t>Nehru Report was actually a memorandum to appeal for dominion status and a federal set-up of government for the constitution of India.</a:t>
            </a:r>
            <a:endParaRPr sz="2400" dirty="0">
              <a:latin typeface="+mj-lt"/>
            </a:endParaRPr>
          </a:p>
          <a:p>
            <a:pPr marL="0" lvl="0" indent="0" algn="l" rtl="0">
              <a:spcBef>
                <a:spcPts val="560"/>
              </a:spcBef>
              <a:spcAft>
                <a:spcPts val="0"/>
              </a:spcAft>
              <a:buClr>
                <a:schemeClr val="dk1"/>
              </a:buClr>
              <a:buSzPts val="2800"/>
              <a:buFont typeface="Times New Roman"/>
              <a:buNone/>
            </a:pPr>
            <a:endParaRPr dirty="0"/>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5"/>
          <p:cNvSpPr txBox="1">
            <a:spLocks noGrp="1"/>
          </p:cNvSpPr>
          <p:nvPr>
            <p:ph type="title"/>
          </p:nvPr>
        </p:nvSpPr>
        <p:spPr>
          <a:xfrm>
            <a:off x="1292225" y="180975"/>
            <a:ext cx="8915400" cy="7175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solidFill>
                <a:srgbClr val="FFFF66"/>
              </a:solidFill>
              <a:latin typeface="+mj-lt"/>
            </a:endParaRPr>
          </a:p>
        </p:txBody>
      </p:sp>
      <p:sp>
        <p:nvSpPr>
          <p:cNvPr id="524" name="Google Shape;524;p55"/>
          <p:cNvSpPr txBox="1">
            <a:spLocks noGrp="1"/>
          </p:cNvSpPr>
          <p:nvPr>
            <p:ph type="body" idx="1"/>
          </p:nvPr>
        </p:nvSpPr>
        <p:spPr>
          <a:xfrm>
            <a:off x="234950" y="898525"/>
            <a:ext cx="9434513" cy="5684838"/>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Clr>
                <a:srgbClr val="FF0000"/>
              </a:buClr>
              <a:buSzPts val="2800"/>
              <a:buFont typeface="Times New Roman"/>
              <a:buNone/>
            </a:pPr>
            <a:r>
              <a:rPr lang="en-IN" sz="2400" b="1" u="sng" dirty="0">
                <a:solidFill>
                  <a:srgbClr val="FF0000"/>
                </a:solidFill>
                <a:latin typeface="+mj-lt"/>
              </a:rPr>
              <a:t>Response to the Simon Commission:-</a:t>
            </a:r>
            <a:endParaRPr sz="2400" dirty="0">
              <a:latin typeface="+mj-lt"/>
            </a:endParaRPr>
          </a:p>
          <a:p>
            <a:pPr marL="342900" algn="just">
              <a:spcBef>
                <a:spcPts val="560"/>
              </a:spcBef>
              <a:buSzPts val="2800"/>
            </a:pPr>
            <a:r>
              <a:rPr lang="en-IN" sz="2400" dirty="0">
                <a:latin typeface="+mj-lt"/>
              </a:rPr>
              <a:t>In December 1927, at its Madras session, the Indian National Congress took two major decisions in response to the setting up the Simon Commission:-</a:t>
            </a:r>
            <a:endParaRPr sz="2400" dirty="0">
              <a:latin typeface="+mj-lt"/>
            </a:endParaRPr>
          </a:p>
          <a:p>
            <a:pPr marL="342900" lvl="0" algn="just" rtl="0">
              <a:spcBef>
                <a:spcPts val="560"/>
              </a:spcBef>
              <a:spcAft>
                <a:spcPts val="0"/>
              </a:spcAft>
              <a:buClr>
                <a:schemeClr val="dk1"/>
              </a:buClr>
              <a:buSzPts val="2800"/>
              <a:buFont typeface="Wingdings" panose="05000000000000000000" pitchFamily="2" charset="2"/>
              <a:buChar char="Ø"/>
            </a:pPr>
            <a:r>
              <a:rPr lang="en-IN" sz="2400" dirty="0">
                <a:latin typeface="+mj-lt"/>
              </a:rPr>
              <a:t>First, it decided to not cooperate with the Commission</a:t>
            </a:r>
          </a:p>
          <a:p>
            <a:pPr marL="0" lvl="0" indent="0" algn="just" rtl="0">
              <a:spcBef>
                <a:spcPts val="560"/>
              </a:spcBef>
              <a:spcAft>
                <a:spcPts val="0"/>
              </a:spcAft>
              <a:buClr>
                <a:schemeClr val="dk1"/>
              </a:buClr>
              <a:buSzPts val="2800"/>
              <a:buNone/>
            </a:pPr>
            <a:endParaRPr lang="en-IN" sz="2400" dirty="0">
              <a:latin typeface="+mj-lt"/>
            </a:endParaRPr>
          </a:p>
          <a:p>
            <a:pPr marL="342900" lvl="0" algn="just" rtl="0">
              <a:spcBef>
                <a:spcPts val="560"/>
              </a:spcBef>
              <a:spcAft>
                <a:spcPts val="0"/>
              </a:spcAft>
              <a:buClr>
                <a:schemeClr val="dk1"/>
              </a:buClr>
              <a:buSzPts val="2800"/>
              <a:buFont typeface="Wingdings" panose="05000000000000000000" pitchFamily="2" charset="2"/>
              <a:buChar char="Ø"/>
            </a:pPr>
            <a:r>
              <a:rPr lang="en-IN" sz="2400" dirty="0">
                <a:latin typeface="+mj-lt"/>
              </a:rPr>
              <a:t>Second, it set up an All Parties Conference to draft a Constitution for India. (Nehru Report);</a:t>
            </a:r>
          </a:p>
          <a:p>
            <a:pPr marL="0" lvl="0" indent="0" algn="just" rtl="0">
              <a:spcBef>
                <a:spcPts val="560"/>
              </a:spcBef>
              <a:spcAft>
                <a:spcPts val="0"/>
              </a:spcAft>
              <a:buClr>
                <a:schemeClr val="dk1"/>
              </a:buClr>
              <a:buSzPts val="2800"/>
              <a:buNone/>
            </a:pPr>
            <a:endParaRPr lang="en-IN" sz="2400" dirty="0">
              <a:latin typeface="+mj-lt"/>
            </a:endParaRPr>
          </a:p>
          <a:p>
            <a:pPr marL="342900" algn="just">
              <a:spcBef>
                <a:spcPts val="560"/>
              </a:spcBef>
              <a:buSzPts val="2800"/>
            </a:pPr>
            <a:r>
              <a:rPr lang="en-IN" sz="2400" dirty="0">
                <a:latin typeface="+mj-lt"/>
              </a:rPr>
              <a:t>The report was submitted in 1928.</a:t>
            </a:r>
            <a:endParaRPr sz="2400" dirty="0">
              <a:latin typeface="+mj-lt"/>
            </a:endParaRPr>
          </a:p>
          <a:p>
            <a:pPr marL="0" lvl="0" indent="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6"/>
          <p:cNvSpPr txBox="1">
            <a:spLocks noGrp="1"/>
          </p:cNvSpPr>
          <p:nvPr>
            <p:ph type="title"/>
          </p:nvPr>
        </p:nvSpPr>
        <p:spPr>
          <a:xfrm>
            <a:off x="1228725" y="190500"/>
            <a:ext cx="8915400" cy="8159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530" name="Google Shape;530;p56"/>
          <p:cNvSpPr txBox="1">
            <a:spLocks noGrp="1"/>
          </p:cNvSpPr>
          <p:nvPr>
            <p:ph type="body" idx="4294967295"/>
          </p:nvPr>
        </p:nvSpPr>
        <p:spPr>
          <a:xfrm>
            <a:off x="194371" y="941105"/>
            <a:ext cx="9190038" cy="5224463"/>
          </a:xfrm>
          <a:prstGeom prst="rect">
            <a:avLst/>
          </a:prstGeom>
          <a:noFill/>
          <a:ln>
            <a:noFill/>
          </a:ln>
        </p:spPr>
        <p:txBody>
          <a:bodyPr spcFirstLastPara="1" wrap="square" lIns="91425" tIns="45700" rIns="91425" bIns="45700" anchor="t" anchorCtr="0">
            <a:noAutofit/>
          </a:bodyPr>
          <a:lstStyle/>
          <a:p>
            <a:pPr marL="0" lvl="0" indent="0" algn="just" rtl="0">
              <a:spcBef>
                <a:spcPts val="560"/>
              </a:spcBef>
              <a:spcAft>
                <a:spcPts val="0"/>
              </a:spcAft>
              <a:buClr>
                <a:srgbClr val="FF0000"/>
              </a:buClr>
              <a:buSzPts val="2800"/>
              <a:buFont typeface="Times New Roman"/>
              <a:buNone/>
            </a:pPr>
            <a:r>
              <a:rPr lang="en-IN" sz="2400" b="1" u="sng" dirty="0">
                <a:solidFill>
                  <a:srgbClr val="FF0000"/>
                </a:solidFill>
                <a:latin typeface="+mj-lt"/>
              </a:rPr>
              <a:t>Quit India movement, 1942:-</a:t>
            </a:r>
            <a:endParaRPr lang="en-IN" sz="2400" b="1" dirty="0">
              <a:latin typeface="+mj-lt"/>
            </a:endParaRPr>
          </a:p>
          <a:p>
            <a:pPr marL="0" lvl="0" indent="0" algn="just" rtl="0">
              <a:spcBef>
                <a:spcPts val="560"/>
              </a:spcBef>
              <a:spcAft>
                <a:spcPts val="0"/>
              </a:spcAft>
              <a:buClr>
                <a:srgbClr val="FF0000"/>
              </a:buClr>
              <a:buSzPts val="2800"/>
              <a:buFont typeface="Times New Roman"/>
              <a:buNone/>
            </a:pPr>
            <a:endParaRPr sz="2400" u="sng" dirty="0">
              <a:solidFill>
                <a:srgbClr val="FF0000"/>
              </a:solidFill>
              <a:latin typeface="+mj-lt"/>
            </a:endParaRPr>
          </a:p>
          <a:p>
            <a:pPr marL="342900" indent="-342900" algn="just"/>
            <a:r>
              <a:rPr lang="en-IN" sz="2400" dirty="0">
                <a:latin typeface="+mj-lt"/>
              </a:rPr>
              <a:t>In August 1942 Mahatma Gandhi called for the British withdrawal from India. </a:t>
            </a:r>
          </a:p>
          <a:p>
            <a:pPr marL="342900" indent="-342900" algn="just"/>
            <a:r>
              <a:rPr lang="en-IN" sz="2400" dirty="0">
                <a:latin typeface="+mj-lt"/>
              </a:rPr>
              <a:t>Banking on Gandhi’s words the Indian freedom fighters declared civil disobedience against the British government and demanded them to quit India. </a:t>
            </a:r>
          </a:p>
          <a:p>
            <a:pPr marL="342900" indent="-342900" algn="just"/>
            <a:r>
              <a:rPr lang="en-IN" sz="2400" dirty="0">
                <a:latin typeface="+mj-lt"/>
              </a:rPr>
              <a:t>This movement was the final blow to the Britishers in India.</a:t>
            </a:r>
            <a:endParaRPr sz="2400" dirty="0">
              <a:latin typeface="+mj-lt"/>
            </a:endParaRPr>
          </a:p>
          <a:p>
            <a:pPr marL="342900" lvl="0" indent="-16510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7"/>
          <p:cNvSpPr txBox="1">
            <a:spLocks noGrp="1"/>
          </p:cNvSpPr>
          <p:nvPr>
            <p:ph type="title"/>
          </p:nvPr>
        </p:nvSpPr>
        <p:spPr>
          <a:xfrm>
            <a:off x="1299749" y="177800"/>
            <a:ext cx="8915400" cy="698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536" name="Google Shape;536;p57"/>
          <p:cNvSpPr txBox="1">
            <a:spLocks noGrp="1"/>
          </p:cNvSpPr>
          <p:nvPr>
            <p:ph type="body" idx="1"/>
          </p:nvPr>
        </p:nvSpPr>
        <p:spPr>
          <a:xfrm>
            <a:off x="258763" y="1025525"/>
            <a:ext cx="9388475" cy="5224463"/>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Clr>
                <a:srgbClr val="FF0000"/>
              </a:buClr>
              <a:buSzPts val="2800"/>
              <a:buFont typeface="Times New Roman"/>
              <a:buNone/>
            </a:pPr>
            <a:r>
              <a:rPr lang="en-IN" sz="2400" b="1" u="sng" dirty="0">
                <a:solidFill>
                  <a:srgbClr val="FF0000"/>
                </a:solidFill>
                <a:latin typeface="+mj-lt"/>
              </a:rPr>
              <a:t>Indian Independence Act of 1947:-</a:t>
            </a:r>
          </a:p>
          <a:p>
            <a:pPr marL="0" lvl="0" indent="0" algn="l" rtl="0">
              <a:spcBef>
                <a:spcPts val="560"/>
              </a:spcBef>
              <a:spcAft>
                <a:spcPts val="0"/>
              </a:spcAft>
              <a:buClr>
                <a:srgbClr val="FF0000"/>
              </a:buClr>
              <a:buSzPts val="2800"/>
              <a:buFont typeface="Times New Roman"/>
              <a:buNone/>
            </a:pPr>
            <a:endParaRPr sz="2400" b="1" dirty="0">
              <a:latin typeface="+mj-lt"/>
            </a:endParaRPr>
          </a:p>
          <a:p>
            <a:pPr marL="342900" algn="just">
              <a:spcBef>
                <a:spcPts val="560"/>
              </a:spcBef>
              <a:buSzPts val="2800"/>
            </a:pPr>
            <a:r>
              <a:rPr lang="en-IN" sz="2400" dirty="0">
                <a:latin typeface="+mj-lt"/>
              </a:rPr>
              <a:t>The Indian Independence League extended to people living outside India. It sought their approval of revoking the British colonial rule over India. </a:t>
            </a:r>
          </a:p>
          <a:p>
            <a:pPr marL="342900" algn="just">
              <a:spcBef>
                <a:spcPts val="560"/>
              </a:spcBef>
              <a:buSzPts val="2800"/>
            </a:pPr>
            <a:r>
              <a:rPr lang="en-IN" sz="2400" dirty="0">
                <a:latin typeface="+mj-lt"/>
              </a:rPr>
              <a:t>It was an Act of the Parliament of the United Kingdom. </a:t>
            </a:r>
          </a:p>
          <a:p>
            <a:pPr marL="342900" algn="just">
              <a:spcBef>
                <a:spcPts val="560"/>
              </a:spcBef>
              <a:buSzPts val="2800"/>
            </a:pPr>
            <a:r>
              <a:rPr lang="en-IN" sz="2400" dirty="0">
                <a:latin typeface="+mj-lt"/>
              </a:rPr>
              <a:t>The act partitioned British India into two new independent dominions of India and Pakistan.</a:t>
            </a:r>
            <a:endParaRPr sz="2400" dirty="0">
              <a:latin typeface="+mj-lt"/>
            </a:endParaRPr>
          </a:p>
          <a:p>
            <a:pPr marL="342900" lvl="0" indent="-165100" algn="just" rtl="0">
              <a:spcBef>
                <a:spcPts val="560"/>
              </a:spcBef>
              <a:spcAft>
                <a:spcPts val="0"/>
              </a:spcAft>
              <a:buClr>
                <a:schemeClr val="dk1"/>
              </a:buClr>
              <a:buSzPts val="2800"/>
              <a:buFont typeface="Times New Roman"/>
              <a:buNone/>
            </a:pPr>
            <a:endParaRPr dirty="0"/>
          </a:p>
          <a:p>
            <a:pPr marL="342900" lvl="0" indent="-165100" algn="l" rtl="0">
              <a:spcBef>
                <a:spcPts val="560"/>
              </a:spcBef>
              <a:spcAft>
                <a:spcPts val="0"/>
              </a:spcAft>
              <a:buClr>
                <a:schemeClr val="dk1"/>
              </a:buClr>
              <a:buSzPts val="2800"/>
              <a:buFont typeface="Times New Roman"/>
              <a:buNone/>
            </a:pPr>
            <a:endParaRPr dirty="0"/>
          </a:p>
          <a:p>
            <a:pPr marL="342900" lvl="0" indent="-165100" algn="l" rtl="0">
              <a:spcBef>
                <a:spcPts val="560"/>
              </a:spcBef>
              <a:spcAft>
                <a:spcPts val="0"/>
              </a:spcAft>
              <a:buClr>
                <a:schemeClr val="dk1"/>
              </a:buClr>
              <a:buSzPts val="2800"/>
              <a:buFont typeface="Times New Roman"/>
              <a:buNone/>
            </a:pPr>
            <a:endParaRPr dirty="0"/>
          </a:p>
          <a:p>
            <a:pPr marL="342900" lvl="0" indent="-139700" algn="l" rtl="0">
              <a:spcBef>
                <a:spcPts val="640"/>
              </a:spcBef>
              <a:spcAft>
                <a:spcPts val="0"/>
              </a:spcAft>
              <a:buClr>
                <a:schemeClr val="dk1"/>
              </a:buClr>
              <a:buSzPts val="3200"/>
              <a:buFont typeface="Times New Roman"/>
              <a:buNone/>
            </a:pPr>
            <a:endParaRPr sz="3200" dirty="0">
              <a:solidFill>
                <a:srgbClr val="FF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8"/>
          <p:cNvSpPr txBox="1">
            <a:spLocks noGrp="1"/>
          </p:cNvSpPr>
          <p:nvPr>
            <p:ph type="title"/>
          </p:nvPr>
        </p:nvSpPr>
        <p:spPr>
          <a:xfrm>
            <a:off x="1250950" y="95250"/>
            <a:ext cx="8915400" cy="6921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200" b="1" dirty="0">
                <a:solidFill>
                  <a:srgbClr val="FFFF00"/>
                </a:solidFill>
                <a:latin typeface="+mj-lt"/>
                <a:ea typeface="Times New Roman"/>
                <a:cs typeface="Times New Roman"/>
                <a:sym typeface="Times New Roman"/>
              </a:rPr>
              <a:t>Landmarks in Indian Freedom Movement</a:t>
            </a:r>
            <a:endParaRPr sz="3200" b="1" dirty="0">
              <a:latin typeface="+mj-lt"/>
            </a:endParaRPr>
          </a:p>
        </p:txBody>
      </p:sp>
      <p:sp>
        <p:nvSpPr>
          <p:cNvPr id="542" name="Google Shape;542;p58"/>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Times New Roman"/>
              <a:buNone/>
            </a:pPr>
            <a:r>
              <a:rPr lang="en-IN" sz="3200"/>
              <a:t> </a:t>
            </a:r>
            <a:endParaRPr/>
          </a:p>
        </p:txBody>
      </p:sp>
      <p:sp>
        <p:nvSpPr>
          <p:cNvPr id="543" name="Google Shape;543;p58"/>
          <p:cNvSpPr txBox="1"/>
          <p:nvPr/>
        </p:nvSpPr>
        <p:spPr>
          <a:xfrm>
            <a:off x="234950" y="966788"/>
            <a:ext cx="9434513" cy="70480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800"/>
              <a:buFont typeface="Times New Roman"/>
              <a:buNone/>
            </a:pPr>
            <a:r>
              <a:rPr lang="en-IN" sz="2400" b="1" u="sng" dirty="0">
                <a:solidFill>
                  <a:srgbClr val="FF0000"/>
                </a:solidFill>
                <a:latin typeface="+mj-lt"/>
                <a:ea typeface="Times New Roman"/>
                <a:cs typeface="Times New Roman"/>
                <a:sym typeface="Times New Roman"/>
              </a:rPr>
              <a:t>Independence of India:-</a:t>
            </a:r>
            <a:endParaRPr sz="2400" dirty="0">
              <a:latin typeface="+mj-lt"/>
            </a:endParaRPr>
          </a:p>
          <a:p>
            <a:pPr marL="0" marR="0" lvl="0" indent="0" algn="l" rtl="0">
              <a:spcBef>
                <a:spcPts val="0"/>
              </a:spcBef>
              <a:spcAft>
                <a:spcPts val="0"/>
              </a:spcAft>
              <a:buClr>
                <a:schemeClr val="dk1"/>
              </a:buClr>
              <a:buSzPts val="2800"/>
              <a:buFont typeface="Times New Roman"/>
              <a:buNone/>
            </a:pPr>
            <a:endParaRPr sz="2400" b="0" u="sng" dirty="0">
              <a:solidFill>
                <a:schemeClr val="dk1"/>
              </a:solidFill>
              <a:latin typeface="+mj-lt"/>
              <a:ea typeface="Times New Roman"/>
              <a:cs typeface="Times New Roman"/>
              <a:sym typeface="Times New Roman"/>
            </a:endParaRPr>
          </a:p>
          <a:p>
            <a:pPr marL="342900" marR="0" lvl="0" indent="-342900" algn="just" rtl="0">
              <a:spcBef>
                <a:spcPts val="0"/>
              </a:spcBef>
              <a:spcAft>
                <a:spcPts val="0"/>
              </a:spcAft>
              <a:buClr>
                <a:schemeClr val="dk1"/>
              </a:buClr>
              <a:buSzPts val="2800"/>
              <a:buFont typeface="Arial" panose="020B0604020202020204" pitchFamily="34" charset="0"/>
              <a:buChar char="•"/>
            </a:pPr>
            <a:r>
              <a:rPr lang="en-IN" sz="2400" b="0" dirty="0">
                <a:solidFill>
                  <a:schemeClr val="dk1"/>
                </a:solidFill>
                <a:latin typeface="+mj-lt"/>
                <a:ea typeface="Times New Roman"/>
                <a:cs typeface="Times New Roman"/>
                <a:sym typeface="Times New Roman"/>
              </a:rPr>
              <a:t>Pt. Jawaharlal Nehru became the </a:t>
            </a:r>
            <a:r>
              <a:rPr lang="en-IN" sz="2400" b="0" dirty="0">
                <a:solidFill>
                  <a:schemeClr val="accent6"/>
                </a:solidFill>
                <a:latin typeface="+mj-lt"/>
                <a:ea typeface="Times New Roman"/>
                <a:cs typeface="Times New Roman"/>
                <a:sym typeface="Times New Roman"/>
              </a:rPr>
              <a:t>first Prime Minister of India </a:t>
            </a:r>
            <a:r>
              <a:rPr lang="en-IN" sz="2400" b="0" dirty="0">
                <a:solidFill>
                  <a:schemeClr val="dk1"/>
                </a:solidFill>
                <a:latin typeface="+mj-lt"/>
                <a:ea typeface="Times New Roman"/>
                <a:cs typeface="Times New Roman"/>
                <a:sym typeface="Times New Roman"/>
              </a:rPr>
              <a:t>and unfurled the Indian tricolour on the ramparts of the Red Fort, symbolically marking the end of British colonial rule.</a:t>
            </a:r>
            <a:endParaRPr sz="2400" dirty="0">
              <a:latin typeface="+mj-lt"/>
            </a:endParaRPr>
          </a:p>
          <a:p>
            <a:pPr marL="0" marR="0" lvl="0" indent="0" algn="just" rtl="0">
              <a:spcBef>
                <a:spcPts val="0"/>
              </a:spcBef>
              <a:spcAft>
                <a:spcPts val="0"/>
              </a:spcAft>
              <a:buClr>
                <a:schemeClr val="dk1"/>
              </a:buClr>
              <a:buSzPts val="2800"/>
              <a:buFont typeface="Times New Roman"/>
              <a:buNone/>
            </a:pPr>
            <a:endParaRPr sz="2400" b="0" dirty="0">
              <a:solidFill>
                <a:schemeClr val="dk1"/>
              </a:solidFill>
              <a:latin typeface="+mj-lt"/>
              <a:ea typeface="Times New Roman"/>
              <a:cs typeface="Times New Roman"/>
              <a:sym typeface="Times New Roman"/>
            </a:endParaRPr>
          </a:p>
          <a:p>
            <a:pPr marL="342900" marR="0" lvl="0" indent="-342900" algn="just" rtl="0">
              <a:spcBef>
                <a:spcPts val="0"/>
              </a:spcBef>
              <a:spcAft>
                <a:spcPts val="0"/>
              </a:spcAft>
              <a:buClr>
                <a:schemeClr val="dk1"/>
              </a:buClr>
              <a:buSzPts val="2800"/>
              <a:buFont typeface="Arial" panose="020B0604020202020204" pitchFamily="34" charset="0"/>
              <a:buChar char="•"/>
            </a:pPr>
            <a:r>
              <a:rPr lang="en-IN" sz="2400" b="0" dirty="0">
                <a:solidFill>
                  <a:schemeClr val="dk1"/>
                </a:solidFill>
                <a:latin typeface="+mj-lt"/>
                <a:ea typeface="Times New Roman"/>
                <a:cs typeface="Times New Roman"/>
                <a:sym typeface="Times New Roman"/>
              </a:rPr>
              <a:t>The famous speech ‘</a:t>
            </a:r>
            <a:r>
              <a:rPr lang="en-IN" sz="2400" b="0" dirty="0">
                <a:solidFill>
                  <a:schemeClr val="accent6"/>
                </a:solidFill>
                <a:latin typeface="+mj-lt"/>
                <a:ea typeface="Times New Roman"/>
                <a:cs typeface="Times New Roman"/>
                <a:sym typeface="Times New Roman"/>
              </a:rPr>
              <a:t>Tryst with Destiny</a:t>
            </a:r>
            <a:r>
              <a:rPr lang="en-IN" sz="2400" b="0" dirty="0">
                <a:solidFill>
                  <a:schemeClr val="dk1"/>
                </a:solidFill>
                <a:latin typeface="+mj-lt"/>
                <a:ea typeface="Times New Roman"/>
                <a:cs typeface="Times New Roman"/>
                <a:sym typeface="Times New Roman"/>
              </a:rPr>
              <a:t>’ marked the Independence of India for its people at the midnight hour. As India got independent, it also unfortunately got partitioned into two dominions.</a:t>
            </a:r>
            <a:endParaRPr sz="2400" dirty="0">
              <a:latin typeface="+mj-lt"/>
            </a:endParaRPr>
          </a:p>
          <a:p>
            <a:pPr marL="0" marR="0" lvl="0" indent="0" algn="just" rtl="0">
              <a:spcBef>
                <a:spcPts val="0"/>
              </a:spcBef>
              <a:spcAft>
                <a:spcPts val="0"/>
              </a:spcAft>
              <a:buClr>
                <a:schemeClr val="dk1"/>
              </a:buClr>
              <a:buSzPts val="2800"/>
              <a:buFont typeface="Times New Roman"/>
              <a:buNone/>
            </a:pPr>
            <a:r>
              <a:rPr lang="en-IN" sz="2400" b="0" dirty="0">
                <a:solidFill>
                  <a:schemeClr val="dk1"/>
                </a:solidFill>
                <a:latin typeface="+mj-lt"/>
                <a:ea typeface="Times New Roman"/>
                <a:cs typeface="Times New Roman"/>
                <a:sym typeface="Times New Roman"/>
              </a:rPr>
              <a:t>                                        </a:t>
            </a:r>
          </a:p>
          <a:p>
            <a:pPr marL="0" marR="0" lvl="0" indent="0" algn="just" rtl="0">
              <a:spcBef>
                <a:spcPts val="0"/>
              </a:spcBef>
              <a:spcAft>
                <a:spcPts val="0"/>
              </a:spcAft>
              <a:buClr>
                <a:schemeClr val="dk1"/>
              </a:buClr>
              <a:buSzPts val="2800"/>
              <a:buFont typeface="Times New Roman"/>
              <a:buNone/>
            </a:pPr>
            <a:endParaRPr lang="en-IN" sz="2400">
              <a:solidFill>
                <a:schemeClr val="dk1"/>
              </a:solidFill>
              <a:latin typeface="+mj-lt"/>
              <a:ea typeface="Times New Roman"/>
              <a:cs typeface="Times New Roman"/>
              <a:sym typeface="Times New Roman"/>
            </a:endParaRPr>
          </a:p>
          <a:p>
            <a:pPr marL="0" marR="0" lvl="0" indent="0" algn="ctr" rtl="0">
              <a:spcBef>
                <a:spcPts val="0"/>
              </a:spcBef>
              <a:spcAft>
                <a:spcPts val="0"/>
              </a:spcAft>
              <a:buClr>
                <a:schemeClr val="dk1"/>
              </a:buClr>
              <a:buSzPts val="2800"/>
              <a:buFont typeface="Times New Roman"/>
              <a:buNone/>
            </a:pPr>
            <a:r>
              <a:rPr lang="en-IN" sz="2400" b="1">
                <a:solidFill>
                  <a:schemeClr val="dk1"/>
                </a:solidFill>
                <a:latin typeface="+mj-lt"/>
                <a:ea typeface="Times New Roman"/>
                <a:cs typeface="Times New Roman"/>
                <a:sym typeface="Times New Roman"/>
              </a:rPr>
              <a:t>*********</a:t>
            </a:r>
            <a:endParaRPr sz="2400" b="1" dirty="0">
              <a:solidFill>
                <a:schemeClr val="dk1"/>
              </a:solidFill>
              <a:latin typeface="+mj-lt"/>
              <a:ea typeface="Times New Roman"/>
              <a:cs typeface="Times New Roman"/>
              <a:sym typeface="Times New Roman"/>
            </a:endParaRPr>
          </a:p>
          <a:p>
            <a:pPr marL="0" marR="0" lvl="0" indent="0" algn="l" rtl="0">
              <a:spcBef>
                <a:spcPts val="0"/>
              </a:spcBef>
              <a:spcAft>
                <a:spcPts val="0"/>
              </a:spcAft>
              <a:buClr>
                <a:schemeClr val="dk1"/>
              </a:buClr>
              <a:buSzPts val="2800"/>
              <a:buFont typeface="Times New Roman"/>
              <a:buNone/>
            </a:pPr>
            <a:endParaRPr sz="2800" b="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imes New Roman"/>
              <a:buNone/>
            </a:pPr>
            <a:endParaRPr sz="2800" b="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imes New Roman"/>
              <a:buNone/>
            </a:pPr>
            <a:endParaRPr sz="2800" b="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imes New Roman"/>
              <a:buNone/>
            </a:pPr>
            <a:endParaRPr sz="2800" b="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imes New Roman"/>
              <a:buNone/>
            </a:pPr>
            <a:r>
              <a:rPr lang="en-IN" sz="2800" b="0" dirty="0">
                <a:solidFill>
                  <a:schemeClr val="dk1"/>
                </a:solidFill>
                <a:latin typeface="Times New Roman"/>
                <a:ea typeface="Times New Roman"/>
                <a:cs typeface="Times New Roman"/>
                <a:sym typeface="Times New Roman"/>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7"/>
          <p:cNvSpPr txBox="1">
            <a:spLocks noGrp="1"/>
          </p:cNvSpPr>
          <p:nvPr>
            <p:ph type="title"/>
          </p:nvPr>
        </p:nvSpPr>
        <p:spPr>
          <a:xfrm>
            <a:off x="901700" y="130175"/>
            <a:ext cx="89154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Culture</a:t>
            </a:r>
            <a:endParaRPr sz="3600" b="1" dirty="0">
              <a:latin typeface="+mj-lt"/>
            </a:endParaRPr>
          </a:p>
        </p:txBody>
      </p:sp>
      <p:sp>
        <p:nvSpPr>
          <p:cNvPr id="241" name="Google Shape;241;p7"/>
          <p:cNvSpPr txBox="1">
            <a:spLocks noGrp="1"/>
          </p:cNvSpPr>
          <p:nvPr>
            <p:ph type="body" idx="4294967295"/>
          </p:nvPr>
        </p:nvSpPr>
        <p:spPr>
          <a:xfrm>
            <a:off x="247650" y="941388"/>
            <a:ext cx="9458325" cy="5680075"/>
          </a:xfrm>
          <a:prstGeom prst="rect">
            <a:avLst/>
          </a:prstGeom>
          <a:noFill/>
          <a:ln>
            <a:noFill/>
          </a:ln>
        </p:spPr>
        <p:txBody>
          <a:bodyPr spcFirstLastPara="1" wrap="square" lIns="91425" tIns="45700" rIns="91425" bIns="45700" anchor="t" anchorCtr="0">
            <a:noAutofit/>
          </a:bodyPr>
          <a:lstStyle/>
          <a:p>
            <a:pPr marL="282575" lvl="0" indent="-87313" algn="just" rtl="0">
              <a:lnSpc>
                <a:spcPct val="101000"/>
              </a:lnSpc>
              <a:spcBef>
                <a:spcPts val="0"/>
              </a:spcBef>
              <a:spcAft>
                <a:spcPts val="0"/>
              </a:spcAft>
              <a:buClr>
                <a:schemeClr val="dk1"/>
              </a:buClr>
              <a:buSzPts val="2900"/>
              <a:buFont typeface="Noto Sans Symbols"/>
              <a:buNone/>
            </a:pPr>
            <a:endParaRPr sz="2900" dirty="0">
              <a:latin typeface="Cambria"/>
              <a:ea typeface="Cambria"/>
              <a:cs typeface="Cambria"/>
              <a:sym typeface="Cambria"/>
            </a:endParaRPr>
          </a:p>
          <a:p>
            <a:pPr marL="11112" lvl="0" indent="-177800" algn="just" rtl="0">
              <a:lnSpc>
                <a:spcPct val="101000"/>
              </a:lnSpc>
              <a:spcBef>
                <a:spcPts val="600"/>
              </a:spcBef>
              <a:spcAft>
                <a:spcPts val="0"/>
              </a:spcAft>
              <a:buClr>
                <a:schemeClr val="dk1"/>
              </a:buClr>
              <a:buSzPts val="2800"/>
              <a:buFont typeface="Times New Roman"/>
              <a:buChar char="•"/>
            </a:pPr>
            <a:r>
              <a:rPr lang="en-IN" sz="2400" dirty="0">
                <a:latin typeface="+mj-lt"/>
              </a:rPr>
              <a:t>Cultural heritage has a strong secular - popular content and is pluralistic in character.</a:t>
            </a:r>
            <a:endParaRPr sz="2400" dirty="0">
              <a:latin typeface="+mj-lt"/>
            </a:endParaRPr>
          </a:p>
          <a:p>
            <a:pPr marL="11112" lvl="0" indent="0" algn="just" rtl="0">
              <a:lnSpc>
                <a:spcPct val="101000"/>
              </a:lnSpc>
              <a:spcBef>
                <a:spcPts val="600"/>
              </a:spcBef>
              <a:spcAft>
                <a:spcPts val="0"/>
              </a:spcAft>
              <a:buClr>
                <a:schemeClr val="dk1"/>
              </a:buClr>
              <a:buSzPts val="2800"/>
              <a:buFont typeface="Times New Roman"/>
              <a:buNone/>
            </a:pPr>
            <a:endParaRPr sz="2400" dirty="0">
              <a:latin typeface="+mj-lt"/>
            </a:endParaRPr>
          </a:p>
          <a:p>
            <a:pPr marL="11112" lvl="0" indent="-177800" algn="just" rtl="0">
              <a:spcBef>
                <a:spcPts val="625"/>
              </a:spcBef>
              <a:spcAft>
                <a:spcPts val="0"/>
              </a:spcAft>
              <a:buClr>
                <a:schemeClr val="dk1"/>
              </a:buClr>
              <a:buSzPts val="2800"/>
              <a:buFont typeface="Times New Roman"/>
              <a:buChar char="•"/>
            </a:pPr>
            <a:r>
              <a:rPr lang="en-IN" sz="2400" dirty="0">
                <a:latin typeface="+mj-lt"/>
              </a:rPr>
              <a:t>We, therefore, have to be conscious about what aspects of our culture we should conserve and emulate and what elements we must discard.</a:t>
            </a:r>
            <a:endParaRPr sz="2400" dirty="0">
              <a:latin typeface="+mj-lt"/>
            </a:endParaRPr>
          </a:p>
          <a:p>
            <a:pPr marL="282575" lvl="0" indent="-93663"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8"/>
          <p:cNvSpPr txBox="1">
            <a:spLocks noGrp="1"/>
          </p:cNvSpPr>
          <p:nvPr>
            <p:ph type="title"/>
          </p:nvPr>
        </p:nvSpPr>
        <p:spPr>
          <a:xfrm>
            <a:off x="2584450" y="134938"/>
            <a:ext cx="6205538" cy="30638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Characteristics of Culture</a:t>
            </a:r>
            <a:endParaRPr sz="3600" b="1" dirty="0">
              <a:latin typeface="+mj-lt"/>
            </a:endParaRPr>
          </a:p>
        </p:txBody>
      </p:sp>
      <p:sp>
        <p:nvSpPr>
          <p:cNvPr id="247" name="Google Shape;247;p8"/>
          <p:cNvSpPr txBox="1">
            <a:spLocks noGrp="1"/>
          </p:cNvSpPr>
          <p:nvPr>
            <p:ph type="body" idx="1"/>
          </p:nvPr>
        </p:nvSpPr>
        <p:spPr>
          <a:xfrm>
            <a:off x="234950" y="1685925"/>
            <a:ext cx="9434513" cy="4614863"/>
          </a:xfrm>
          <a:prstGeom prst="rect">
            <a:avLst/>
          </a:prstGeom>
          <a:noFill/>
          <a:ln>
            <a:noFill/>
          </a:ln>
        </p:spPr>
        <p:txBody>
          <a:bodyPr spcFirstLastPara="1" wrap="square" lIns="91425" tIns="45700" rIns="91425" bIns="45700" anchor="t" anchorCtr="0">
            <a:noAutofit/>
          </a:bodyPr>
          <a:lstStyle/>
          <a:p>
            <a:pPr marL="468313" lvl="0" indent="-457200" algn="just" rtl="0">
              <a:spcBef>
                <a:spcPts val="0"/>
              </a:spcBef>
              <a:spcAft>
                <a:spcPts val="0"/>
              </a:spcAft>
              <a:buClrTx/>
              <a:buSzPts val="2408"/>
              <a:buFont typeface="+mj-lt"/>
              <a:buAutoNum type="arabicPeriod"/>
            </a:pPr>
            <a:r>
              <a:rPr lang="en-IN" sz="2400" dirty="0">
                <a:latin typeface="+mj-lt"/>
              </a:rPr>
              <a:t>Learned and acquired</a:t>
            </a:r>
            <a:endParaRPr sz="2400" dirty="0">
              <a:latin typeface="+mj-lt"/>
            </a:endParaRPr>
          </a:p>
          <a:p>
            <a:pPr marL="525463" lvl="0" indent="-514350" algn="just" rtl="0">
              <a:spcBef>
                <a:spcPts val="600"/>
              </a:spcBef>
              <a:spcAft>
                <a:spcPts val="0"/>
              </a:spcAft>
              <a:buClrTx/>
              <a:buSzPts val="2408"/>
              <a:buFont typeface="Times New Roman"/>
              <a:buAutoNum type="arabicPeriod"/>
            </a:pPr>
            <a:r>
              <a:rPr lang="en-IN" sz="2400" dirty="0">
                <a:latin typeface="+mj-lt"/>
              </a:rPr>
              <a:t>Shared by a group of people</a:t>
            </a:r>
            <a:endParaRPr sz="2400" dirty="0">
              <a:latin typeface="+mj-lt"/>
            </a:endParaRPr>
          </a:p>
          <a:p>
            <a:pPr marL="525463" lvl="0" indent="-514350" algn="just" rtl="0">
              <a:spcBef>
                <a:spcPts val="600"/>
              </a:spcBef>
              <a:spcAft>
                <a:spcPts val="0"/>
              </a:spcAft>
              <a:buClrTx/>
              <a:buSzPts val="2408"/>
              <a:buFont typeface="Times New Roman"/>
              <a:buAutoNum type="arabicPeriod"/>
            </a:pPr>
            <a:r>
              <a:rPr lang="en-IN" sz="2400" dirty="0">
                <a:latin typeface="+mj-lt"/>
              </a:rPr>
              <a:t>Cumulative</a:t>
            </a:r>
            <a:endParaRPr sz="2400" dirty="0">
              <a:latin typeface="+mj-lt"/>
            </a:endParaRPr>
          </a:p>
          <a:p>
            <a:pPr marL="525463" lvl="0" indent="-514350" algn="just" rtl="0">
              <a:spcBef>
                <a:spcPts val="600"/>
              </a:spcBef>
              <a:spcAft>
                <a:spcPts val="0"/>
              </a:spcAft>
              <a:buClrTx/>
              <a:buSzPts val="2408"/>
              <a:buFont typeface="Times New Roman"/>
              <a:buAutoNum type="arabicPeriod"/>
            </a:pPr>
            <a:r>
              <a:rPr lang="en-IN" sz="2400" dirty="0">
                <a:latin typeface="+mj-lt"/>
              </a:rPr>
              <a:t>Dynamic</a:t>
            </a:r>
            <a:endParaRPr sz="2400" dirty="0">
              <a:latin typeface="+mj-lt"/>
            </a:endParaRPr>
          </a:p>
          <a:p>
            <a:pPr marL="525463" lvl="0" indent="-514350" algn="just" rtl="0">
              <a:lnSpc>
                <a:spcPct val="119642"/>
              </a:lnSpc>
              <a:spcBef>
                <a:spcPts val="725"/>
              </a:spcBef>
              <a:spcAft>
                <a:spcPts val="0"/>
              </a:spcAft>
              <a:buClrTx/>
              <a:buSzPts val="2408"/>
              <a:buFont typeface="Times New Roman"/>
              <a:buAutoNum type="arabicPeriod"/>
            </a:pPr>
            <a:r>
              <a:rPr lang="en-IN" sz="2400" dirty="0">
                <a:latin typeface="+mj-lt"/>
              </a:rPr>
              <a:t>Range of permissible behaviour patterns</a:t>
            </a:r>
            <a:endParaRPr sz="2400" dirty="0">
              <a:latin typeface="+mj-lt"/>
            </a:endParaRPr>
          </a:p>
          <a:p>
            <a:pPr marL="525463" lvl="0" indent="-514350" algn="just" rtl="0">
              <a:spcBef>
                <a:spcPts val="488"/>
              </a:spcBef>
              <a:spcAft>
                <a:spcPts val="0"/>
              </a:spcAft>
              <a:buClrTx/>
              <a:buSzPts val="2408"/>
              <a:buFont typeface="Times New Roman"/>
              <a:buAutoNum type="arabicPeriod"/>
            </a:pPr>
            <a:r>
              <a:rPr lang="en-IN" sz="2400" dirty="0">
                <a:latin typeface="+mj-lt"/>
              </a:rPr>
              <a:t>Diverse</a:t>
            </a:r>
            <a:endParaRPr sz="2400" dirty="0">
              <a:latin typeface="+mj-lt"/>
            </a:endParaRPr>
          </a:p>
          <a:p>
            <a:pPr marL="525463" lvl="0" indent="-514350" algn="just" rtl="0">
              <a:spcBef>
                <a:spcPts val="600"/>
              </a:spcBef>
              <a:spcAft>
                <a:spcPts val="0"/>
              </a:spcAft>
              <a:buClrTx/>
              <a:buSzPts val="2408"/>
              <a:buFont typeface="Times New Roman"/>
              <a:buAutoNum type="arabicPeriod"/>
            </a:pPr>
            <a:r>
              <a:rPr lang="en-IN" sz="2400" dirty="0">
                <a:latin typeface="+mj-lt"/>
              </a:rPr>
              <a:t>Ideational</a:t>
            </a:r>
            <a:endParaRPr sz="2400" dirty="0">
              <a:latin typeface="+mj-lt"/>
            </a:endParaRPr>
          </a:p>
          <a:p>
            <a:pPr marL="525463" lvl="0" indent="-514350" algn="l" rtl="0">
              <a:spcBef>
                <a:spcPts val="560"/>
              </a:spcBef>
              <a:spcAft>
                <a:spcPts val="0"/>
              </a:spcAft>
              <a:buClr>
                <a:schemeClr val="dk1"/>
              </a:buClr>
              <a:buSzPts val="2800"/>
              <a:buFont typeface="Times New Roman"/>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a:spLocks noGrp="1"/>
          </p:cNvSpPr>
          <p:nvPr>
            <p:ph type="title"/>
          </p:nvPr>
        </p:nvSpPr>
        <p:spPr>
          <a:xfrm>
            <a:off x="495300" y="106363"/>
            <a:ext cx="8915400" cy="7334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Multiculturalism</a:t>
            </a:r>
            <a:endParaRPr sz="3600" b="1" dirty="0">
              <a:latin typeface="+mj-lt"/>
            </a:endParaRPr>
          </a:p>
        </p:txBody>
      </p:sp>
      <p:sp>
        <p:nvSpPr>
          <p:cNvPr id="253" name="Google Shape;253;p9"/>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800"/>
              <a:buFont typeface="Times New Roman"/>
              <a:buChar char="•"/>
            </a:pPr>
            <a:r>
              <a:rPr lang="en-US" sz="2600" dirty="0">
                <a:latin typeface="+mj-lt"/>
              </a:rPr>
              <a:t>Multiculturalism is a concept that preserves and promotes cultural diversity while preserving various cultural identities.</a:t>
            </a:r>
          </a:p>
          <a:p>
            <a:pPr marL="342900" lvl="0" indent="-342900" algn="just" rtl="0">
              <a:spcBef>
                <a:spcPts val="560"/>
              </a:spcBef>
              <a:spcAft>
                <a:spcPts val="0"/>
              </a:spcAft>
              <a:buClr>
                <a:schemeClr val="dk1"/>
              </a:buClr>
              <a:buSzPts val="2800"/>
              <a:buFont typeface="Times New Roman"/>
              <a:buChar char="•"/>
            </a:pPr>
            <a:r>
              <a:rPr lang="en-US" sz="2600" dirty="0">
                <a:latin typeface="+mj-lt"/>
              </a:rPr>
              <a:t>Multiculturalism </a:t>
            </a:r>
            <a:r>
              <a:rPr lang="en-US" sz="2600" dirty="0">
                <a:solidFill>
                  <a:srgbClr val="FF0000"/>
                </a:solidFill>
                <a:latin typeface="+mj-lt"/>
              </a:rPr>
              <a:t>supports cultural coexistence</a:t>
            </a:r>
            <a:r>
              <a:rPr lang="en-US" sz="2600" dirty="0">
                <a:latin typeface="+mj-lt"/>
              </a:rPr>
              <a:t>.</a:t>
            </a:r>
          </a:p>
          <a:p>
            <a:pPr marL="342900" lvl="0" indent="-342900" algn="just" rtl="0">
              <a:spcBef>
                <a:spcPts val="560"/>
              </a:spcBef>
              <a:spcAft>
                <a:spcPts val="0"/>
              </a:spcAft>
              <a:buClr>
                <a:schemeClr val="dk1"/>
              </a:buClr>
              <a:buSzPts val="2800"/>
              <a:buFont typeface="Times New Roman"/>
              <a:buChar char="•"/>
            </a:pPr>
            <a:r>
              <a:rPr lang="en-US" sz="2600" dirty="0">
                <a:latin typeface="+mj-lt"/>
              </a:rPr>
              <a:t>It </a:t>
            </a:r>
            <a:r>
              <a:rPr lang="en-US" sz="2600" dirty="0">
                <a:solidFill>
                  <a:srgbClr val="FF0000"/>
                </a:solidFill>
                <a:latin typeface="+mj-lt"/>
              </a:rPr>
              <a:t>gives more importance to society </a:t>
            </a:r>
            <a:r>
              <a:rPr lang="en-US" sz="2600" dirty="0">
                <a:latin typeface="+mj-lt"/>
              </a:rPr>
              <a:t>than to the individual.</a:t>
            </a:r>
          </a:p>
          <a:p>
            <a:pPr marL="342900" lvl="0" indent="-342900" algn="just" rtl="0">
              <a:spcBef>
                <a:spcPts val="560"/>
              </a:spcBef>
              <a:spcAft>
                <a:spcPts val="0"/>
              </a:spcAft>
              <a:buClr>
                <a:schemeClr val="dk1"/>
              </a:buClr>
              <a:buSzPts val="2800"/>
              <a:buFont typeface="Times New Roman"/>
              <a:buChar char="•"/>
            </a:pPr>
            <a:r>
              <a:rPr lang="en-US" sz="2600" dirty="0">
                <a:latin typeface="+mj-lt"/>
              </a:rPr>
              <a:t>According to this ideology, each culture has an incomparable entity. One culture cannot be understood on the values ​​of another culture.</a:t>
            </a:r>
          </a:p>
          <a:p>
            <a:pPr marL="342900" lvl="0" indent="-342900" algn="just" rtl="0">
              <a:spcBef>
                <a:spcPts val="560"/>
              </a:spcBef>
              <a:spcAft>
                <a:spcPts val="0"/>
              </a:spcAft>
              <a:buClr>
                <a:schemeClr val="dk1"/>
              </a:buClr>
              <a:buSzPts val="2800"/>
              <a:buFont typeface="Times New Roman"/>
              <a:buChar char="•"/>
            </a:pPr>
            <a:r>
              <a:rPr lang="en-US" sz="2600" dirty="0">
                <a:solidFill>
                  <a:srgbClr val="FF0000"/>
                </a:solidFill>
                <a:latin typeface="+mj-lt"/>
              </a:rPr>
              <a:t>Elements of Ideologies </a:t>
            </a:r>
            <a:r>
              <a:rPr lang="en-US" sz="2600" dirty="0">
                <a:latin typeface="+mj-lt"/>
              </a:rPr>
              <a:t>like ‘</a:t>
            </a:r>
            <a:r>
              <a:rPr lang="en-US" sz="2600" dirty="0" err="1">
                <a:latin typeface="+mj-lt"/>
              </a:rPr>
              <a:t>Sarva</a:t>
            </a:r>
            <a:r>
              <a:rPr lang="en-US" sz="2600" dirty="0">
                <a:latin typeface="+mj-lt"/>
              </a:rPr>
              <a:t> Dharma </a:t>
            </a:r>
            <a:r>
              <a:rPr lang="en-US" sz="2600" dirty="0" err="1">
                <a:latin typeface="+mj-lt"/>
              </a:rPr>
              <a:t>Sambhav</a:t>
            </a:r>
            <a:r>
              <a:rPr lang="en-US" sz="2600" dirty="0">
                <a:latin typeface="+mj-lt"/>
              </a:rPr>
              <a:t>’, ‘Unity in Diversity’, ‘</a:t>
            </a:r>
            <a:r>
              <a:rPr lang="en-US" sz="2600" dirty="0" err="1">
                <a:latin typeface="+mj-lt"/>
              </a:rPr>
              <a:t>Vasudhaiva</a:t>
            </a:r>
            <a:r>
              <a:rPr lang="en-US" sz="2600" dirty="0">
                <a:latin typeface="+mj-lt"/>
              </a:rPr>
              <a:t> </a:t>
            </a:r>
            <a:r>
              <a:rPr lang="en-US" sz="2600" dirty="0" err="1">
                <a:latin typeface="+mj-lt"/>
              </a:rPr>
              <a:t>Kutumbakam</a:t>
            </a:r>
            <a:r>
              <a:rPr lang="en-US" sz="2600" dirty="0">
                <a:latin typeface="+mj-lt"/>
              </a:rPr>
              <a:t>’ are inadvertently present in the principles of multiculturalism too.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txBox="1">
            <a:spLocks noGrp="1"/>
          </p:cNvSpPr>
          <p:nvPr>
            <p:ph type="title"/>
          </p:nvPr>
        </p:nvSpPr>
        <p:spPr>
          <a:xfrm>
            <a:off x="1341438" y="82550"/>
            <a:ext cx="8915400" cy="10731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300" b="1" dirty="0">
                <a:solidFill>
                  <a:srgbClr val="FFFF00"/>
                </a:solidFill>
                <a:latin typeface="+mj-lt"/>
                <a:ea typeface="Times New Roman"/>
                <a:cs typeface="Times New Roman"/>
                <a:sym typeface="Times New Roman"/>
              </a:rPr>
              <a:t>Broadening Concept of Multiculturalism</a:t>
            </a:r>
            <a:endParaRPr sz="3300" b="1" dirty="0">
              <a:latin typeface="+mj-lt"/>
            </a:endParaRPr>
          </a:p>
        </p:txBody>
      </p:sp>
      <p:sp>
        <p:nvSpPr>
          <p:cNvPr id="259" name="Google Shape;259;p10"/>
          <p:cNvSpPr txBox="1">
            <a:spLocks noGrp="1"/>
          </p:cNvSpPr>
          <p:nvPr>
            <p:ph type="body" idx="1"/>
          </p:nvPr>
        </p:nvSpPr>
        <p:spPr>
          <a:xfrm>
            <a:off x="263525" y="1189038"/>
            <a:ext cx="9434513" cy="5049837"/>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800"/>
              <a:buFont typeface="Times New Roman"/>
              <a:buNone/>
            </a:pPr>
            <a:r>
              <a:rPr lang="en-IN" sz="2400" dirty="0">
                <a:latin typeface="+mj-lt"/>
              </a:rPr>
              <a:t>Earlier the term ‘Multiculturalism’ only referred to :</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Cultural integration</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Disadvantaged groups (tribals etc.)</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Marginalised People (religious minorities etc.)</a:t>
            </a:r>
            <a:endParaRPr sz="2400" dirty="0">
              <a:latin typeface="+mj-lt"/>
            </a:endParaRPr>
          </a:p>
          <a:p>
            <a:pPr marL="342900" lvl="0" indent="-165100" algn="just" rtl="0">
              <a:spcBef>
                <a:spcPts val="560"/>
              </a:spcBef>
              <a:spcAft>
                <a:spcPts val="0"/>
              </a:spcAft>
              <a:buClr>
                <a:schemeClr val="dk1"/>
              </a:buClr>
              <a:buSzPts val="2800"/>
              <a:buFont typeface="Times New Roman"/>
              <a:buNone/>
            </a:pPr>
            <a:endParaRPr sz="2400" dirty="0">
              <a:latin typeface="+mj-lt"/>
            </a:endParaRPr>
          </a:p>
          <a:p>
            <a:pPr marL="0" lvl="0" indent="0" algn="just" rtl="0">
              <a:spcBef>
                <a:spcPts val="560"/>
              </a:spcBef>
              <a:spcAft>
                <a:spcPts val="0"/>
              </a:spcAft>
              <a:buClr>
                <a:schemeClr val="dk1"/>
              </a:buClr>
              <a:buSzPts val="2800"/>
              <a:buFont typeface="Times New Roman"/>
              <a:buNone/>
            </a:pPr>
            <a:r>
              <a:rPr lang="en-IN" sz="2400" dirty="0">
                <a:latin typeface="+mj-lt"/>
              </a:rPr>
              <a:t>Gradually, the concept of ‘multiculturalism’ is broadening. With more people awareness through the role played by media and other government initiatives, now the concept includes:</a:t>
            </a:r>
            <a:endParaRPr sz="2400" dirty="0">
              <a:latin typeface="+mj-lt"/>
            </a:endParaRPr>
          </a:p>
          <a:p>
            <a:pPr marL="342900" lvl="0" indent="-342900" algn="just" rtl="0">
              <a:spcBef>
                <a:spcPts val="560"/>
              </a:spcBef>
              <a:spcAft>
                <a:spcPts val="0"/>
              </a:spcAft>
              <a:buClr>
                <a:schemeClr val="dk1"/>
              </a:buClr>
              <a:buSzPts val="2800"/>
              <a:buFont typeface="Times New Roman"/>
              <a:buChar char="•"/>
            </a:pPr>
            <a:r>
              <a:rPr lang="en-IN" sz="2400" dirty="0">
                <a:latin typeface="+mj-lt"/>
              </a:rPr>
              <a:t>Linguistic Minorities</a:t>
            </a:r>
            <a:endParaRPr sz="2400" dirty="0">
              <a:latin typeface="+mj-lt"/>
            </a:endParaRPr>
          </a:p>
        </p:txBody>
      </p:sp>
    </p:spTree>
  </p:cSld>
  <p:clrMapOvr>
    <a:masterClrMapping/>
  </p:clrMapOvr>
</p:sld>
</file>

<file path=ppt/theme/theme1.xml><?xml version="1.0" encoding="utf-8"?>
<a:theme xmlns:a="http://schemas.openxmlformats.org/drawingml/2006/main" name="Presentation_MC_HR_141004">
  <a:themeElements>
    <a:clrScheme name="Presentation_MC_HR_141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3564</Words>
  <Application>Microsoft Office PowerPoint</Application>
  <PresentationFormat>A4 Paper (210x297 mm)</PresentationFormat>
  <Paragraphs>383</Paragraphs>
  <Slides>57</Slides>
  <Notes>56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57</vt:i4>
      </vt:variant>
    </vt:vector>
  </HeadingPairs>
  <TitlesOfParts>
    <vt:vector size="67" baseType="lpstr">
      <vt:lpstr>Calibri</vt:lpstr>
      <vt:lpstr>Arial</vt:lpstr>
      <vt:lpstr>Wingdings</vt:lpstr>
      <vt:lpstr>Times New Roman</vt:lpstr>
      <vt:lpstr>Noto Sans Symbols</vt:lpstr>
      <vt:lpstr>Nunito Sans</vt:lpstr>
      <vt:lpstr>Cambria</vt:lpstr>
      <vt:lpstr>Presentation_MC_HR_141004</vt:lpstr>
      <vt:lpstr>Custom Design</vt:lpstr>
      <vt:lpstr>Office Theme</vt:lpstr>
      <vt:lpstr>Contemporary India:  An Overview  (BAJMC-103) Unit – 1 by  Bhaskar Abhigyan (Associate Professor, BVICAM, New Delhi)   2023 </vt:lpstr>
      <vt:lpstr>Syllabus- Unit 1</vt:lpstr>
      <vt:lpstr>Culture</vt:lpstr>
      <vt:lpstr>Culture</vt:lpstr>
      <vt:lpstr>Culture</vt:lpstr>
      <vt:lpstr>Culture</vt:lpstr>
      <vt:lpstr>Characteristics of Culture</vt:lpstr>
      <vt:lpstr>Multiculturalism</vt:lpstr>
      <vt:lpstr>Broadening Concept of Multiculturalism</vt:lpstr>
      <vt:lpstr>Broadening Concept of Multiculturalism</vt:lpstr>
      <vt:lpstr>What the Indian Constitution says about Multiculturalism</vt:lpstr>
      <vt:lpstr>What the Indian Constitution says about Multiculturalism</vt:lpstr>
      <vt:lpstr>What the Indian Constitution says about Multiculturalism</vt:lpstr>
      <vt:lpstr>Multiculturalism Ideologies</vt:lpstr>
      <vt:lpstr>Reinforcing India’s Multiculturalism</vt:lpstr>
      <vt:lpstr>Multiculturalism</vt:lpstr>
      <vt:lpstr>PowerPoint Presentation</vt:lpstr>
      <vt:lpstr>Art and Culture: Contemporary Issues and Debates </vt:lpstr>
      <vt:lpstr>Introduction</vt:lpstr>
      <vt:lpstr>Indian Art Forms </vt:lpstr>
      <vt:lpstr>Intangible Cultural Heritage</vt:lpstr>
      <vt:lpstr>PowerPoint Presentation</vt:lpstr>
      <vt:lpstr>List of  Intangible Cultural Heritage </vt:lpstr>
      <vt:lpstr>Contemporary Issues in Art</vt:lpstr>
      <vt:lpstr>Contemporary Issues in Art</vt:lpstr>
      <vt:lpstr>Contemporary Issues in Art</vt:lpstr>
      <vt:lpstr> </vt:lpstr>
      <vt:lpstr>PowerPoint Presentation</vt:lpstr>
      <vt:lpstr>Introduction</vt:lpstr>
      <vt:lpstr>Introduction</vt:lpstr>
      <vt:lpstr>Introduction</vt:lpstr>
      <vt:lpstr>What the Constitution says about scientific temper</vt:lpstr>
      <vt:lpstr>Concept of Scientific Temper </vt:lpstr>
      <vt:lpstr>What we can do as media students!</vt:lpstr>
      <vt:lpstr>What we can do as media students!</vt:lpstr>
      <vt:lpstr>PowerPoint Presentation</vt:lpstr>
      <vt:lpstr>  </vt:lpstr>
      <vt:lpstr>PowerPoint Presentation</vt:lpstr>
      <vt:lpstr>Introduction</vt:lpstr>
      <vt:lpstr>PowerPoint Presentation</vt:lpstr>
      <vt:lpstr>Landmarks in Indian Freedom Movement</vt:lpstr>
      <vt:lpstr>Landmarks in Indian Freedom Movement</vt:lpstr>
      <vt:lpstr>Landmarks in Indian Freedom Movement</vt:lpstr>
      <vt:lpstr>Landmarks in Indian Freedom Movement Movement (cond..)</vt:lpstr>
      <vt:lpstr>Landmarks in Indian Freedom Movement</vt:lpstr>
      <vt:lpstr>Landmarks in Indian Freedom Movement</vt:lpstr>
      <vt:lpstr>Landmarks in Indian Freedom Movement</vt:lpstr>
      <vt:lpstr>Landmarks in Indian Freedom Movement</vt:lpstr>
      <vt:lpstr>Landmarks in Indian Freedom Movement</vt:lpstr>
      <vt:lpstr>Landmarks in Indian Freedom Movement</vt:lpstr>
      <vt:lpstr>Landmarks in Indian Freedom Movement</vt:lpstr>
      <vt:lpstr>Landmarks in Indian Freedom Movement</vt:lpstr>
      <vt:lpstr>Landmarks in Indian Freedom Movement</vt:lpstr>
      <vt:lpstr>Landmarks in Indian Freedom Movement</vt:lpstr>
      <vt:lpstr>Landmarks in Indian Freedom Movement</vt:lpstr>
      <vt:lpstr>Landmarks in Indian Freedom Movement</vt:lpstr>
      <vt:lpstr>Landmarks in Indian Freedom Movement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India:  An Overview  (BAJMC-103) Unit – 1 by  Bhaskar Abhigyan (Associate Professor, BVICAM, New Delhi)   2023</dc:title>
  <dc:creator>Sunil Goyal</dc:creator>
  <cp:lastModifiedBy>Bhaskar Abhigyan</cp:lastModifiedBy>
  <cp:revision>10</cp:revision>
  <dcterms:created xsi:type="dcterms:W3CDTF">2000-01-06T15:07:49Z</dcterms:created>
  <dcterms:modified xsi:type="dcterms:W3CDTF">2023-08-03T20:42:57Z</dcterms:modified>
</cp:coreProperties>
</file>